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94DFC9-2C1A-4536-9BAA-2A585F03927F}" type="datetimeFigureOut">
              <a:rPr lang="de-DE" smtClean="0"/>
              <a:t>23.01.2020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283358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494DFC9-2C1A-4536-9BAA-2A585F03927F}" type="datetimeFigureOut">
              <a:rPr lang="de-DE" smtClean="0"/>
              <a:t>23.01.2020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369315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494DFC9-2C1A-4536-9BAA-2A585F03927F}" type="datetimeFigureOut">
              <a:rPr lang="de-DE" smtClean="0"/>
              <a:t>23.01.2020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181905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494DFC9-2C1A-4536-9BAA-2A585F03927F}" type="datetimeFigureOut">
              <a:rPr lang="de-DE" smtClean="0"/>
              <a:t>23.01.2020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3214575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494DFC9-2C1A-4536-9BAA-2A585F03927F}" type="datetimeFigureOut">
              <a:rPr lang="de-DE" smtClean="0"/>
              <a:t>23.01.2020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103603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494DFC9-2C1A-4536-9BAA-2A585F03927F}" type="datetimeFigureOut">
              <a:rPr lang="de-DE" smtClean="0"/>
              <a:t>23.01.2020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343641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494DFC9-2C1A-4536-9BAA-2A585F03927F}" type="datetimeFigureOut">
              <a:rPr lang="de-DE" smtClean="0"/>
              <a:t>23.01.2020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2063680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494DFC9-2C1A-4536-9BAA-2A585F03927F}" type="datetimeFigureOut">
              <a:rPr lang="de-DE" smtClean="0"/>
              <a:t>23.01.2020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176952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4DFC9-2C1A-4536-9BAA-2A585F03927F}" type="datetimeFigureOut">
              <a:rPr lang="de-DE" smtClean="0"/>
              <a:t>23.01.2020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236805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494DFC9-2C1A-4536-9BAA-2A585F03927F}" type="datetimeFigureOut">
              <a:rPr lang="de-DE" smtClean="0"/>
              <a:t>23.01.2020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42786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494DFC9-2C1A-4536-9BAA-2A585F03927F}" type="datetimeFigureOut">
              <a:rPr lang="de-DE" smtClean="0"/>
              <a:t>23.01.2020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A9D8B9E-B8CB-49AA-9640-3D67032DC071}" type="slidenum">
              <a:rPr lang="de-DE" smtClean="0"/>
              <a:t>‹Nr.›</a:t>
            </a:fld>
            <a:endParaRPr lang="de-DE"/>
          </a:p>
        </p:txBody>
      </p:sp>
    </p:spTree>
    <p:extLst>
      <p:ext uri="{BB962C8B-B14F-4D97-AF65-F5344CB8AC3E}">
        <p14:creationId xmlns:p14="http://schemas.microsoft.com/office/powerpoint/2010/main" val="427573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DFC9-2C1A-4536-9BAA-2A585F03927F}" type="datetimeFigureOut">
              <a:rPr lang="de-DE" smtClean="0"/>
              <a:t>23.01.2020</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8B9E-B8CB-49AA-9640-3D67032DC071}" type="slidenum">
              <a:rPr lang="de-DE" smtClean="0"/>
              <a:t>‹Nr.›</a:t>
            </a:fld>
            <a:endParaRPr lang="de-DE"/>
          </a:p>
        </p:txBody>
      </p:sp>
    </p:spTree>
    <p:extLst>
      <p:ext uri="{BB962C8B-B14F-4D97-AF65-F5344CB8AC3E}">
        <p14:creationId xmlns:p14="http://schemas.microsoft.com/office/powerpoint/2010/main" val="34264877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2268" y="3241965"/>
            <a:ext cx="9767455" cy="1057708"/>
          </a:xfrm>
        </p:spPr>
        <p:txBody>
          <a:bodyPr>
            <a:noAutofit/>
          </a:bodyPr>
          <a:lstStyle/>
          <a:p>
            <a:r>
              <a:rPr lang="de-DE" sz="8000" dirty="0">
                <a:solidFill>
                  <a:schemeClr val="accent4">
                    <a:lumMod val="60000"/>
                    <a:lumOff val="40000"/>
                  </a:schemeClr>
                </a:solidFill>
              </a:rPr>
              <a:t>Review </a:t>
            </a:r>
            <a:r>
              <a:rPr lang="de-DE" sz="8000" dirty="0" err="1">
                <a:solidFill>
                  <a:schemeClr val="accent4">
                    <a:lumMod val="60000"/>
                    <a:lumOff val="40000"/>
                  </a:schemeClr>
                </a:solidFill>
              </a:rPr>
              <a:t>of</a:t>
            </a:r>
            <a:r>
              <a:rPr lang="de-DE" sz="8000" dirty="0">
                <a:solidFill>
                  <a:schemeClr val="accent4">
                    <a:lumMod val="60000"/>
                    <a:lumOff val="40000"/>
                  </a:schemeClr>
                </a:solidFill>
              </a:rPr>
              <a:t> </a:t>
            </a:r>
            <a:r>
              <a:rPr lang="de-DE" sz="8000" dirty="0" err="1">
                <a:solidFill>
                  <a:schemeClr val="accent4">
                    <a:lumMod val="60000"/>
                    <a:lumOff val="40000"/>
                  </a:schemeClr>
                </a:solidFill>
              </a:rPr>
              <a:t>our</a:t>
            </a:r>
            <a:r>
              <a:rPr lang="de-DE" sz="8000" dirty="0">
                <a:solidFill>
                  <a:schemeClr val="accent4">
                    <a:lumMod val="60000"/>
                    <a:lumOff val="40000"/>
                  </a:schemeClr>
                </a:solidFill>
              </a:rPr>
              <a:t> </a:t>
            </a:r>
            <a:r>
              <a:rPr lang="de-DE" sz="8000" dirty="0" err="1">
                <a:solidFill>
                  <a:schemeClr val="accent4">
                    <a:lumMod val="60000"/>
                    <a:lumOff val="40000"/>
                  </a:schemeClr>
                </a:solidFill>
              </a:rPr>
              <a:t>work</a:t>
            </a:r>
            <a:endParaRPr lang="de-DE" sz="8000" dirty="0">
              <a:solidFill>
                <a:schemeClr val="accent4">
                  <a:lumMod val="60000"/>
                  <a:lumOff val="40000"/>
                </a:schemeClr>
              </a:solidFill>
            </a:endParaRPr>
          </a:p>
        </p:txBody>
      </p:sp>
      <p:sp>
        <p:nvSpPr>
          <p:cNvPr id="3" name="Untertitel 2"/>
          <p:cNvSpPr>
            <a:spLocks noGrp="1"/>
          </p:cNvSpPr>
          <p:nvPr>
            <p:ph type="subTitle" idx="1"/>
          </p:nvPr>
        </p:nvSpPr>
        <p:spPr>
          <a:xfrm>
            <a:off x="3305418" y="2229273"/>
            <a:ext cx="5581154" cy="504449"/>
          </a:xfrm>
        </p:spPr>
        <p:txBody>
          <a:bodyPr>
            <a:noAutofit/>
          </a:bodyPr>
          <a:lstStyle/>
          <a:p>
            <a:r>
              <a:rPr lang="de-DE" sz="4400" dirty="0"/>
              <a:t>Third </a:t>
            </a:r>
            <a:r>
              <a:rPr lang="de-DE" sz="4400" dirty="0" err="1"/>
              <a:t>reading</a:t>
            </a:r>
            <a:r>
              <a:rPr lang="de-DE" sz="4400" dirty="0"/>
              <a:t> </a:t>
            </a:r>
            <a:r>
              <a:rPr lang="de-DE" sz="4400" dirty="0" err="1"/>
              <a:t>campaign</a:t>
            </a:r>
            <a:endParaRPr lang="de-DE" sz="4400" dirty="0"/>
          </a:p>
        </p:txBody>
      </p:sp>
    </p:spTree>
    <p:extLst>
      <p:ext uri="{BB962C8B-B14F-4D97-AF65-F5344CB8AC3E}">
        <p14:creationId xmlns:p14="http://schemas.microsoft.com/office/powerpoint/2010/main" val="185874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graphicFrame>
        <p:nvGraphicFramePr>
          <p:cNvPr id="6" name="Inhaltsplatzhalter 3"/>
          <p:cNvGraphicFramePr>
            <a:graphicFrameLocks noGrp="1"/>
          </p:cNvGraphicFramePr>
          <p:nvPr>
            <p:ph idx="1"/>
            <p:extLst/>
          </p:nvPr>
        </p:nvGraphicFramePr>
        <p:xfrm>
          <a:off x="5889786" y="972272"/>
          <a:ext cx="5631255" cy="5523137"/>
        </p:xfrm>
        <a:graphic>
          <a:graphicData uri="http://schemas.openxmlformats.org/drawingml/2006/table">
            <a:tbl>
              <a:tblPr>
                <a:tableStyleId>{ED083AE6-46FA-4A59-8FB0-9F97EB10719F}</a:tableStyleId>
              </a:tblPr>
              <a:tblGrid>
                <a:gridCol w="1475714">
                  <a:extLst>
                    <a:ext uri="{9D8B030D-6E8A-4147-A177-3AD203B41FA5}">
                      <a16:colId xmlns:a16="http://schemas.microsoft.com/office/drawing/2014/main" val="20000"/>
                    </a:ext>
                  </a:extLst>
                </a:gridCol>
                <a:gridCol w="1226239">
                  <a:extLst>
                    <a:ext uri="{9D8B030D-6E8A-4147-A177-3AD203B41FA5}">
                      <a16:colId xmlns:a16="http://schemas.microsoft.com/office/drawing/2014/main" val="20001"/>
                    </a:ext>
                  </a:extLst>
                </a:gridCol>
                <a:gridCol w="1376126">
                  <a:extLst>
                    <a:ext uri="{9D8B030D-6E8A-4147-A177-3AD203B41FA5}">
                      <a16:colId xmlns:a16="http://schemas.microsoft.com/office/drawing/2014/main" val="20002"/>
                    </a:ext>
                  </a:extLst>
                </a:gridCol>
                <a:gridCol w="1553176">
                  <a:extLst>
                    <a:ext uri="{9D8B030D-6E8A-4147-A177-3AD203B41FA5}">
                      <a16:colId xmlns:a16="http://schemas.microsoft.com/office/drawing/2014/main" val="20003"/>
                    </a:ext>
                  </a:extLst>
                </a:gridCol>
              </a:tblGrid>
              <a:tr h="371499">
                <a:tc>
                  <a:txBody>
                    <a:bodyPr/>
                    <a:lstStyle/>
                    <a:p>
                      <a:pPr algn="ctr">
                        <a:spcAft>
                          <a:spcPts val="800"/>
                        </a:spcAft>
                      </a:pPr>
                      <a:r>
                        <a:rPr lang="de-DE" sz="1500" dirty="0">
                          <a:effectLst/>
                        </a:rPr>
                        <a:t> </a:t>
                      </a:r>
                    </a:p>
                  </a:txBody>
                  <a:tcPr marL="42941" marR="42941" marT="28627" marB="28627"/>
                </a:tc>
                <a:tc>
                  <a:txBody>
                    <a:bodyPr/>
                    <a:lstStyle/>
                    <a:p>
                      <a:pPr algn="ctr">
                        <a:spcAft>
                          <a:spcPts val="800"/>
                        </a:spcAft>
                      </a:pPr>
                      <a:r>
                        <a:rPr lang="de-DE" sz="1500" dirty="0">
                          <a:effectLst/>
                        </a:rPr>
                        <a:t>Klasse/</a:t>
                      </a:r>
                      <a:r>
                        <a:rPr lang="de-DE" sz="1500" dirty="0" err="1">
                          <a:effectLst/>
                        </a:rPr>
                        <a:t>class</a:t>
                      </a:r>
                      <a:endParaRPr lang="de-DE" sz="1500" dirty="0">
                        <a:effectLst/>
                      </a:endParaRPr>
                    </a:p>
                  </a:txBody>
                  <a:tcPr marL="42941" marR="42941" marT="28627" marB="28627"/>
                </a:tc>
                <a:tc>
                  <a:txBody>
                    <a:bodyPr/>
                    <a:lstStyle/>
                    <a:p>
                      <a:pPr algn="ctr">
                        <a:spcAft>
                          <a:spcPts val="800"/>
                        </a:spcAft>
                      </a:pPr>
                      <a:r>
                        <a:rPr lang="de-DE" sz="1500" dirty="0">
                          <a:effectLst/>
                        </a:rPr>
                        <a:t>Lehrer/</a:t>
                      </a:r>
                      <a:r>
                        <a:rPr lang="de-DE" sz="1500" dirty="0" err="1">
                          <a:effectLst/>
                        </a:rPr>
                        <a:t>teacher</a:t>
                      </a:r>
                      <a:endParaRPr lang="de-DE" sz="1500" dirty="0">
                        <a:effectLst/>
                      </a:endParaRPr>
                    </a:p>
                  </a:txBody>
                  <a:tcPr marL="42941" marR="42941" marT="28627" marB="28627"/>
                </a:tc>
                <a:tc>
                  <a:txBody>
                    <a:bodyPr/>
                    <a:lstStyle/>
                    <a:p>
                      <a:pPr algn="ctr">
                        <a:spcAft>
                          <a:spcPts val="800"/>
                        </a:spcAft>
                      </a:pPr>
                      <a:r>
                        <a:rPr lang="de-DE" sz="1500" dirty="0">
                          <a:effectLst/>
                        </a:rPr>
                        <a:t>Schüler/</a:t>
                      </a:r>
                      <a:r>
                        <a:rPr lang="de-DE" sz="1500" dirty="0" err="1">
                          <a:effectLst/>
                        </a:rPr>
                        <a:t>students</a:t>
                      </a:r>
                      <a:endParaRPr lang="de-DE" sz="1500" dirty="0">
                        <a:effectLst/>
                      </a:endParaRPr>
                    </a:p>
                  </a:txBody>
                  <a:tcPr marL="42941" marR="42941" marT="28627" marB="28627"/>
                </a:tc>
                <a:extLst>
                  <a:ext uri="{0D108BD9-81ED-4DB2-BD59-A6C34878D82A}">
                    <a16:rowId xmlns:a16="http://schemas.microsoft.com/office/drawing/2014/main" val="10000"/>
                  </a:ext>
                </a:extLst>
              </a:tr>
              <a:tr h="669956">
                <a:tc rowSpan="2">
                  <a:txBody>
                    <a:bodyPr/>
                    <a:lstStyle/>
                    <a:p>
                      <a:pPr algn="ctr">
                        <a:spcAft>
                          <a:spcPts val="800"/>
                        </a:spcAft>
                      </a:pPr>
                      <a:r>
                        <a:rPr lang="de-DE" sz="1500" dirty="0">
                          <a:effectLst/>
                        </a:rPr>
                        <a:t>Englischstunde /</a:t>
                      </a:r>
                    </a:p>
                    <a:p>
                      <a:pPr algn="ctr">
                        <a:spcAft>
                          <a:spcPts val="800"/>
                        </a:spcAft>
                      </a:pPr>
                      <a:r>
                        <a:rPr lang="de-DE" sz="1500" dirty="0">
                          <a:effectLst/>
                        </a:rPr>
                        <a:t>English class</a:t>
                      </a:r>
                    </a:p>
                  </a:txBody>
                  <a:tcPr marL="42941" marR="42941" marT="28627" marB="28627" anchor="ctr"/>
                </a:tc>
                <a:tc>
                  <a:txBody>
                    <a:bodyPr/>
                    <a:lstStyle/>
                    <a:p>
                      <a:pPr algn="ctr">
                        <a:spcAft>
                          <a:spcPts val="800"/>
                        </a:spcAft>
                      </a:pPr>
                      <a:r>
                        <a:rPr lang="de-DE" sz="1500" dirty="0">
                          <a:effectLst/>
                        </a:rPr>
                        <a:t> </a:t>
                      </a:r>
                    </a:p>
                    <a:p>
                      <a:pPr algn="ctr">
                        <a:spcAft>
                          <a:spcPts val="800"/>
                        </a:spcAft>
                      </a:pPr>
                      <a:r>
                        <a:rPr lang="de-DE" sz="1500" dirty="0">
                          <a:effectLst/>
                        </a:rPr>
                        <a:t>11f</a:t>
                      </a:r>
                    </a:p>
                    <a:p>
                      <a:pPr algn="ctr">
                        <a:spcAft>
                          <a:spcPts val="800"/>
                        </a:spcAft>
                      </a:pPr>
                      <a:r>
                        <a:rPr lang="de-DE" sz="1500" dirty="0">
                          <a:effectLst/>
                        </a:rPr>
                        <a:t> </a:t>
                      </a:r>
                    </a:p>
                  </a:txBody>
                  <a:tcPr marL="42941" marR="42941" marT="28627" marB="28627"/>
                </a:tc>
                <a:tc>
                  <a:txBody>
                    <a:bodyPr/>
                    <a:lstStyle/>
                    <a:p>
                      <a:pPr algn="ctr">
                        <a:spcAft>
                          <a:spcPts val="800"/>
                        </a:spcAft>
                      </a:pPr>
                      <a:r>
                        <a:rPr lang="de-DE" sz="1500" dirty="0">
                          <a:effectLst/>
                        </a:rPr>
                        <a:t>Frau Techau</a:t>
                      </a:r>
                    </a:p>
                  </a:txBody>
                  <a:tcPr marL="42941" marR="42941" marT="28627" marB="28627" anchor="ctr"/>
                </a:tc>
                <a:tc>
                  <a:txBody>
                    <a:bodyPr/>
                    <a:lstStyle/>
                    <a:p>
                      <a:pPr algn="ctr">
                        <a:spcAft>
                          <a:spcPts val="800"/>
                        </a:spcAft>
                      </a:pPr>
                      <a:r>
                        <a:rPr lang="de-DE" sz="1500" dirty="0">
                          <a:effectLst/>
                        </a:rPr>
                        <a:t> </a:t>
                      </a:r>
                    </a:p>
                    <a:p>
                      <a:pPr algn="ctr">
                        <a:spcAft>
                          <a:spcPts val="800"/>
                        </a:spcAft>
                      </a:pPr>
                      <a:r>
                        <a:rPr lang="de-DE" sz="1500" dirty="0">
                          <a:effectLst/>
                        </a:rPr>
                        <a:t>Zoe, Anastasia</a:t>
                      </a:r>
                    </a:p>
                  </a:txBody>
                  <a:tcPr marL="42941" marR="42941" marT="28627" marB="28627"/>
                </a:tc>
                <a:extLst>
                  <a:ext uri="{0D108BD9-81ED-4DB2-BD59-A6C34878D82A}">
                    <a16:rowId xmlns:a16="http://schemas.microsoft.com/office/drawing/2014/main" val="10001"/>
                  </a:ext>
                </a:extLst>
              </a:tr>
              <a:tr h="727555">
                <a:tc vMerge="1">
                  <a:txBody>
                    <a:bodyPr/>
                    <a:lstStyle/>
                    <a:p>
                      <a:endParaRPr lang="de-DE"/>
                    </a:p>
                  </a:txBody>
                  <a:tcPr/>
                </a:tc>
                <a:tc>
                  <a:txBody>
                    <a:bodyPr/>
                    <a:lstStyle/>
                    <a:p>
                      <a:pPr algn="ctr">
                        <a:spcAft>
                          <a:spcPts val="800"/>
                        </a:spcAft>
                      </a:pPr>
                      <a:r>
                        <a:rPr lang="de-DE" sz="1500" dirty="0">
                          <a:effectLst/>
                        </a:rPr>
                        <a:t> </a:t>
                      </a:r>
                    </a:p>
                    <a:p>
                      <a:pPr algn="ctr">
                        <a:spcAft>
                          <a:spcPts val="800"/>
                        </a:spcAft>
                      </a:pPr>
                      <a:r>
                        <a:rPr lang="de-DE" sz="1500" dirty="0">
                          <a:effectLst/>
                        </a:rPr>
                        <a:t>10e</a:t>
                      </a:r>
                    </a:p>
                  </a:txBody>
                  <a:tcPr marL="42941" marR="42941" marT="28627" marB="28627"/>
                </a:tc>
                <a:tc>
                  <a:txBody>
                    <a:bodyPr/>
                    <a:lstStyle/>
                    <a:p>
                      <a:pPr algn="ctr">
                        <a:spcAft>
                          <a:spcPts val="800"/>
                        </a:spcAft>
                      </a:pPr>
                      <a:r>
                        <a:rPr lang="de-DE" sz="1500" dirty="0">
                          <a:effectLst/>
                        </a:rPr>
                        <a:t>Frau Dahms</a:t>
                      </a:r>
                    </a:p>
                  </a:txBody>
                  <a:tcPr marL="42941" marR="42941" marT="28627" marB="28627" anchor="ctr"/>
                </a:tc>
                <a:tc>
                  <a:txBody>
                    <a:bodyPr/>
                    <a:lstStyle/>
                    <a:p>
                      <a:pPr algn="ctr">
                        <a:spcAft>
                          <a:spcPts val="800"/>
                        </a:spcAft>
                      </a:pPr>
                      <a:r>
                        <a:rPr lang="de-DE" sz="1500">
                          <a:effectLst/>
                        </a:rPr>
                        <a:t> </a:t>
                      </a:r>
                    </a:p>
                    <a:p>
                      <a:pPr algn="ctr">
                        <a:spcAft>
                          <a:spcPts val="800"/>
                        </a:spcAft>
                      </a:pPr>
                      <a:r>
                        <a:rPr lang="de-DE" sz="1500">
                          <a:effectLst/>
                        </a:rPr>
                        <a:t>Stefan, Lennart</a:t>
                      </a:r>
                    </a:p>
                  </a:txBody>
                  <a:tcPr marL="42941" marR="42941" marT="28627" marB="28627"/>
                </a:tc>
                <a:extLst>
                  <a:ext uri="{0D108BD9-81ED-4DB2-BD59-A6C34878D82A}">
                    <a16:rowId xmlns:a16="http://schemas.microsoft.com/office/drawing/2014/main" val="10002"/>
                  </a:ext>
                </a:extLst>
              </a:tr>
              <a:tr h="800975">
                <a:tc rowSpan="2">
                  <a:txBody>
                    <a:bodyPr/>
                    <a:lstStyle/>
                    <a:p>
                      <a:pPr algn="ctr">
                        <a:spcAft>
                          <a:spcPts val="800"/>
                        </a:spcAft>
                      </a:pPr>
                      <a:r>
                        <a:rPr lang="de-DE" sz="1500" dirty="0">
                          <a:effectLst/>
                        </a:rPr>
                        <a:t>Deutschstunde /</a:t>
                      </a:r>
                    </a:p>
                    <a:p>
                      <a:pPr algn="ctr">
                        <a:spcAft>
                          <a:spcPts val="800"/>
                        </a:spcAft>
                      </a:pPr>
                      <a:r>
                        <a:rPr lang="de-DE" sz="1500" dirty="0">
                          <a:effectLst/>
                        </a:rPr>
                        <a:t>German </a:t>
                      </a:r>
                      <a:r>
                        <a:rPr lang="en-US" sz="1500" noProof="0" dirty="0">
                          <a:effectLst/>
                        </a:rPr>
                        <a:t>class</a:t>
                      </a:r>
                    </a:p>
                  </a:txBody>
                  <a:tcPr marL="42941" marR="42941" marT="28627" marB="28627" anchor="ctr"/>
                </a:tc>
                <a:tc>
                  <a:txBody>
                    <a:bodyPr/>
                    <a:lstStyle/>
                    <a:p>
                      <a:pPr algn="ctr">
                        <a:spcAft>
                          <a:spcPts val="800"/>
                        </a:spcAft>
                      </a:pPr>
                      <a:r>
                        <a:rPr lang="de-DE" sz="1500">
                          <a:effectLst/>
                        </a:rPr>
                        <a:t> </a:t>
                      </a:r>
                    </a:p>
                    <a:p>
                      <a:pPr algn="ctr">
                        <a:spcAft>
                          <a:spcPts val="800"/>
                        </a:spcAft>
                      </a:pPr>
                      <a:r>
                        <a:rPr lang="de-DE" sz="1500">
                          <a:effectLst/>
                        </a:rPr>
                        <a:t>9a</a:t>
                      </a:r>
                    </a:p>
                    <a:p>
                      <a:pPr algn="ctr">
                        <a:spcAft>
                          <a:spcPts val="800"/>
                        </a:spcAft>
                      </a:pPr>
                      <a:r>
                        <a:rPr lang="de-DE" sz="1500">
                          <a:effectLst/>
                        </a:rPr>
                        <a:t> </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Herr Knebel</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Charlotte, Carolin, Chris</a:t>
                      </a:r>
                    </a:p>
                  </a:txBody>
                  <a:tcPr marL="42941" marR="42941" marT="28627" marB="28627"/>
                </a:tc>
                <a:extLst>
                  <a:ext uri="{0D108BD9-81ED-4DB2-BD59-A6C34878D82A}">
                    <a16:rowId xmlns:a16="http://schemas.microsoft.com/office/drawing/2014/main" val="10003"/>
                  </a:ext>
                </a:extLst>
              </a:tr>
              <a:tr h="800975">
                <a:tc vMerge="1">
                  <a:txBody>
                    <a:bodyPr/>
                    <a:lstStyle/>
                    <a:p>
                      <a:endParaRPr lang="de-DE"/>
                    </a:p>
                  </a:txBody>
                  <a:tcPr/>
                </a:tc>
                <a:tc>
                  <a:txBody>
                    <a:bodyPr/>
                    <a:lstStyle/>
                    <a:p>
                      <a:pPr algn="ctr">
                        <a:spcAft>
                          <a:spcPts val="800"/>
                        </a:spcAft>
                      </a:pPr>
                      <a:r>
                        <a:rPr lang="de-DE" sz="1500">
                          <a:effectLst/>
                        </a:rPr>
                        <a:t> </a:t>
                      </a:r>
                    </a:p>
                    <a:p>
                      <a:pPr algn="ctr">
                        <a:spcAft>
                          <a:spcPts val="800"/>
                        </a:spcAft>
                      </a:pPr>
                      <a:r>
                        <a:rPr lang="de-DE" sz="1500">
                          <a:effectLst/>
                        </a:rPr>
                        <a:t>8d/e</a:t>
                      </a:r>
                    </a:p>
                    <a:p>
                      <a:pPr algn="ctr">
                        <a:spcAft>
                          <a:spcPts val="800"/>
                        </a:spcAft>
                      </a:pPr>
                      <a:r>
                        <a:rPr lang="de-DE" sz="1500">
                          <a:effectLst/>
                        </a:rPr>
                        <a:t> </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Frau Techau</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Sofie, Marei</a:t>
                      </a:r>
                    </a:p>
                  </a:txBody>
                  <a:tcPr marL="42941" marR="42941" marT="28627" marB="28627"/>
                </a:tc>
                <a:extLst>
                  <a:ext uri="{0D108BD9-81ED-4DB2-BD59-A6C34878D82A}">
                    <a16:rowId xmlns:a16="http://schemas.microsoft.com/office/drawing/2014/main" val="10004"/>
                  </a:ext>
                </a:extLst>
              </a:tr>
              <a:tr h="800975">
                <a:tc rowSpan="2">
                  <a:txBody>
                    <a:bodyPr/>
                    <a:lstStyle/>
                    <a:p>
                      <a:pPr algn="ctr">
                        <a:spcAft>
                          <a:spcPts val="800"/>
                        </a:spcAft>
                      </a:pPr>
                      <a:r>
                        <a:rPr lang="de-DE" sz="1500" dirty="0">
                          <a:effectLst/>
                        </a:rPr>
                        <a:t>Muttersprache /</a:t>
                      </a:r>
                    </a:p>
                    <a:p>
                      <a:pPr algn="ctr">
                        <a:spcAft>
                          <a:spcPts val="800"/>
                        </a:spcAft>
                      </a:pPr>
                      <a:endParaRPr lang="en-GB" sz="1500" noProof="0" dirty="0">
                        <a:effectLst/>
                      </a:endParaRPr>
                    </a:p>
                  </a:txBody>
                  <a:tcPr marL="42941" marR="42941" marT="28627" marB="28627" anchor="ctr"/>
                </a:tc>
                <a:tc>
                  <a:txBody>
                    <a:bodyPr/>
                    <a:lstStyle/>
                    <a:p>
                      <a:pPr algn="ctr">
                        <a:spcAft>
                          <a:spcPts val="800"/>
                        </a:spcAft>
                      </a:pPr>
                      <a:r>
                        <a:rPr lang="de-DE" sz="1500">
                          <a:effectLst/>
                        </a:rPr>
                        <a:t> </a:t>
                      </a:r>
                    </a:p>
                    <a:p>
                      <a:pPr algn="ctr">
                        <a:spcAft>
                          <a:spcPts val="800"/>
                        </a:spcAft>
                      </a:pPr>
                      <a:r>
                        <a:rPr lang="de-DE" sz="1500">
                          <a:effectLst/>
                        </a:rPr>
                        <a:t>9e</a:t>
                      </a:r>
                    </a:p>
                    <a:p>
                      <a:pPr algn="ctr">
                        <a:spcAft>
                          <a:spcPts val="800"/>
                        </a:spcAft>
                      </a:pPr>
                      <a:r>
                        <a:rPr lang="de-DE" sz="1500">
                          <a:effectLst/>
                        </a:rPr>
                        <a:t> </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Frau Dahms</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Martin, Chiara, David</a:t>
                      </a:r>
                    </a:p>
                  </a:txBody>
                  <a:tcPr marL="42941" marR="42941" marT="28627" marB="28627"/>
                </a:tc>
                <a:extLst>
                  <a:ext uri="{0D108BD9-81ED-4DB2-BD59-A6C34878D82A}">
                    <a16:rowId xmlns:a16="http://schemas.microsoft.com/office/drawing/2014/main" val="10005"/>
                  </a:ext>
                </a:extLst>
              </a:tr>
              <a:tr h="639067">
                <a:tc vMerge="1">
                  <a:txBody>
                    <a:bodyPr/>
                    <a:lstStyle/>
                    <a:p>
                      <a:endParaRPr lang="de-DE"/>
                    </a:p>
                  </a:txBody>
                  <a:tcPr/>
                </a:tc>
                <a:tc>
                  <a:txBody>
                    <a:bodyPr/>
                    <a:lstStyle/>
                    <a:p>
                      <a:pPr algn="ctr">
                        <a:spcAft>
                          <a:spcPts val="800"/>
                        </a:spcAft>
                      </a:pPr>
                      <a:r>
                        <a:rPr lang="de-DE" sz="1500">
                          <a:effectLst/>
                        </a:rPr>
                        <a:t> </a:t>
                      </a:r>
                    </a:p>
                    <a:p>
                      <a:pPr algn="ctr">
                        <a:spcAft>
                          <a:spcPts val="800"/>
                        </a:spcAft>
                      </a:pPr>
                      <a:r>
                        <a:rPr lang="de-DE" sz="1500">
                          <a:effectLst/>
                        </a:rPr>
                        <a:t>10d/e</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Frau Techau</a:t>
                      </a:r>
                    </a:p>
                  </a:txBody>
                  <a:tcPr marL="42941" marR="42941" marT="28627" marB="28627"/>
                </a:tc>
                <a:tc>
                  <a:txBody>
                    <a:bodyPr/>
                    <a:lstStyle/>
                    <a:p>
                      <a:pPr algn="ctr">
                        <a:spcAft>
                          <a:spcPts val="800"/>
                        </a:spcAft>
                      </a:pPr>
                      <a:r>
                        <a:rPr lang="de-DE" sz="1500" dirty="0">
                          <a:effectLst/>
                        </a:rPr>
                        <a:t> </a:t>
                      </a:r>
                    </a:p>
                    <a:p>
                      <a:pPr algn="ctr">
                        <a:spcAft>
                          <a:spcPts val="800"/>
                        </a:spcAft>
                      </a:pPr>
                      <a:r>
                        <a:rPr lang="de-DE" sz="1500" dirty="0">
                          <a:effectLst/>
                        </a:rPr>
                        <a:t>Sara, Celina, Pia</a:t>
                      </a:r>
                    </a:p>
                  </a:txBody>
                  <a:tcPr marL="42941" marR="42941" marT="28627" marB="28627"/>
                </a:tc>
                <a:extLst>
                  <a:ext uri="{0D108BD9-81ED-4DB2-BD59-A6C34878D82A}">
                    <a16:rowId xmlns:a16="http://schemas.microsoft.com/office/drawing/2014/main" val="10006"/>
                  </a:ext>
                </a:extLst>
              </a:tr>
            </a:tbl>
          </a:graphicData>
        </a:graphic>
      </p:graphicFrame>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290945" y="1050202"/>
            <a:ext cx="4969118" cy="1446550"/>
          </a:xfrm>
          <a:prstGeom prst="rect">
            <a:avLst/>
          </a:prstGeom>
          <a:noFill/>
        </p:spPr>
        <p:txBody>
          <a:bodyPr wrap="square" rtlCol="0">
            <a:spAutoFit/>
          </a:bodyPr>
          <a:lstStyle/>
          <a:p>
            <a:r>
              <a:rPr lang="de-DE" sz="4400" dirty="0"/>
              <a:t>Unterrichtsstunden / </a:t>
            </a:r>
            <a:r>
              <a:rPr lang="de-DE" sz="4400" dirty="0" err="1"/>
              <a:t>classes</a:t>
            </a:r>
            <a:endParaRPr lang="de-DE" sz="4400" dirty="0"/>
          </a:p>
        </p:txBody>
      </p:sp>
    </p:spTree>
    <p:extLst>
      <p:ext uri="{BB962C8B-B14F-4D97-AF65-F5344CB8AC3E}">
        <p14:creationId xmlns:p14="http://schemas.microsoft.com/office/powerpoint/2010/main" val="1802654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744" y="805006"/>
            <a:ext cx="4235788" cy="3178829"/>
          </a:xfrm>
        </p:spPr>
      </p:pic>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7758821" y="1575303"/>
            <a:ext cx="4218434" cy="2554545"/>
          </a:xfrm>
          <a:prstGeom prst="rect">
            <a:avLst/>
          </a:prstGeom>
          <a:noFill/>
        </p:spPr>
        <p:txBody>
          <a:bodyPr wrap="square" rtlCol="0">
            <a:spAutoFit/>
          </a:bodyPr>
          <a:lstStyle/>
          <a:p>
            <a:r>
              <a:rPr lang="de-DE" sz="3200" dirty="0"/>
              <a:t>Buch: Brave New World</a:t>
            </a:r>
          </a:p>
          <a:p>
            <a:r>
              <a:rPr lang="de-DE" sz="3200" dirty="0"/>
              <a:t>Book: Brave New World</a:t>
            </a:r>
          </a:p>
          <a:p>
            <a:endParaRPr lang="de-DE" sz="3200" dirty="0"/>
          </a:p>
          <a:p>
            <a:r>
              <a:rPr lang="de-DE" sz="3200" dirty="0">
                <a:solidFill>
                  <a:schemeClr val="accent4">
                    <a:lumMod val="60000"/>
                    <a:lumOff val="40000"/>
                  </a:schemeClr>
                </a:solidFill>
              </a:rPr>
              <a:t>Englischstunde/</a:t>
            </a:r>
          </a:p>
          <a:p>
            <a:r>
              <a:rPr lang="de-DE" sz="3200" dirty="0">
                <a:solidFill>
                  <a:schemeClr val="accent4">
                    <a:lumMod val="60000"/>
                    <a:lumOff val="40000"/>
                  </a:schemeClr>
                </a:solidFill>
              </a:rPr>
              <a:t>English class</a:t>
            </a:r>
          </a:p>
        </p:txBody>
      </p:sp>
      <p:cxnSp>
        <p:nvCxnSpPr>
          <p:cNvPr id="7" name="Gerader Verbinder 6"/>
          <p:cNvCxnSpPr>
            <a:stCxn id="5" idx="1"/>
          </p:cNvCxnSpPr>
          <p:nvPr/>
        </p:nvCxnSpPr>
        <p:spPr>
          <a:xfrm>
            <a:off x="7758821" y="2852576"/>
            <a:ext cx="4218433" cy="3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p:nvPicPr>
        <p:blipFill rotWithShape="1">
          <a:blip r:embed="rId3">
            <a:extLst>
              <a:ext uri="{28A0092B-C50C-407E-A947-70E740481C1C}">
                <a14:useLocalDpi xmlns:a14="http://schemas.microsoft.com/office/drawing/2010/main" val="0"/>
              </a:ext>
            </a:extLst>
          </a:blip>
          <a:srcRect l="1347" t="20827" r="711" b="976"/>
          <a:stretch/>
        </p:blipFill>
        <p:spPr>
          <a:xfrm>
            <a:off x="1621784" y="4040696"/>
            <a:ext cx="6000148" cy="2695082"/>
          </a:xfrm>
          <a:prstGeom prst="rect">
            <a:avLst/>
          </a:prstGeom>
        </p:spPr>
      </p:pic>
    </p:spTree>
    <p:extLst>
      <p:ext uri="{BB962C8B-B14F-4D97-AF65-F5344CB8AC3E}">
        <p14:creationId xmlns:p14="http://schemas.microsoft.com/office/powerpoint/2010/main" val="3137443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7758821" y="1575303"/>
            <a:ext cx="4218434" cy="2554545"/>
          </a:xfrm>
          <a:prstGeom prst="rect">
            <a:avLst/>
          </a:prstGeom>
          <a:noFill/>
        </p:spPr>
        <p:txBody>
          <a:bodyPr wrap="square" rtlCol="0">
            <a:spAutoFit/>
          </a:bodyPr>
          <a:lstStyle/>
          <a:p>
            <a:r>
              <a:rPr lang="de-DE" sz="3200" dirty="0"/>
              <a:t>Buch: Black Out</a:t>
            </a:r>
          </a:p>
          <a:p>
            <a:r>
              <a:rPr lang="de-DE" sz="3200" dirty="0"/>
              <a:t>Book: Black Out</a:t>
            </a:r>
          </a:p>
          <a:p>
            <a:endParaRPr lang="de-DE" sz="3200" dirty="0"/>
          </a:p>
          <a:p>
            <a:r>
              <a:rPr lang="de-DE" sz="3200" dirty="0">
                <a:solidFill>
                  <a:schemeClr val="accent4">
                    <a:lumMod val="60000"/>
                    <a:lumOff val="40000"/>
                  </a:schemeClr>
                </a:solidFill>
              </a:rPr>
              <a:t>Deutschstunde/</a:t>
            </a:r>
          </a:p>
          <a:p>
            <a:r>
              <a:rPr lang="de-DE" sz="3200" dirty="0">
                <a:solidFill>
                  <a:schemeClr val="accent4">
                    <a:lumMod val="60000"/>
                    <a:lumOff val="40000"/>
                  </a:schemeClr>
                </a:solidFill>
              </a:rPr>
              <a:t>German class</a:t>
            </a:r>
          </a:p>
        </p:txBody>
      </p:sp>
      <p:cxnSp>
        <p:nvCxnSpPr>
          <p:cNvPr id="6" name="Gerader Verbinder 5"/>
          <p:cNvCxnSpPr/>
          <p:nvPr/>
        </p:nvCxnSpPr>
        <p:spPr>
          <a:xfrm>
            <a:off x="7758821" y="2852576"/>
            <a:ext cx="4218433" cy="3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44" y="923843"/>
            <a:ext cx="4272002" cy="3206005"/>
          </a:xfrm>
          <a:prstGeom prst="rect">
            <a:avLst/>
          </a:prstGeom>
        </p:spPr>
      </p:pic>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787864" y="3633826"/>
            <a:ext cx="3111248" cy="2949050"/>
          </a:xfrm>
          <a:prstGeom prst="rect">
            <a:avLst/>
          </a:prstGeom>
        </p:spPr>
      </p:pic>
    </p:spTree>
    <p:extLst>
      <p:ext uri="{BB962C8B-B14F-4D97-AF65-F5344CB8AC3E}">
        <p14:creationId xmlns:p14="http://schemas.microsoft.com/office/powerpoint/2010/main" val="280831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7758821" y="1575303"/>
            <a:ext cx="4218434" cy="3539430"/>
          </a:xfrm>
          <a:prstGeom prst="rect">
            <a:avLst/>
          </a:prstGeom>
          <a:noFill/>
        </p:spPr>
        <p:txBody>
          <a:bodyPr wrap="square" rtlCol="0">
            <a:spAutoFit/>
          </a:bodyPr>
          <a:lstStyle/>
          <a:p>
            <a:r>
              <a:rPr lang="de-DE" sz="3200" dirty="0"/>
              <a:t>Buch: Die verlorene Ehre der Katharina Blum</a:t>
            </a:r>
          </a:p>
          <a:p>
            <a:r>
              <a:rPr lang="de-DE" sz="3200" dirty="0"/>
              <a:t>Book: The lost </a:t>
            </a:r>
            <a:r>
              <a:rPr lang="de-DE" sz="3200" dirty="0" err="1"/>
              <a:t>honour</a:t>
            </a:r>
            <a:r>
              <a:rPr lang="de-DE" sz="3200" dirty="0"/>
              <a:t> </a:t>
            </a:r>
            <a:r>
              <a:rPr lang="de-DE" sz="3200" dirty="0" err="1"/>
              <a:t>of</a:t>
            </a:r>
            <a:r>
              <a:rPr lang="de-DE" sz="3200" dirty="0"/>
              <a:t> Katharina Blum</a:t>
            </a:r>
          </a:p>
          <a:p>
            <a:endParaRPr lang="de-DE" sz="3200" dirty="0"/>
          </a:p>
          <a:p>
            <a:r>
              <a:rPr lang="de-DE" sz="3200" dirty="0">
                <a:solidFill>
                  <a:schemeClr val="accent4">
                    <a:lumMod val="60000"/>
                    <a:lumOff val="40000"/>
                  </a:schemeClr>
                </a:solidFill>
              </a:rPr>
              <a:t>Muttersprache/</a:t>
            </a:r>
          </a:p>
          <a:p>
            <a:r>
              <a:rPr lang="de-DE" sz="3200" dirty="0">
                <a:solidFill>
                  <a:schemeClr val="accent4">
                    <a:lumMod val="60000"/>
                    <a:lumOff val="40000"/>
                  </a:schemeClr>
                </a:solidFill>
              </a:rPr>
              <a:t>Mother </a:t>
            </a:r>
            <a:r>
              <a:rPr lang="de-DE" sz="3200" dirty="0" err="1">
                <a:solidFill>
                  <a:schemeClr val="accent4">
                    <a:lumMod val="60000"/>
                    <a:lumOff val="40000"/>
                  </a:schemeClr>
                </a:solidFill>
              </a:rPr>
              <a:t>tongue</a:t>
            </a:r>
            <a:endParaRPr lang="de-DE" sz="3200" dirty="0">
              <a:solidFill>
                <a:schemeClr val="accent4">
                  <a:lumMod val="60000"/>
                  <a:lumOff val="40000"/>
                </a:schemeClr>
              </a:solidFill>
            </a:endParaRP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944" y="972271"/>
            <a:ext cx="7245577" cy="5437581"/>
          </a:xfrm>
          <a:prstGeom prst="rect">
            <a:avLst/>
          </a:prstGeom>
        </p:spPr>
      </p:pic>
      <p:cxnSp>
        <p:nvCxnSpPr>
          <p:cNvPr id="8" name="Gerader Verbinder 7"/>
          <p:cNvCxnSpPr/>
          <p:nvPr/>
        </p:nvCxnSpPr>
        <p:spPr>
          <a:xfrm>
            <a:off x="7758822" y="3848457"/>
            <a:ext cx="4218433" cy="3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46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p:txBody>
          <a:bodyPr/>
          <a:lstStyle/>
          <a:p>
            <a:pPr marL="0" indent="0">
              <a:buNone/>
            </a:pPr>
            <a:r>
              <a:rPr lang="de-DE" sz="9600" dirty="0" err="1">
                <a:solidFill>
                  <a:schemeClr val="accent4">
                    <a:lumMod val="60000"/>
                    <a:lumOff val="40000"/>
                  </a:schemeClr>
                </a:solidFill>
              </a:rPr>
              <a:t>Thank</a:t>
            </a:r>
            <a:r>
              <a:rPr lang="de-DE" sz="9600" dirty="0">
                <a:solidFill>
                  <a:schemeClr val="accent4">
                    <a:lumMod val="60000"/>
                    <a:lumOff val="40000"/>
                  </a:schemeClr>
                </a:solidFill>
              </a:rPr>
              <a:t> </a:t>
            </a:r>
            <a:r>
              <a:rPr lang="de-DE" sz="9600" dirty="0" err="1">
                <a:solidFill>
                  <a:schemeClr val="accent4">
                    <a:lumMod val="60000"/>
                    <a:lumOff val="40000"/>
                  </a:schemeClr>
                </a:solidFill>
              </a:rPr>
              <a:t>you</a:t>
            </a:r>
            <a:r>
              <a:rPr lang="de-DE" sz="9600" dirty="0">
                <a:solidFill>
                  <a:schemeClr val="accent4">
                    <a:lumMod val="60000"/>
                    <a:lumOff val="40000"/>
                  </a:schemeClr>
                </a:solidFill>
              </a:rPr>
              <a:t> </a:t>
            </a:r>
            <a:r>
              <a:rPr lang="de-DE" sz="9600" dirty="0" err="1">
                <a:solidFill>
                  <a:schemeClr val="accent4">
                    <a:lumMod val="60000"/>
                    <a:lumOff val="40000"/>
                  </a:schemeClr>
                </a:solidFill>
              </a:rPr>
              <a:t>for</a:t>
            </a:r>
            <a:r>
              <a:rPr lang="de-DE" sz="9600" dirty="0">
                <a:solidFill>
                  <a:schemeClr val="accent4">
                    <a:lumMod val="60000"/>
                    <a:lumOff val="40000"/>
                  </a:schemeClr>
                </a:solidFill>
              </a:rPr>
              <a:t> </a:t>
            </a:r>
            <a:r>
              <a:rPr lang="de-DE" sz="9600" dirty="0" err="1">
                <a:solidFill>
                  <a:schemeClr val="accent4">
                    <a:lumMod val="60000"/>
                    <a:lumOff val="40000"/>
                  </a:schemeClr>
                </a:solidFill>
              </a:rPr>
              <a:t>your</a:t>
            </a:r>
            <a:r>
              <a:rPr lang="de-DE" sz="9600" dirty="0">
                <a:solidFill>
                  <a:schemeClr val="accent4">
                    <a:lumMod val="60000"/>
                    <a:lumOff val="40000"/>
                  </a:schemeClr>
                </a:solidFill>
              </a:rPr>
              <a:t> </a:t>
            </a:r>
            <a:r>
              <a:rPr lang="de-DE" sz="9600" dirty="0" err="1">
                <a:solidFill>
                  <a:schemeClr val="accent4">
                    <a:lumMod val="60000"/>
                    <a:lumOff val="40000"/>
                  </a:schemeClr>
                </a:solidFill>
              </a:rPr>
              <a:t>attention</a:t>
            </a:r>
            <a:endParaRPr lang="de-DE" sz="9600" dirty="0">
              <a:solidFill>
                <a:schemeClr val="accent4">
                  <a:lumMod val="60000"/>
                  <a:lumOff val="40000"/>
                </a:schemeClr>
              </a:solidFill>
            </a:endParaRPr>
          </a:p>
          <a:p>
            <a:pPr marL="0" indent="0">
              <a:buNone/>
            </a:pPr>
            <a:r>
              <a:rPr lang="de-DE" sz="4400" dirty="0"/>
              <a:t>- Danke für eure Aufmerksamkeit</a:t>
            </a:r>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98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p:txBody>
          <a:bodyPr/>
          <a:lstStyle/>
          <a:p>
            <a:pPr marL="0" indent="0">
              <a:buNone/>
            </a:pPr>
            <a:r>
              <a:rPr lang="de-DE" sz="9600" dirty="0">
                <a:solidFill>
                  <a:schemeClr val="accent4">
                    <a:lumMod val="60000"/>
                    <a:lumOff val="40000"/>
                  </a:schemeClr>
                </a:solidFill>
              </a:rPr>
              <a:t>Tradition </a:t>
            </a:r>
            <a:r>
              <a:rPr lang="de-DE" sz="9600" dirty="0" err="1">
                <a:solidFill>
                  <a:schemeClr val="accent4">
                    <a:lumMod val="60000"/>
                    <a:lumOff val="40000"/>
                  </a:schemeClr>
                </a:solidFill>
              </a:rPr>
              <a:t>and</a:t>
            </a:r>
            <a:r>
              <a:rPr lang="de-DE" sz="9600" dirty="0">
                <a:solidFill>
                  <a:schemeClr val="accent4">
                    <a:lumMod val="60000"/>
                    <a:lumOff val="40000"/>
                  </a:schemeClr>
                </a:solidFill>
              </a:rPr>
              <a:t> </a:t>
            </a:r>
            <a:r>
              <a:rPr lang="de-DE" sz="9600" dirty="0" err="1">
                <a:solidFill>
                  <a:schemeClr val="accent4">
                    <a:lumMod val="60000"/>
                    <a:lumOff val="40000"/>
                  </a:schemeClr>
                </a:solidFill>
              </a:rPr>
              <a:t>Modernity</a:t>
            </a:r>
            <a:endParaRPr lang="de-DE" sz="9600" dirty="0">
              <a:solidFill>
                <a:schemeClr val="accent4">
                  <a:lumMod val="60000"/>
                  <a:lumOff val="40000"/>
                </a:schemeClr>
              </a:solidFill>
            </a:endParaRPr>
          </a:p>
          <a:p>
            <a:pPr marL="0" indent="0">
              <a:buNone/>
            </a:pPr>
            <a:r>
              <a:rPr lang="de-DE" sz="4400" dirty="0"/>
              <a:t>- Tradition und Modernität</a:t>
            </a:r>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27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4" y="972272"/>
            <a:ext cx="11762511" cy="5772560"/>
          </a:xfrm>
        </p:spPr>
        <p:txBody>
          <a:bodyPr>
            <a:normAutofit lnSpcReduction="10000"/>
          </a:bodyPr>
          <a:lstStyle/>
          <a:p>
            <a:pPr marL="0" indent="0">
              <a:buNone/>
            </a:pPr>
            <a:r>
              <a:rPr lang="de-DE" sz="4000" dirty="0">
                <a:solidFill>
                  <a:schemeClr val="accent4">
                    <a:lumMod val="60000"/>
                    <a:lumOff val="40000"/>
                  </a:schemeClr>
                </a:solidFill>
              </a:rPr>
              <a:t>Entwicklung der Zivilisation/Development </a:t>
            </a:r>
            <a:r>
              <a:rPr lang="de-DE" sz="4000" dirty="0" err="1">
                <a:solidFill>
                  <a:schemeClr val="accent4">
                    <a:lumMod val="60000"/>
                    <a:lumOff val="40000"/>
                  </a:schemeClr>
                </a:solidFill>
              </a:rPr>
              <a:t>of</a:t>
            </a:r>
            <a:r>
              <a:rPr lang="de-DE" sz="4000" dirty="0">
                <a:solidFill>
                  <a:schemeClr val="accent4">
                    <a:lumMod val="60000"/>
                    <a:lumOff val="40000"/>
                  </a:schemeClr>
                </a:solidFill>
              </a:rPr>
              <a:t> </a:t>
            </a:r>
            <a:r>
              <a:rPr lang="de-DE" sz="4000" dirty="0" err="1">
                <a:solidFill>
                  <a:schemeClr val="accent4">
                    <a:lumMod val="60000"/>
                    <a:lumOff val="40000"/>
                  </a:schemeClr>
                </a:solidFill>
              </a:rPr>
              <a:t>civilisation</a:t>
            </a:r>
            <a:endParaRPr lang="de-DE" sz="4000" dirty="0">
              <a:solidFill>
                <a:schemeClr val="accent4">
                  <a:lumMod val="60000"/>
                  <a:lumOff val="40000"/>
                </a:schemeClr>
              </a:solidFill>
            </a:endParaRPr>
          </a:p>
          <a:p>
            <a:pPr marL="0" indent="0">
              <a:buNone/>
            </a:pPr>
            <a:endParaRPr lang="de-DE" sz="2400" dirty="0"/>
          </a:p>
          <a:p>
            <a:pPr marL="0" indent="0">
              <a:buNone/>
            </a:pPr>
            <a:r>
              <a:rPr lang="de-DE" dirty="0"/>
              <a:t>„</a:t>
            </a:r>
            <a:r>
              <a:rPr lang="de-DE" b="1" dirty="0"/>
              <a:t>Es ist eine Sucht, die niemand aufhalten kann</a:t>
            </a:r>
            <a:r>
              <a:rPr lang="de-DE" dirty="0"/>
              <a:t>. </a:t>
            </a:r>
          </a:p>
          <a:p>
            <a:pPr marL="0" indent="0">
              <a:buNone/>
            </a:pPr>
            <a:r>
              <a:rPr lang="de-DE" dirty="0"/>
              <a:t>Der Einsatz von Technologie kann nicht aufgegeben werden, da alles zusammenbrechen würde und wir stark davon abhängig sind.“</a:t>
            </a:r>
          </a:p>
          <a:p>
            <a:pPr marL="0" indent="0">
              <a:buNone/>
            </a:pPr>
            <a:endParaRPr lang="de-DE" dirty="0"/>
          </a:p>
          <a:p>
            <a:pPr marL="0" indent="0">
              <a:buNone/>
            </a:pPr>
            <a:endParaRPr lang="de-DE" dirty="0"/>
          </a:p>
          <a:p>
            <a:pPr marL="0" indent="0">
              <a:buNone/>
            </a:pPr>
            <a:r>
              <a:rPr lang="de-DE" dirty="0"/>
              <a:t>„</a:t>
            </a:r>
            <a:r>
              <a:rPr lang="de-DE" b="1" dirty="0" err="1"/>
              <a:t>It</a:t>
            </a:r>
            <a:r>
              <a:rPr lang="de-DE" b="1" dirty="0"/>
              <a:t> </a:t>
            </a:r>
            <a:r>
              <a:rPr lang="de-DE" b="1" dirty="0" err="1"/>
              <a:t>is</a:t>
            </a:r>
            <a:r>
              <a:rPr lang="de-DE" b="1" dirty="0"/>
              <a:t> an </a:t>
            </a:r>
            <a:r>
              <a:rPr lang="de-DE" b="1" dirty="0" err="1"/>
              <a:t>addiction</a:t>
            </a:r>
            <a:r>
              <a:rPr lang="de-DE" b="1" dirty="0"/>
              <a:t> </a:t>
            </a:r>
            <a:r>
              <a:rPr lang="de-DE" b="1" dirty="0" err="1"/>
              <a:t>nobody</a:t>
            </a:r>
            <a:r>
              <a:rPr lang="de-DE" b="1" dirty="0"/>
              <a:t> </a:t>
            </a:r>
            <a:r>
              <a:rPr lang="de-DE" b="1" dirty="0" err="1"/>
              <a:t>can</a:t>
            </a:r>
            <a:r>
              <a:rPr lang="de-DE" b="1" dirty="0"/>
              <a:t> </a:t>
            </a:r>
            <a:r>
              <a:rPr lang="de-DE" b="1" dirty="0" err="1"/>
              <a:t>stop</a:t>
            </a:r>
            <a:r>
              <a:rPr lang="de-DE" b="1" dirty="0"/>
              <a:t>. </a:t>
            </a:r>
          </a:p>
          <a:p>
            <a:pPr marL="0" indent="0">
              <a:buNone/>
            </a:pPr>
            <a:r>
              <a:rPr lang="de-DE" dirty="0"/>
              <a:t>The </a:t>
            </a:r>
            <a:r>
              <a:rPr lang="de-DE" dirty="0" err="1"/>
              <a:t>use</a:t>
            </a:r>
            <a:r>
              <a:rPr lang="de-DE" dirty="0"/>
              <a:t> </a:t>
            </a:r>
            <a:r>
              <a:rPr lang="de-DE" dirty="0" err="1"/>
              <a:t>of</a:t>
            </a:r>
            <a:r>
              <a:rPr lang="de-DE" dirty="0"/>
              <a:t> </a:t>
            </a:r>
            <a:r>
              <a:rPr lang="de-DE" dirty="0" err="1"/>
              <a:t>technologies</a:t>
            </a:r>
            <a:r>
              <a:rPr lang="de-DE" dirty="0"/>
              <a:t> </a:t>
            </a:r>
            <a:r>
              <a:rPr lang="de-DE" dirty="0" err="1"/>
              <a:t>can’t</a:t>
            </a:r>
            <a:r>
              <a:rPr lang="de-DE" dirty="0"/>
              <a:t> </a:t>
            </a:r>
            <a:r>
              <a:rPr lang="de-DE" dirty="0" err="1"/>
              <a:t>be</a:t>
            </a:r>
            <a:r>
              <a:rPr lang="de-DE" dirty="0"/>
              <a:t> </a:t>
            </a:r>
            <a:r>
              <a:rPr lang="de-DE" dirty="0" err="1"/>
              <a:t>resigned</a:t>
            </a:r>
            <a:r>
              <a:rPr lang="de-DE" dirty="0"/>
              <a:t>, </a:t>
            </a:r>
            <a:r>
              <a:rPr lang="de-DE" dirty="0" err="1"/>
              <a:t>because</a:t>
            </a:r>
            <a:r>
              <a:rPr lang="de-DE" dirty="0"/>
              <a:t> </a:t>
            </a:r>
            <a:r>
              <a:rPr lang="de-DE" dirty="0" err="1"/>
              <a:t>everything</a:t>
            </a:r>
            <a:r>
              <a:rPr lang="de-DE" dirty="0"/>
              <a:t> </a:t>
            </a:r>
            <a:r>
              <a:rPr lang="de-DE" dirty="0" err="1"/>
              <a:t>would</a:t>
            </a:r>
            <a:r>
              <a:rPr lang="de-DE" dirty="0"/>
              <a:t> </a:t>
            </a:r>
            <a:r>
              <a:rPr lang="de-DE" dirty="0" err="1"/>
              <a:t>collapse</a:t>
            </a:r>
            <a:r>
              <a:rPr lang="de-DE" dirty="0"/>
              <a:t> </a:t>
            </a:r>
            <a:r>
              <a:rPr lang="de-DE" dirty="0" err="1"/>
              <a:t>and</a:t>
            </a:r>
            <a:r>
              <a:rPr lang="de-DE" dirty="0"/>
              <a:t> </a:t>
            </a:r>
            <a:r>
              <a:rPr lang="de-DE" dirty="0" err="1"/>
              <a:t>eveybody</a:t>
            </a:r>
            <a:r>
              <a:rPr lang="de-DE" dirty="0"/>
              <a:t> </a:t>
            </a:r>
            <a:r>
              <a:rPr lang="de-DE" dirty="0" err="1"/>
              <a:t>is</a:t>
            </a:r>
            <a:r>
              <a:rPr lang="de-DE" dirty="0"/>
              <a:t> </a:t>
            </a:r>
            <a:r>
              <a:rPr lang="de-DE" dirty="0" err="1"/>
              <a:t>heavily</a:t>
            </a:r>
            <a:r>
              <a:rPr lang="de-DE" dirty="0"/>
              <a:t> </a:t>
            </a:r>
            <a:r>
              <a:rPr lang="de-DE" dirty="0" err="1"/>
              <a:t>affected</a:t>
            </a:r>
            <a:r>
              <a:rPr lang="de-DE" dirty="0"/>
              <a:t> </a:t>
            </a:r>
            <a:r>
              <a:rPr lang="de-DE" dirty="0" err="1"/>
              <a:t>by</a:t>
            </a:r>
            <a:r>
              <a:rPr lang="de-DE" dirty="0"/>
              <a:t> </a:t>
            </a:r>
            <a:r>
              <a:rPr lang="de-DE" dirty="0" err="1"/>
              <a:t>these</a:t>
            </a:r>
            <a:r>
              <a:rPr lang="de-DE" dirty="0"/>
              <a:t> </a:t>
            </a:r>
            <a:r>
              <a:rPr lang="de-DE" dirty="0" err="1"/>
              <a:t>devices</a:t>
            </a:r>
            <a:r>
              <a:rPr lang="de-DE" dirty="0"/>
              <a:t>.“</a:t>
            </a:r>
          </a:p>
          <a:p>
            <a:pPr marL="0" indent="0">
              <a:buNone/>
            </a:pPr>
            <a:endParaRPr lang="de-DE" dirty="0"/>
          </a:p>
          <a:p>
            <a:pPr marL="0" indent="0">
              <a:buNone/>
            </a:pPr>
            <a:r>
              <a:rPr lang="de-DE" sz="1900" dirty="0"/>
              <a:t>- Sara</a:t>
            </a:r>
          </a:p>
          <a:p>
            <a:pPr marL="0" indent="0">
              <a:buNone/>
            </a:pPr>
            <a:endParaRPr lang="de-DE" sz="1600" dirty="0"/>
          </a:p>
          <a:p>
            <a:pPr marL="0" indent="0">
              <a:buNone/>
            </a:pPr>
            <a:endParaRPr lang="de-DE" sz="16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29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4" y="972271"/>
            <a:ext cx="11762511" cy="5654865"/>
          </a:xfrm>
        </p:spPr>
        <p:txBody>
          <a:bodyPr>
            <a:normAutofit fontScale="92500"/>
          </a:bodyPr>
          <a:lstStyle/>
          <a:p>
            <a:pPr marL="0" indent="0">
              <a:buNone/>
            </a:pPr>
            <a:r>
              <a:rPr lang="en-US" sz="4300" dirty="0" err="1">
                <a:solidFill>
                  <a:schemeClr val="accent4">
                    <a:lumMod val="60000"/>
                    <a:lumOff val="40000"/>
                  </a:schemeClr>
                </a:solidFill>
              </a:rPr>
              <a:t>Karriere</a:t>
            </a:r>
            <a:r>
              <a:rPr lang="en-US" sz="4300" dirty="0">
                <a:solidFill>
                  <a:schemeClr val="accent4">
                    <a:lumMod val="60000"/>
                    <a:lumOff val="40000"/>
                  </a:schemeClr>
                </a:solidFill>
              </a:rPr>
              <a:t>- und </a:t>
            </a:r>
            <a:r>
              <a:rPr lang="en-US" sz="4300" dirty="0" err="1">
                <a:solidFill>
                  <a:schemeClr val="accent4">
                    <a:lumMod val="60000"/>
                    <a:lumOff val="40000"/>
                  </a:schemeClr>
                </a:solidFill>
              </a:rPr>
              <a:t>Ruhmchancen</a:t>
            </a:r>
            <a:r>
              <a:rPr lang="en-US" sz="4300" dirty="0">
                <a:solidFill>
                  <a:schemeClr val="accent4">
                    <a:lumMod val="60000"/>
                    <a:lumOff val="40000"/>
                  </a:schemeClr>
                </a:solidFill>
              </a:rPr>
              <a:t>/Becoming rich and famous</a:t>
            </a:r>
          </a:p>
          <a:p>
            <a:pPr marL="0" indent="0">
              <a:buNone/>
            </a:pPr>
            <a:endParaRPr lang="en-US" sz="2000" dirty="0"/>
          </a:p>
          <a:p>
            <a:pPr marL="0" indent="0">
              <a:buNone/>
            </a:pPr>
            <a:r>
              <a:rPr lang="de-DE" sz="2200" dirty="0"/>
              <a:t>„Also muss man bei der Analyse von einer erfolgreichen Karriere mehr auf die subjektive Perspektive einer jeden Person als auf die objektive Perspektive der Allgemeinheit schauen. </a:t>
            </a:r>
          </a:p>
          <a:p>
            <a:pPr marL="0" indent="0">
              <a:buNone/>
            </a:pPr>
            <a:r>
              <a:rPr lang="de-DE" sz="2200" b="1" dirty="0"/>
              <a:t>Es bietet sich also an, Glück als entscheidenden Faktor zu benennen, denn eine wirklich glückliche Person hat das absolute Ziel von den meisten Menschen erreicht</a:t>
            </a:r>
            <a:r>
              <a:rPr lang="de-DE" sz="2200" dirty="0"/>
              <a:t>.“ </a:t>
            </a:r>
          </a:p>
          <a:p>
            <a:pPr marL="0" indent="0">
              <a:buNone/>
            </a:pPr>
            <a:endParaRPr lang="en-US" sz="2200" dirty="0"/>
          </a:p>
          <a:p>
            <a:pPr marL="0" indent="0">
              <a:buNone/>
            </a:pPr>
            <a:endParaRPr lang="en-US" sz="2200" dirty="0"/>
          </a:p>
          <a:p>
            <a:pPr marL="0" indent="0">
              <a:buNone/>
            </a:pPr>
            <a:r>
              <a:rPr lang="en-US" sz="2200" dirty="0"/>
              <a:t>“If we analyze the chances of having a successful career we rather have to look at each person’s perspective on how happy they are with their career than looking at the perspective from the public view on each job or career path. </a:t>
            </a:r>
          </a:p>
          <a:p>
            <a:pPr marL="0" indent="0">
              <a:buNone/>
            </a:pPr>
            <a:r>
              <a:rPr lang="en-US" sz="2200" b="1" dirty="0"/>
              <a:t>In this case happiness is the best possible description of success in the working world because if you are genuinely happy you have achieved one ultimate goal for most people.”</a:t>
            </a:r>
          </a:p>
          <a:p>
            <a:pPr marL="0" indent="0">
              <a:buNone/>
            </a:pPr>
            <a:endParaRPr lang="en-US" sz="2000" dirty="0"/>
          </a:p>
          <a:p>
            <a:pPr marL="0" indent="0">
              <a:buNone/>
            </a:pPr>
            <a:r>
              <a:rPr lang="en-US" sz="2000" dirty="0"/>
              <a:t>- Stefan und Lennart</a:t>
            </a:r>
            <a:endParaRPr lang="de-DE" sz="20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70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3" y="972272"/>
            <a:ext cx="11762511" cy="5691078"/>
          </a:xfrm>
        </p:spPr>
        <p:txBody>
          <a:bodyPr>
            <a:normAutofit lnSpcReduction="10000"/>
          </a:bodyPr>
          <a:lstStyle/>
          <a:p>
            <a:pPr marL="0" indent="0">
              <a:buNone/>
            </a:pPr>
            <a:r>
              <a:rPr lang="de-DE" sz="4000" dirty="0">
                <a:solidFill>
                  <a:schemeClr val="accent4">
                    <a:lumMod val="60000"/>
                    <a:lumOff val="40000"/>
                  </a:schemeClr>
                </a:solidFill>
              </a:rPr>
              <a:t>Die Zitate, die es sich zu merken lohnt/ </a:t>
            </a:r>
            <a:r>
              <a:rPr lang="de-DE" sz="4000" dirty="0" err="1">
                <a:solidFill>
                  <a:schemeClr val="accent4">
                    <a:lumMod val="60000"/>
                    <a:lumOff val="40000"/>
                  </a:schemeClr>
                </a:solidFill>
              </a:rPr>
              <a:t>Quotations</a:t>
            </a:r>
            <a:r>
              <a:rPr lang="de-DE" sz="4000" dirty="0">
                <a:solidFill>
                  <a:schemeClr val="accent4">
                    <a:lumMod val="60000"/>
                    <a:lumOff val="40000"/>
                  </a:schemeClr>
                </a:solidFill>
              </a:rPr>
              <a:t> </a:t>
            </a:r>
            <a:r>
              <a:rPr lang="de-DE" sz="4000" dirty="0" err="1">
                <a:solidFill>
                  <a:schemeClr val="accent4">
                    <a:lumMod val="60000"/>
                    <a:lumOff val="40000"/>
                  </a:schemeClr>
                </a:solidFill>
              </a:rPr>
              <a:t>worth</a:t>
            </a:r>
            <a:r>
              <a:rPr lang="de-DE" sz="4000" dirty="0">
                <a:solidFill>
                  <a:schemeClr val="accent4">
                    <a:lumMod val="60000"/>
                    <a:lumOff val="40000"/>
                  </a:schemeClr>
                </a:solidFill>
              </a:rPr>
              <a:t> </a:t>
            </a:r>
            <a:r>
              <a:rPr lang="de-DE" sz="4000" dirty="0" err="1">
                <a:solidFill>
                  <a:schemeClr val="accent4">
                    <a:lumMod val="60000"/>
                    <a:lumOff val="40000"/>
                  </a:schemeClr>
                </a:solidFill>
              </a:rPr>
              <a:t>remembering</a:t>
            </a:r>
            <a:r>
              <a:rPr lang="de-DE" sz="4000" dirty="0">
                <a:solidFill>
                  <a:schemeClr val="accent4">
                    <a:lumMod val="60000"/>
                    <a:lumOff val="40000"/>
                  </a:schemeClr>
                </a:solidFill>
              </a:rPr>
              <a:t> </a:t>
            </a:r>
          </a:p>
          <a:p>
            <a:pPr marL="0" indent="0">
              <a:buNone/>
            </a:pPr>
            <a:endParaRPr lang="de-DE" sz="2000" dirty="0"/>
          </a:p>
          <a:p>
            <a:pPr marL="0" indent="0">
              <a:buNone/>
            </a:pPr>
            <a:r>
              <a:rPr lang="de-DE" sz="2000" dirty="0"/>
              <a:t>„Wobei man sich jedoch sicher sein kann, dass die Zukunft für niemanden niedergeschrieben ist. Keiner bestimmt ein Schicksal des anderen vollkommen. Es kann sich von heute auf morgen alles verändern und uns immer wieder eines Besseren belehren. Vielleicht sollte man also nicht nur aus der Vergangenheit lernen, sondern auch aus der Zukunft? </a:t>
            </a:r>
          </a:p>
          <a:p>
            <a:pPr marL="0" indent="0">
              <a:buNone/>
            </a:pPr>
            <a:r>
              <a:rPr lang="de-DE" sz="2000" b="1" dirty="0"/>
              <a:t>Lernen der Zukunft zu vertrauen und hoffen, dass der nächste Tag voller Überraschungen auf einen zukommt?</a:t>
            </a:r>
            <a:r>
              <a:rPr lang="de-DE" sz="2000" dirty="0"/>
              <a:t>“</a:t>
            </a:r>
          </a:p>
          <a:p>
            <a:pPr marL="0" indent="0">
              <a:buNone/>
            </a:pPr>
            <a:endParaRPr lang="de-DE" sz="2000" dirty="0"/>
          </a:p>
          <a:p>
            <a:pPr marL="0" indent="0">
              <a:buNone/>
            </a:pPr>
            <a:r>
              <a:rPr lang="de-DE" sz="2000" dirty="0"/>
              <a:t>„</a:t>
            </a:r>
            <a:r>
              <a:rPr lang="de-DE" sz="2000" dirty="0" err="1"/>
              <a:t>Yet</a:t>
            </a:r>
            <a:r>
              <a:rPr lang="de-DE" sz="2000" dirty="0"/>
              <a:t> </a:t>
            </a:r>
            <a:r>
              <a:rPr lang="de-DE" sz="2000" dirty="0" err="1"/>
              <a:t>you</a:t>
            </a:r>
            <a:r>
              <a:rPr lang="de-DE" sz="2000" dirty="0"/>
              <a:t> </a:t>
            </a:r>
            <a:r>
              <a:rPr lang="de-DE" sz="2000" dirty="0" err="1"/>
              <a:t>can</a:t>
            </a:r>
            <a:r>
              <a:rPr lang="de-DE" sz="2000" dirty="0"/>
              <a:t> </a:t>
            </a:r>
            <a:r>
              <a:rPr lang="de-DE" sz="2000" dirty="0" err="1"/>
              <a:t>be</a:t>
            </a:r>
            <a:r>
              <a:rPr lang="de-DE" sz="2000" dirty="0"/>
              <a:t> </a:t>
            </a:r>
            <a:r>
              <a:rPr lang="de-DE" sz="2000" dirty="0" err="1"/>
              <a:t>sure</a:t>
            </a:r>
            <a:r>
              <a:rPr lang="de-DE" sz="2000" dirty="0"/>
              <a:t> </a:t>
            </a:r>
            <a:r>
              <a:rPr lang="de-DE" sz="2000" dirty="0" err="1"/>
              <a:t>that</a:t>
            </a:r>
            <a:r>
              <a:rPr lang="de-DE" sz="2000" dirty="0"/>
              <a:t> </a:t>
            </a:r>
            <a:r>
              <a:rPr lang="de-DE" sz="2000" dirty="0" err="1"/>
              <a:t>the</a:t>
            </a:r>
            <a:r>
              <a:rPr lang="de-DE" sz="2000" dirty="0"/>
              <a:t> </a:t>
            </a:r>
            <a:r>
              <a:rPr lang="de-DE" sz="2000" dirty="0" err="1"/>
              <a:t>future</a:t>
            </a:r>
            <a:r>
              <a:rPr lang="de-DE" sz="2000" dirty="0"/>
              <a:t> </a:t>
            </a:r>
            <a:r>
              <a:rPr lang="de-DE" sz="2000" dirty="0" err="1"/>
              <a:t>is</a:t>
            </a:r>
            <a:r>
              <a:rPr lang="de-DE" sz="2000" dirty="0"/>
              <a:t> </a:t>
            </a:r>
            <a:r>
              <a:rPr lang="de-DE" sz="2000" dirty="0" err="1"/>
              <a:t>written</a:t>
            </a:r>
            <a:r>
              <a:rPr lang="de-DE" sz="2000" dirty="0"/>
              <a:t> </a:t>
            </a:r>
            <a:r>
              <a:rPr lang="de-DE" sz="2000" dirty="0" err="1"/>
              <a:t>for</a:t>
            </a:r>
            <a:r>
              <a:rPr lang="de-DE" sz="2000" dirty="0"/>
              <a:t> </a:t>
            </a:r>
            <a:r>
              <a:rPr lang="de-DE" sz="2000" dirty="0" err="1"/>
              <a:t>none</a:t>
            </a:r>
            <a:r>
              <a:rPr lang="de-DE" sz="2000" dirty="0"/>
              <a:t> </a:t>
            </a:r>
            <a:r>
              <a:rPr lang="de-DE" sz="2000" dirty="0" err="1"/>
              <a:t>of</a:t>
            </a:r>
            <a:r>
              <a:rPr lang="de-DE" sz="2000" dirty="0"/>
              <a:t> </a:t>
            </a:r>
            <a:r>
              <a:rPr lang="de-DE" sz="2000" dirty="0" err="1"/>
              <a:t>us</a:t>
            </a:r>
            <a:r>
              <a:rPr lang="de-DE" sz="2000" dirty="0"/>
              <a:t>. Nobody </a:t>
            </a:r>
            <a:r>
              <a:rPr lang="de-DE" sz="2000" dirty="0" err="1"/>
              <a:t>determines</a:t>
            </a:r>
            <a:r>
              <a:rPr lang="de-DE" sz="2000" dirty="0"/>
              <a:t> </a:t>
            </a:r>
            <a:r>
              <a:rPr lang="de-DE" sz="2000" dirty="0" err="1"/>
              <a:t>the</a:t>
            </a:r>
            <a:r>
              <a:rPr lang="de-DE" sz="2000" dirty="0"/>
              <a:t> </a:t>
            </a:r>
            <a:r>
              <a:rPr lang="de-DE" sz="2000" dirty="0" err="1"/>
              <a:t>fate</a:t>
            </a:r>
            <a:r>
              <a:rPr lang="de-DE" sz="2000" dirty="0"/>
              <a:t> </a:t>
            </a:r>
            <a:r>
              <a:rPr lang="de-DE" sz="2000" dirty="0" err="1"/>
              <a:t>of</a:t>
            </a:r>
            <a:r>
              <a:rPr lang="de-DE" sz="2000" dirty="0"/>
              <a:t> </a:t>
            </a:r>
            <a:r>
              <a:rPr lang="de-DE" sz="2000" dirty="0" err="1"/>
              <a:t>somebody</a:t>
            </a:r>
            <a:r>
              <a:rPr lang="de-DE" sz="2000" dirty="0"/>
              <a:t> </a:t>
            </a:r>
            <a:r>
              <a:rPr lang="de-DE" sz="2000" dirty="0" err="1"/>
              <a:t>else</a:t>
            </a:r>
            <a:r>
              <a:rPr lang="de-DE" sz="2000" dirty="0"/>
              <a:t>. </a:t>
            </a:r>
            <a:r>
              <a:rPr lang="de-DE" sz="2000" dirty="0" err="1"/>
              <a:t>Everything</a:t>
            </a:r>
            <a:r>
              <a:rPr lang="de-DE" sz="2000" dirty="0"/>
              <a:t> </a:t>
            </a:r>
            <a:r>
              <a:rPr lang="de-DE" sz="2000" dirty="0" err="1"/>
              <a:t>can</a:t>
            </a:r>
            <a:r>
              <a:rPr lang="de-DE" sz="2000" dirty="0"/>
              <a:t> </a:t>
            </a:r>
            <a:r>
              <a:rPr lang="de-DE" sz="2000" dirty="0" err="1"/>
              <a:t>change</a:t>
            </a:r>
            <a:r>
              <a:rPr lang="de-DE" sz="2000" dirty="0"/>
              <a:t> </a:t>
            </a:r>
            <a:r>
              <a:rPr lang="de-DE" sz="2000" dirty="0" err="1"/>
              <a:t>from</a:t>
            </a:r>
            <a:r>
              <a:rPr lang="de-DE" sz="2000" dirty="0"/>
              <a:t> </a:t>
            </a:r>
            <a:r>
              <a:rPr lang="de-DE" sz="2000" dirty="0" err="1"/>
              <a:t>one</a:t>
            </a:r>
            <a:r>
              <a:rPr lang="de-DE" sz="2000" dirty="0"/>
              <a:t> </a:t>
            </a:r>
            <a:r>
              <a:rPr lang="de-DE" sz="2000" dirty="0" err="1"/>
              <a:t>second</a:t>
            </a:r>
            <a:r>
              <a:rPr lang="de-DE" sz="2000" dirty="0"/>
              <a:t> </a:t>
            </a:r>
            <a:r>
              <a:rPr lang="de-DE" sz="2000" dirty="0" err="1"/>
              <a:t>to</a:t>
            </a:r>
            <a:r>
              <a:rPr lang="de-DE" sz="2000" dirty="0"/>
              <a:t> </a:t>
            </a:r>
            <a:r>
              <a:rPr lang="de-DE" sz="2000" dirty="0" err="1"/>
              <a:t>the</a:t>
            </a:r>
            <a:r>
              <a:rPr lang="de-DE" sz="2000" dirty="0"/>
              <a:t> </a:t>
            </a:r>
            <a:r>
              <a:rPr lang="de-DE" sz="2000" dirty="0" err="1"/>
              <a:t>other</a:t>
            </a:r>
            <a:r>
              <a:rPr lang="de-DE" sz="2000" dirty="0"/>
              <a:t> </a:t>
            </a:r>
            <a:r>
              <a:rPr lang="de-DE" sz="2000" dirty="0" err="1"/>
              <a:t>and</a:t>
            </a:r>
            <a:r>
              <a:rPr lang="de-DE" sz="2000" dirty="0"/>
              <a:t> </a:t>
            </a:r>
            <a:r>
              <a:rPr lang="de-DE" sz="2000" dirty="0" err="1"/>
              <a:t>it</a:t>
            </a:r>
            <a:r>
              <a:rPr lang="de-DE" sz="2000" dirty="0"/>
              <a:t> </a:t>
            </a:r>
            <a:r>
              <a:rPr lang="de-DE" sz="2000" dirty="0" err="1"/>
              <a:t>always</a:t>
            </a:r>
            <a:r>
              <a:rPr lang="de-DE" sz="2000" dirty="0"/>
              <a:t> </a:t>
            </a:r>
            <a:r>
              <a:rPr lang="de-DE" sz="2000" dirty="0" err="1"/>
              <a:t>teaches</a:t>
            </a:r>
            <a:r>
              <a:rPr lang="de-DE" sz="2000" dirty="0"/>
              <a:t> </a:t>
            </a:r>
            <a:r>
              <a:rPr lang="de-DE" sz="2000" dirty="0" err="1"/>
              <a:t>us</a:t>
            </a:r>
            <a:r>
              <a:rPr lang="de-DE" sz="2000" dirty="0"/>
              <a:t> a </a:t>
            </a:r>
            <a:r>
              <a:rPr lang="de-DE" sz="2000" dirty="0" err="1"/>
              <a:t>lesson</a:t>
            </a:r>
            <a:r>
              <a:rPr lang="de-DE" sz="2000" dirty="0"/>
              <a:t>. So </a:t>
            </a:r>
            <a:r>
              <a:rPr lang="de-DE" sz="2000" dirty="0" err="1"/>
              <a:t>maybe</a:t>
            </a:r>
            <a:r>
              <a:rPr lang="de-DE" sz="2000" dirty="0"/>
              <a:t> </a:t>
            </a:r>
            <a:r>
              <a:rPr lang="de-DE" sz="2000" dirty="0" err="1"/>
              <a:t>you</a:t>
            </a:r>
            <a:r>
              <a:rPr lang="de-DE" sz="2000" dirty="0"/>
              <a:t> </a:t>
            </a:r>
            <a:r>
              <a:rPr lang="de-DE" sz="2000" dirty="0" err="1"/>
              <a:t>should</a:t>
            </a:r>
            <a:r>
              <a:rPr lang="de-DE" sz="2000" dirty="0"/>
              <a:t> not just </a:t>
            </a:r>
            <a:r>
              <a:rPr lang="de-DE" sz="2000" dirty="0" err="1"/>
              <a:t>learn</a:t>
            </a:r>
            <a:r>
              <a:rPr lang="de-DE" sz="2000" dirty="0"/>
              <a:t> </a:t>
            </a:r>
            <a:r>
              <a:rPr lang="de-DE" sz="2000" dirty="0" err="1"/>
              <a:t>from</a:t>
            </a:r>
            <a:r>
              <a:rPr lang="de-DE" sz="2000" dirty="0"/>
              <a:t> </a:t>
            </a:r>
            <a:r>
              <a:rPr lang="de-DE" sz="2000" dirty="0" err="1"/>
              <a:t>the</a:t>
            </a:r>
            <a:r>
              <a:rPr lang="de-DE" sz="2000" dirty="0"/>
              <a:t> </a:t>
            </a:r>
            <a:r>
              <a:rPr lang="de-DE" sz="2000" dirty="0" err="1"/>
              <a:t>past</a:t>
            </a:r>
            <a:r>
              <a:rPr lang="de-DE" sz="2000" dirty="0"/>
              <a:t>, but also </a:t>
            </a:r>
            <a:r>
              <a:rPr lang="de-DE" sz="2000" dirty="0" err="1"/>
              <a:t>from</a:t>
            </a:r>
            <a:r>
              <a:rPr lang="de-DE" sz="2000" dirty="0"/>
              <a:t> </a:t>
            </a:r>
            <a:r>
              <a:rPr lang="de-DE" sz="2000" dirty="0" err="1"/>
              <a:t>the</a:t>
            </a:r>
            <a:r>
              <a:rPr lang="de-DE" sz="2000" dirty="0"/>
              <a:t> </a:t>
            </a:r>
            <a:r>
              <a:rPr lang="de-DE" sz="2000" dirty="0" err="1"/>
              <a:t>future</a:t>
            </a:r>
            <a:r>
              <a:rPr lang="de-DE" sz="2000" dirty="0"/>
              <a:t>? </a:t>
            </a:r>
          </a:p>
          <a:p>
            <a:pPr marL="0" indent="0">
              <a:buNone/>
            </a:pPr>
            <a:r>
              <a:rPr lang="de-DE" sz="2000" b="1" dirty="0"/>
              <a:t>Learning </a:t>
            </a:r>
            <a:r>
              <a:rPr lang="de-DE" sz="2000" b="1" dirty="0" err="1"/>
              <a:t>to</a:t>
            </a:r>
            <a:r>
              <a:rPr lang="de-DE" sz="2000" b="1" dirty="0"/>
              <a:t> </a:t>
            </a:r>
            <a:r>
              <a:rPr lang="de-DE" sz="2000" b="1" dirty="0" err="1"/>
              <a:t>trust</a:t>
            </a:r>
            <a:r>
              <a:rPr lang="de-DE" sz="2000" b="1" dirty="0"/>
              <a:t> </a:t>
            </a:r>
            <a:r>
              <a:rPr lang="de-DE" sz="2000" b="1" dirty="0" err="1"/>
              <a:t>the</a:t>
            </a:r>
            <a:r>
              <a:rPr lang="de-DE" sz="2000" b="1" dirty="0"/>
              <a:t> </a:t>
            </a:r>
            <a:r>
              <a:rPr lang="de-DE" sz="2000" b="1" dirty="0" err="1"/>
              <a:t>future</a:t>
            </a:r>
            <a:r>
              <a:rPr lang="de-DE" sz="2000" b="1" dirty="0"/>
              <a:t> </a:t>
            </a:r>
            <a:r>
              <a:rPr lang="de-DE" sz="2000" b="1" dirty="0" err="1"/>
              <a:t>and</a:t>
            </a:r>
            <a:r>
              <a:rPr lang="de-DE" sz="2000" b="1" dirty="0"/>
              <a:t> </a:t>
            </a:r>
            <a:r>
              <a:rPr lang="de-DE" sz="2000" b="1" dirty="0" err="1"/>
              <a:t>to</a:t>
            </a:r>
            <a:r>
              <a:rPr lang="de-DE" sz="2000" b="1" dirty="0"/>
              <a:t> </a:t>
            </a:r>
            <a:r>
              <a:rPr lang="de-DE" sz="2000" b="1" dirty="0" err="1"/>
              <a:t>hope</a:t>
            </a:r>
            <a:r>
              <a:rPr lang="de-DE" sz="2000" b="1" dirty="0"/>
              <a:t> </a:t>
            </a:r>
            <a:r>
              <a:rPr lang="de-DE" sz="2000" b="1" dirty="0" err="1"/>
              <a:t>that</a:t>
            </a:r>
            <a:r>
              <a:rPr lang="de-DE" sz="2000" b="1" dirty="0"/>
              <a:t> </a:t>
            </a:r>
            <a:r>
              <a:rPr lang="de-DE" sz="2000" b="1" dirty="0" err="1"/>
              <a:t>the</a:t>
            </a:r>
            <a:r>
              <a:rPr lang="de-DE" sz="2000" b="1" dirty="0"/>
              <a:t> </a:t>
            </a:r>
            <a:r>
              <a:rPr lang="de-DE" sz="2000" b="1" dirty="0" err="1"/>
              <a:t>next</a:t>
            </a:r>
            <a:r>
              <a:rPr lang="de-DE" sz="2000" b="1" dirty="0"/>
              <a:t> </a:t>
            </a:r>
            <a:r>
              <a:rPr lang="de-DE" sz="2000" b="1" dirty="0" err="1"/>
              <a:t>day</a:t>
            </a:r>
            <a:r>
              <a:rPr lang="de-DE" sz="2000" b="1" dirty="0"/>
              <a:t> will </a:t>
            </a:r>
            <a:r>
              <a:rPr lang="de-DE" sz="2000" b="1" dirty="0" err="1"/>
              <a:t>be</a:t>
            </a:r>
            <a:r>
              <a:rPr lang="de-DE" sz="2000" b="1" dirty="0"/>
              <a:t> </a:t>
            </a:r>
            <a:r>
              <a:rPr lang="de-DE" sz="2000" b="1" dirty="0" err="1"/>
              <a:t>full</a:t>
            </a:r>
            <a:r>
              <a:rPr lang="de-DE" sz="2000" b="1" dirty="0"/>
              <a:t> </a:t>
            </a:r>
            <a:r>
              <a:rPr lang="de-DE" sz="2000" b="1" dirty="0" err="1"/>
              <a:t>of</a:t>
            </a:r>
            <a:r>
              <a:rPr lang="de-DE" sz="2000" b="1" dirty="0"/>
              <a:t> </a:t>
            </a:r>
            <a:r>
              <a:rPr lang="de-DE" sz="2000" b="1" dirty="0" err="1"/>
              <a:t>surprises</a:t>
            </a:r>
            <a:r>
              <a:rPr lang="de-DE" sz="2000" b="1" dirty="0"/>
              <a:t>?</a:t>
            </a:r>
            <a:r>
              <a:rPr lang="de-DE" sz="2000" dirty="0"/>
              <a:t>“</a:t>
            </a:r>
          </a:p>
          <a:p>
            <a:pPr marL="0" indent="0">
              <a:buNone/>
            </a:pPr>
            <a:endParaRPr lang="de-DE" sz="2000" dirty="0"/>
          </a:p>
          <a:p>
            <a:pPr marL="0" indent="0">
              <a:buNone/>
            </a:pPr>
            <a:r>
              <a:rPr lang="de-DE" sz="2000" dirty="0"/>
              <a:t>- Sara und Yasmin</a:t>
            </a:r>
          </a:p>
          <a:p>
            <a:pPr marL="0" indent="0">
              <a:buNone/>
            </a:pPr>
            <a:endParaRPr lang="de-DE" sz="20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00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3" y="972272"/>
            <a:ext cx="11762511" cy="5691078"/>
          </a:xfrm>
        </p:spPr>
        <p:txBody>
          <a:bodyPr>
            <a:normAutofit lnSpcReduction="10000"/>
          </a:bodyPr>
          <a:lstStyle/>
          <a:p>
            <a:pPr marL="0" indent="0">
              <a:buNone/>
            </a:pPr>
            <a:r>
              <a:rPr lang="en-US" sz="4000" dirty="0">
                <a:solidFill>
                  <a:schemeClr val="accent4">
                    <a:lumMod val="60000"/>
                    <a:lumOff val="40000"/>
                  </a:schemeClr>
                </a:solidFill>
              </a:rPr>
              <a:t>Welt </a:t>
            </a:r>
            <a:r>
              <a:rPr lang="en-US" sz="4000" dirty="0" err="1">
                <a:solidFill>
                  <a:schemeClr val="accent4">
                    <a:lumMod val="60000"/>
                    <a:lumOff val="40000"/>
                  </a:schemeClr>
                </a:solidFill>
              </a:rPr>
              <a:t>ohne</a:t>
            </a:r>
            <a:r>
              <a:rPr lang="en-US" sz="4000" dirty="0">
                <a:solidFill>
                  <a:schemeClr val="accent4">
                    <a:lumMod val="60000"/>
                    <a:lumOff val="40000"/>
                  </a:schemeClr>
                </a:solidFill>
              </a:rPr>
              <a:t> </a:t>
            </a:r>
            <a:r>
              <a:rPr lang="en-US" sz="4000" dirty="0" err="1">
                <a:solidFill>
                  <a:schemeClr val="accent4">
                    <a:lumMod val="60000"/>
                    <a:lumOff val="40000"/>
                  </a:schemeClr>
                </a:solidFill>
              </a:rPr>
              <a:t>Bücher</a:t>
            </a:r>
            <a:r>
              <a:rPr lang="en-US" sz="4000" dirty="0">
                <a:solidFill>
                  <a:schemeClr val="accent4">
                    <a:lumMod val="60000"/>
                    <a:lumOff val="40000"/>
                  </a:schemeClr>
                </a:solidFill>
              </a:rPr>
              <a:t>/ World without books </a:t>
            </a:r>
            <a:endParaRPr lang="de-DE" sz="4000" dirty="0">
              <a:solidFill>
                <a:schemeClr val="accent4">
                  <a:lumMod val="60000"/>
                  <a:lumOff val="40000"/>
                </a:schemeClr>
              </a:solidFill>
            </a:endParaRPr>
          </a:p>
          <a:p>
            <a:pPr marL="0" indent="0">
              <a:buNone/>
            </a:pPr>
            <a:endParaRPr lang="de-DE" sz="2000" dirty="0"/>
          </a:p>
          <a:p>
            <a:pPr marL="0" indent="0">
              <a:buNone/>
            </a:pPr>
            <a:r>
              <a:rPr lang="de-DE" sz="2400" b="1" dirty="0"/>
              <a:t>„Durch die Bücher werden viele Leute inspiriert, Gutes zu tun und in ihrem Leben etwas zu erreichen oder zu verändern</a:t>
            </a:r>
            <a:r>
              <a:rPr lang="de-DE" sz="2400" dirty="0"/>
              <a:t>, </a:t>
            </a:r>
          </a:p>
          <a:p>
            <a:pPr marL="0" indent="0">
              <a:buNone/>
            </a:pPr>
            <a:r>
              <a:rPr lang="de-DE" sz="2400" dirty="0"/>
              <a:t>was aber teilweise fehlen würde, wenn es keine Bücher mehr gäbe. Sie können außerdem dazu beitragen darüber nachzudenken, wie man sich entwickelt und wie man denkt.“</a:t>
            </a:r>
          </a:p>
          <a:p>
            <a:pPr marL="0" indent="0">
              <a:buNone/>
            </a:pPr>
            <a:endParaRPr lang="de-DE" sz="2400" dirty="0"/>
          </a:p>
          <a:p>
            <a:pPr marL="0" indent="0">
              <a:buNone/>
            </a:pPr>
            <a:endParaRPr lang="de-DE" sz="2400" dirty="0"/>
          </a:p>
          <a:p>
            <a:pPr marL="0" indent="0">
              <a:buNone/>
            </a:pPr>
            <a:r>
              <a:rPr lang="de-DE" sz="2400" b="1" dirty="0"/>
              <a:t>„</a:t>
            </a:r>
            <a:r>
              <a:rPr lang="de-DE" sz="2400" b="1" dirty="0" err="1"/>
              <a:t>Because</a:t>
            </a:r>
            <a:r>
              <a:rPr lang="de-DE" sz="2400" b="1" dirty="0"/>
              <a:t> </a:t>
            </a:r>
            <a:r>
              <a:rPr lang="de-DE" sz="2400" b="1" dirty="0" err="1"/>
              <a:t>of</a:t>
            </a:r>
            <a:r>
              <a:rPr lang="de-DE" sz="2400" b="1" dirty="0"/>
              <a:t> </a:t>
            </a:r>
            <a:r>
              <a:rPr lang="de-DE" sz="2400" b="1" dirty="0" err="1"/>
              <a:t>books</a:t>
            </a:r>
            <a:r>
              <a:rPr lang="de-DE" sz="2400" b="1" dirty="0"/>
              <a:t> a </a:t>
            </a:r>
            <a:r>
              <a:rPr lang="de-DE" sz="2400" b="1" dirty="0" err="1"/>
              <a:t>lot</a:t>
            </a:r>
            <a:r>
              <a:rPr lang="de-DE" sz="2400" b="1" dirty="0"/>
              <a:t> </a:t>
            </a:r>
            <a:r>
              <a:rPr lang="de-DE" sz="2400" b="1" dirty="0" err="1"/>
              <a:t>of</a:t>
            </a:r>
            <a:r>
              <a:rPr lang="de-DE" sz="2400" b="1" dirty="0"/>
              <a:t> </a:t>
            </a:r>
            <a:r>
              <a:rPr lang="de-DE" sz="2400" b="1" dirty="0" err="1"/>
              <a:t>people</a:t>
            </a:r>
            <a:r>
              <a:rPr lang="de-DE" sz="2400" b="1" dirty="0"/>
              <a:t> </a:t>
            </a:r>
            <a:r>
              <a:rPr lang="de-DE" sz="2400" b="1" dirty="0" err="1"/>
              <a:t>are</a:t>
            </a:r>
            <a:r>
              <a:rPr lang="de-DE" sz="2400" b="1" dirty="0"/>
              <a:t> </a:t>
            </a:r>
            <a:r>
              <a:rPr lang="de-DE" sz="2400" b="1" dirty="0" err="1"/>
              <a:t>inspired</a:t>
            </a:r>
            <a:r>
              <a:rPr lang="de-DE" sz="2400" b="1" dirty="0"/>
              <a:t> </a:t>
            </a:r>
            <a:r>
              <a:rPr lang="de-DE" sz="2400" b="1" dirty="0" err="1"/>
              <a:t>to</a:t>
            </a:r>
            <a:r>
              <a:rPr lang="de-DE" sz="2400" b="1" dirty="0"/>
              <a:t> do </a:t>
            </a:r>
            <a:r>
              <a:rPr lang="de-DE" sz="2400" b="1" dirty="0" err="1"/>
              <a:t>good</a:t>
            </a:r>
            <a:r>
              <a:rPr lang="de-DE" sz="2400" b="1" dirty="0"/>
              <a:t> </a:t>
            </a:r>
            <a:r>
              <a:rPr lang="de-DE" sz="2400" b="1" dirty="0" err="1"/>
              <a:t>things</a:t>
            </a:r>
            <a:r>
              <a:rPr lang="de-DE" sz="2400" b="1" dirty="0"/>
              <a:t> </a:t>
            </a:r>
            <a:r>
              <a:rPr lang="de-DE" sz="2400" b="1" dirty="0" err="1"/>
              <a:t>and</a:t>
            </a:r>
            <a:r>
              <a:rPr lang="de-DE" sz="2400" b="1" dirty="0"/>
              <a:t> </a:t>
            </a:r>
            <a:r>
              <a:rPr lang="de-DE" sz="2400" b="1" dirty="0" err="1"/>
              <a:t>to</a:t>
            </a:r>
            <a:r>
              <a:rPr lang="de-DE" sz="2400" b="1" dirty="0"/>
              <a:t> </a:t>
            </a:r>
            <a:r>
              <a:rPr lang="de-DE" sz="2400" b="1" dirty="0" err="1"/>
              <a:t>achieve</a:t>
            </a:r>
            <a:r>
              <a:rPr lang="de-DE" sz="2400" b="1" dirty="0"/>
              <a:t> </a:t>
            </a:r>
            <a:r>
              <a:rPr lang="de-DE" sz="2400" b="1" dirty="0" err="1"/>
              <a:t>or</a:t>
            </a:r>
            <a:r>
              <a:rPr lang="de-DE" sz="2400" b="1" dirty="0"/>
              <a:t> </a:t>
            </a:r>
            <a:r>
              <a:rPr lang="de-DE" sz="2400" b="1" dirty="0" err="1"/>
              <a:t>change</a:t>
            </a:r>
            <a:r>
              <a:rPr lang="de-DE" sz="2400" b="1" dirty="0"/>
              <a:t> </a:t>
            </a:r>
            <a:r>
              <a:rPr lang="de-DE" sz="2400" b="1" dirty="0" err="1"/>
              <a:t>something</a:t>
            </a:r>
            <a:r>
              <a:rPr lang="de-DE" sz="2400" b="1" dirty="0"/>
              <a:t> in </a:t>
            </a:r>
            <a:r>
              <a:rPr lang="de-DE" sz="2400" b="1" dirty="0" err="1"/>
              <a:t>their</a:t>
            </a:r>
            <a:r>
              <a:rPr lang="de-DE" sz="2400" b="1" dirty="0"/>
              <a:t> </a:t>
            </a:r>
            <a:r>
              <a:rPr lang="de-DE" sz="2400" b="1" dirty="0" err="1"/>
              <a:t>lives</a:t>
            </a:r>
            <a:r>
              <a:rPr lang="de-DE" sz="2400" b="1" dirty="0"/>
              <a:t>. </a:t>
            </a:r>
          </a:p>
          <a:p>
            <a:pPr marL="0" indent="0">
              <a:buNone/>
            </a:pPr>
            <a:r>
              <a:rPr lang="de-DE" sz="2400" dirty="0"/>
              <a:t>This </a:t>
            </a:r>
            <a:r>
              <a:rPr lang="de-DE" sz="2400" dirty="0" err="1"/>
              <a:t>would</a:t>
            </a:r>
            <a:r>
              <a:rPr lang="de-DE" sz="2400" dirty="0"/>
              <a:t> </a:t>
            </a:r>
            <a:r>
              <a:rPr lang="de-DE" sz="2400" dirty="0" err="1"/>
              <a:t>be</a:t>
            </a:r>
            <a:r>
              <a:rPr lang="de-DE" sz="2400" dirty="0"/>
              <a:t> </a:t>
            </a:r>
            <a:r>
              <a:rPr lang="de-DE" sz="2400" dirty="0" err="1"/>
              <a:t>missing</a:t>
            </a:r>
            <a:r>
              <a:rPr lang="de-DE" sz="2400" dirty="0"/>
              <a:t>, </a:t>
            </a:r>
            <a:r>
              <a:rPr lang="de-DE" sz="2400" dirty="0" err="1"/>
              <a:t>if</a:t>
            </a:r>
            <a:r>
              <a:rPr lang="de-DE" sz="2400" dirty="0"/>
              <a:t> </a:t>
            </a:r>
            <a:r>
              <a:rPr lang="de-DE" sz="2400" dirty="0" err="1"/>
              <a:t>books</a:t>
            </a:r>
            <a:r>
              <a:rPr lang="de-DE" sz="2400" dirty="0"/>
              <a:t> </a:t>
            </a:r>
            <a:r>
              <a:rPr lang="en-US" sz="2400" dirty="0"/>
              <a:t>didn’t</a:t>
            </a:r>
            <a:r>
              <a:rPr lang="de-DE" sz="2400" dirty="0"/>
              <a:t> </a:t>
            </a:r>
            <a:r>
              <a:rPr lang="de-DE" sz="2400" dirty="0" err="1"/>
              <a:t>exist</a:t>
            </a:r>
            <a:r>
              <a:rPr lang="de-DE" sz="2400" dirty="0"/>
              <a:t>. </a:t>
            </a:r>
            <a:r>
              <a:rPr lang="de-DE" sz="2400" dirty="0" err="1"/>
              <a:t>They</a:t>
            </a:r>
            <a:r>
              <a:rPr lang="de-DE" sz="2400" dirty="0"/>
              <a:t> </a:t>
            </a:r>
            <a:r>
              <a:rPr lang="de-DE" sz="2400" dirty="0" err="1"/>
              <a:t>can</a:t>
            </a:r>
            <a:r>
              <a:rPr lang="de-DE" sz="2400" dirty="0"/>
              <a:t> also </a:t>
            </a:r>
            <a:r>
              <a:rPr lang="de-DE" sz="2400" dirty="0" err="1"/>
              <a:t>make</a:t>
            </a:r>
            <a:r>
              <a:rPr lang="de-DE" sz="2400" dirty="0"/>
              <a:t> a </a:t>
            </a:r>
            <a:r>
              <a:rPr lang="de-DE" sz="2400" dirty="0" err="1"/>
              <a:t>lot</a:t>
            </a:r>
            <a:r>
              <a:rPr lang="de-DE" sz="2400" dirty="0"/>
              <a:t> </a:t>
            </a:r>
            <a:r>
              <a:rPr lang="de-DE" sz="2400" dirty="0" err="1"/>
              <a:t>of</a:t>
            </a:r>
            <a:r>
              <a:rPr lang="de-DE" sz="2400" dirty="0"/>
              <a:t> </a:t>
            </a:r>
            <a:r>
              <a:rPr lang="de-DE" sz="2400" dirty="0" err="1"/>
              <a:t>people</a:t>
            </a:r>
            <a:r>
              <a:rPr lang="de-DE" sz="2400" dirty="0"/>
              <a:t> </a:t>
            </a:r>
            <a:r>
              <a:rPr lang="de-DE" sz="2400" dirty="0" err="1"/>
              <a:t>think</a:t>
            </a:r>
            <a:r>
              <a:rPr lang="de-DE" sz="2400" dirty="0"/>
              <a:t> </a:t>
            </a:r>
            <a:r>
              <a:rPr lang="de-DE" sz="2400" dirty="0" err="1"/>
              <a:t>about</a:t>
            </a:r>
            <a:r>
              <a:rPr lang="de-DE" sz="2400" dirty="0"/>
              <a:t> </a:t>
            </a:r>
            <a:r>
              <a:rPr lang="de-DE" sz="2400" dirty="0" err="1"/>
              <a:t>how</a:t>
            </a:r>
            <a:r>
              <a:rPr lang="de-DE" sz="2400" dirty="0"/>
              <a:t> </a:t>
            </a:r>
            <a:r>
              <a:rPr lang="de-DE" sz="2400" dirty="0" err="1"/>
              <a:t>to</a:t>
            </a:r>
            <a:r>
              <a:rPr lang="de-DE" sz="2400" dirty="0"/>
              <a:t> </a:t>
            </a:r>
            <a:r>
              <a:rPr lang="de-DE" sz="2400" dirty="0" err="1"/>
              <a:t>develop</a:t>
            </a:r>
            <a:r>
              <a:rPr lang="de-DE" sz="2400" dirty="0"/>
              <a:t> </a:t>
            </a:r>
            <a:r>
              <a:rPr lang="de-DE" sz="2400" dirty="0" err="1"/>
              <a:t>and</a:t>
            </a:r>
            <a:r>
              <a:rPr lang="de-DE" sz="2400" dirty="0"/>
              <a:t> </a:t>
            </a:r>
            <a:r>
              <a:rPr lang="de-DE" sz="2400" dirty="0" err="1"/>
              <a:t>how</a:t>
            </a:r>
            <a:r>
              <a:rPr lang="de-DE" sz="2400" dirty="0"/>
              <a:t> </a:t>
            </a:r>
            <a:r>
              <a:rPr lang="de-DE" sz="2400" dirty="0" err="1"/>
              <a:t>to</a:t>
            </a:r>
            <a:r>
              <a:rPr lang="de-DE" sz="2400" dirty="0"/>
              <a:t> </a:t>
            </a:r>
            <a:r>
              <a:rPr lang="de-DE" sz="2400" dirty="0" err="1"/>
              <a:t>think</a:t>
            </a:r>
            <a:r>
              <a:rPr lang="de-DE" sz="2400" dirty="0"/>
              <a:t>.“</a:t>
            </a:r>
          </a:p>
          <a:p>
            <a:pPr marL="0" indent="0">
              <a:buNone/>
            </a:pPr>
            <a:endParaRPr lang="de-DE" sz="2000" dirty="0"/>
          </a:p>
          <a:p>
            <a:pPr marL="0" indent="0">
              <a:buNone/>
            </a:pPr>
            <a:r>
              <a:rPr lang="de-DE" sz="2000" dirty="0"/>
              <a:t>- Catarina</a:t>
            </a:r>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5" y="972272"/>
            <a:ext cx="7037082" cy="5559157"/>
          </a:xfrm>
        </p:spPr>
        <p:txBody>
          <a:bodyPr>
            <a:normAutofit fontScale="92500" lnSpcReduction="10000"/>
          </a:bodyPr>
          <a:lstStyle/>
          <a:p>
            <a:pPr marL="0" indent="0">
              <a:buNone/>
            </a:pPr>
            <a:r>
              <a:rPr lang="en-US" sz="3300" dirty="0"/>
              <a:t>Today's media is allowing us to share our opinion publicly as social media is always available for us. Let alone the power it has. </a:t>
            </a:r>
            <a:r>
              <a:rPr lang="en-US" sz="3800" b="1" dirty="0">
                <a:solidFill>
                  <a:schemeClr val="accent4">
                    <a:lumMod val="60000"/>
                    <a:lumOff val="40000"/>
                  </a:schemeClr>
                </a:solidFill>
              </a:rPr>
              <a:t>Not many people rethink what they have posted online, they do not realize what their actions may cause.</a:t>
            </a:r>
          </a:p>
          <a:p>
            <a:pPr marL="0" indent="0">
              <a:buNone/>
            </a:pPr>
            <a:endParaRPr lang="en-US" sz="4000" dirty="0"/>
          </a:p>
          <a:p>
            <a:pPr marL="0" indent="0">
              <a:buNone/>
            </a:pPr>
            <a:r>
              <a:rPr lang="en-US" sz="3200" dirty="0"/>
              <a:t>However, we still believe that media can bring us closer together if we use it the right way. Our advice: </a:t>
            </a:r>
            <a:r>
              <a:rPr lang="en-US" sz="3800" b="1" dirty="0">
                <a:solidFill>
                  <a:schemeClr val="accent4">
                    <a:lumMod val="60000"/>
                    <a:lumOff val="40000"/>
                  </a:schemeClr>
                </a:solidFill>
              </a:rPr>
              <a:t>USE IT WISELY!</a:t>
            </a:r>
          </a:p>
          <a:p>
            <a:pPr marL="0" indent="0">
              <a:buNone/>
            </a:pPr>
            <a:endParaRPr lang="en-US" sz="4000" dirty="0"/>
          </a:p>
          <a:p>
            <a:pPr marL="0" indent="0">
              <a:buNone/>
            </a:pPr>
            <a:r>
              <a:rPr lang="en-US" sz="2200" dirty="0"/>
              <a:t>- Zoe and Yasmin </a:t>
            </a:r>
            <a:endParaRPr lang="de-DE" sz="22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8229121" y="2004367"/>
            <a:ext cx="3748134" cy="1631216"/>
          </a:xfrm>
          <a:prstGeom prst="rect">
            <a:avLst/>
          </a:prstGeom>
          <a:noFill/>
          <a:ln>
            <a:solidFill>
              <a:schemeClr val="accent4">
                <a:lumMod val="60000"/>
                <a:lumOff val="40000"/>
              </a:schemeClr>
            </a:solidFill>
          </a:ln>
        </p:spPr>
        <p:txBody>
          <a:bodyPr wrap="square" rtlCol="0">
            <a:spAutoFit/>
          </a:bodyPr>
          <a:lstStyle/>
          <a:p>
            <a:r>
              <a:rPr lang="de-DE" sz="2000" dirty="0"/>
              <a:t>Nicht viele Menschen denken darüber nach, was sie online gepostet haben, sie realisieren nicht, welche Folgen ihr Handeln nach sich tragen könnten.</a:t>
            </a:r>
          </a:p>
        </p:txBody>
      </p:sp>
      <p:sp>
        <p:nvSpPr>
          <p:cNvPr id="6" name="Textfeld 5"/>
          <p:cNvSpPr txBox="1"/>
          <p:nvPr/>
        </p:nvSpPr>
        <p:spPr>
          <a:xfrm>
            <a:off x="8229121" y="4780230"/>
            <a:ext cx="2501839" cy="400110"/>
          </a:xfrm>
          <a:prstGeom prst="rect">
            <a:avLst/>
          </a:prstGeom>
          <a:noFill/>
          <a:ln>
            <a:solidFill>
              <a:schemeClr val="accent4">
                <a:lumMod val="60000"/>
                <a:lumOff val="40000"/>
              </a:schemeClr>
            </a:solidFill>
          </a:ln>
        </p:spPr>
        <p:txBody>
          <a:bodyPr wrap="none" rtlCol="0">
            <a:spAutoFit/>
          </a:bodyPr>
          <a:lstStyle/>
          <a:p>
            <a:r>
              <a:rPr lang="de-DE" sz="2000" dirty="0"/>
              <a:t>Benutzt es vernünftig!</a:t>
            </a:r>
          </a:p>
        </p:txBody>
      </p:sp>
    </p:spTree>
    <p:extLst>
      <p:ext uri="{BB962C8B-B14F-4D97-AF65-F5344CB8AC3E}">
        <p14:creationId xmlns:p14="http://schemas.microsoft.com/office/powerpoint/2010/main" val="410160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4" y="1110401"/>
            <a:ext cx="7355186" cy="5236077"/>
          </a:xfrm>
        </p:spPr>
        <p:txBody>
          <a:bodyPr>
            <a:normAutofit fontScale="85000" lnSpcReduction="10000"/>
          </a:bodyPr>
          <a:lstStyle/>
          <a:p>
            <a:pPr marL="0" lvl="0" indent="0">
              <a:buNone/>
            </a:pPr>
            <a:r>
              <a:rPr lang="de-DE" sz="3200" b="1" dirty="0">
                <a:solidFill>
                  <a:schemeClr val="accent4">
                    <a:lumMod val="60000"/>
                    <a:lumOff val="40000"/>
                  </a:schemeClr>
                </a:solidFill>
              </a:rPr>
              <a:t>Es ist nicht unmöglich daran zu denken, dass noch Roboter entwickelt werden, die mit eigenem Verstand arbeiten und weitere technische Fortschritte evtl. möglich machen können.</a:t>
            </a:r>
          </a:p>
          <a:p>
            <a:pPr marL="0" lvl="0" indent="0">
              <a:buNone/>
            </a:pPr>
            <a:endParaRPr lang="de-DE" sz="2600" dirty="0">
              <a:solidFill>
                <a:prstClr val="white"/>
              </a:solidFill>
            </a:endParaRPr>
          </a:p>
          <a:p>
            <a:pPr marL="0" lvl="0" indent="0">
              <a:buNone/>
            </a:pPr>
            <a:r>
              <a:rPr lang="de-DE" sz="3100" dirty="0">
                <a:solidFill>
                  <a:prstClr val="white"/>
                </a:solidFill>
              </a:rPr>
              <a:t>Die Produktion der technischen Mittel produziert sehr viele Schadstoffe. </a:t>
            </a:r>
            <a:r>
              <a:rPr lang="de-DE" sz="3100" b="1" dirty="0">
                <a:solidFill>
                  <a:schemeClr val="accent4">
                    <a:lumMod val="60000"/>
                    <a:lumOff val="40000"/>
                  </a:schemeClr>
                </a:solidFill>
              </a:rPr>
              <a:t>Nicht zu vergessen ist hierbei aber die Verschwendung von Rohstoffen, denn wir sind in einer Wegwerfgesellschaft, die viel Müll produziert und Rohstoffe verschwendet.</a:t>
            </a:r>
            <a:r>
              <a:rPr lang="de-DE" sz="2600" b="1" dirty="0">
                <a:solidFill>
                  <a:prstClr val="white"/>
                </a:solidFill>
              </a:rPr>
              <a:t> </a:t>
            </a:r>
            <a:r>
              <a:rPr lang="de-DE" sz="3100" dirty="0">
                <a:solidFill>
                  <a:prstClr val="white"/>
                </a:solidFill>
              </a:rPr>
              <a:t>Immer neuer...Immer besser? Nicht unbedingt, wenn man dabei an die Umwelt denkt!</a:t>
            </a:r>
          </a:p>
          <a:p>
            <a:pPr marL="0" lvl="0" indent="0">
              <a:buNone/>
            </a:pPr>
            <a:endParaRPr lang="de-DE" sz="2600" dirty="0">
              <a:solidFill>
                <a:prstClr val="white"/>
              </a:solidFill>
            </a:endParaRPr>
          </a:p>
          <a:p>
            <a:pPr marL="0" lvl="0" indent="0">
              <a:buNone/>
            </a:pPr>
            <a:r>
              <a:rPr lang="de-DE" sz="2600" dirty="0">
                <a:solidFill>
                  <a:prstClr val="white"/>
                </a:solidFill>
              </a:rPr>
              <a:t>- Celina</a:t>
            </a:r>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8383029" y="1107226"/>
            <a:ext cx="3594226" cy="1631216"/>
          </a:xfrm>
          <a:prstGeom prst="rect">
            <a:avLst/>
          </a:prstGeom>
          <a:noFill/>
          <a:ln>
            <a:solidFill>
              <a:schemeClr val="accent4">
                <a:lumMod val="60000"/>
                <a:lumOff val="40000"/>
              </a:schemeClr>
            </a:solidFill>
          </a:ln>
        </p:spPr>
        <p:txBody>
          <a:bodyPr wrap="square" rtlCol="0">
            <a:spAutoFit/>
          </a:bodyPr>
          <a:lstStyle/>
          <a:p>
            <a:r>
              <a:rPr lang="de-DE" sz="2000" dirty="0" err="1"/>
              <a:t>It</a:t>
            </a:r>
            <a:r>
              <a:rPr lang="de-DE" sz="2000" dirty="0"/>
              <a:t> </a:t>
            </a:r>
            <a:r>
              <a:rPr lang="de-DE" sz="2000" dirty="0" err="1"/>
              <a:t>isn`t</a:t>
            </a:r>
            <a:r>
              <a:rPr lang="de-DE" sz="2000" dirty="0"/>
              <a:t> </a:t>
            </a:r>
            <a:r>
              <a:rPr lang="de-DE" sz="2000" dirty="0" err="1"/>
              <a:t>impossible</a:t>
            </a:r>
            <a:r>
              <a:rPr lang="de-DE" sz="2000" dirty="0"/>
              <a:t> </a:t>
            </a:r>
            <a:r>
              <a:rPr lang="de-DE" sz="2000" dirty="0" err="1"/>
              <a:t>to</a:t>
            </a:r>
            <a:r>
              <a:rPr lang="de-DE" sz="2000" dirty="0"/>
              <a:t> </a:t>
            </a:r>
            <a:r>
              <a:rPr lang="de-DE" sz="2000" dirty="0" err="1"/>
              <a:t>think</a:t>
            </a:r>
            <a:r>
              <a:rPr lang="de-DE" sz="2000" dirty="0"/>
              <a:t> </a:t>
            </a:r>
            <a:r>
              <a:rPr lang="de-DE" sz="2000" dirty="0" err="1"/>
              <a:t>about</a:t>
            </a:r>
            <a:r>
              <a:rPr lang="de-DE" sz="2000" dirty="0"/>
              <a:t> </a:t>
            </a:r>
            <a:r>
              <a:rPr lang="de-DE" sz="2000" dirty="0" err="1"/>
              <a:t>robots</a:t>
            </a:r>
            <a:r>
              <a:rPr lang="de-DE" sz="2000" dirty="0"/>
              <a:t>, </a:t>
            </a:r>
            <a:r>
              <a:rPr lang="de-DE" sz="2000" dirty="0" err="1"/>
              <a:t>developed</a:t>
            </a:r>
            <a:r>
              <a:rPr lang="de-DE" sz="2000" dirty="0"/>
              <a:t> in </a:t>
            </a:r>
            <a:r>
              <a:rPr lang="de-DE" sz="2000" dirty="0" err="1"/>
              <a:t>the</a:t>
            </a:r>
            <a:r>
              <a:rPr lang="de-DE" sz="2000" dirty="0"/>
              <a:t> </a:t>
            </a:r>
            <a:r>
              <a:rPr lang="de-DE" sz="2000" dirty="0" err="1"/>
              <a:t>future</a:t>
            </a:r>
            <a:r>
              <a:rPr lang="de-DE" sz="2000" dirty="0"/>
              <a:t>, </a:t>
            </a:r>
            <a:r>
              <a:rPr lang="de-DE" sz="2000" dirty="0" err="1"/>
              <a:t>which</a:t>
            </a:r>
            <a:r>
              <a:rPr lang="de-DE" sz="2000" dirty="0"/>
              <a:t> </a:t>
            </a:r>
            <a:r>
              <a:rPr lang="de-DE" sz="2000" dirty="0" err="1"/>
              <a:t>have</a:t>
            </a:r>
            <a:r>
              <a:rPr lang="de-DE" sz="2000" dirty="0"/>
              <a:t> an </a:t>
            </a:r>
            <a:r>
              <a:rPr lang="de-DE" sz="2000" dirty="0" err="1"/>
              <a:t>own</a:t>
            </a:r>
            <a:r>
              <a:rPr lang="de-DE" sz="2000" dirty="0"/>
              <a:t> </a:t>
            </a:r>
            <a:r>
              <a:rPr lang="de-DE" sz="2000" dirty="0" err="1"/>
              <a:t>mind</a:t>
            </a:r>
            <a:r>
              <a:rPr lang="de-DE" sz="2000" dirty="0"/>
              <a:t> </a:t>
            </a:r>
            <a:r>
              <a:rPr lang="de-DE" sz="2000" dirty="0" err="1"/>
              <a:t>and</a:t>
            </a:r>
            <a:r>
              <a:rPr lang="de-DE" sz="2000" dirty="0"/>
              <a:t> </a:t>
            </a:r>
            <a:r>
              <a:rPr lang="de-DE" sz="2000" dirty="0" err="1"/>
              <a:t>make</a:t>
            </a:r>
            <a:r>
              <a:rPr lang="de-DE" sz="2000" dirty="0"/>
              <a:t> </a:t>
            </a:r>
            <a:r>
              <a:rPr lang="de-DE" sz="2000" dirty="0" err="1"/>
              <a:t>further</a:t>
            </a:r>
            <a:r>
              <a:rPr lang="de-DE" sz="2000" dirty="0"/>
              <a:t> </a:t>
            </a:r>
            <a:r>
              <a:rPr lang="de-DE" sz="2000" dirty="0" err="1"/>
              <a:t>technical</a:t>
            </a:r>
            <a:r>
              <a:rPr lang="de-DE" sz="2000" dirty="0"/>
              <a:t> </a:t>
            </a:r>
            <a:r>
              <a:rPr lang="de-DE" sz="2000" dirty="0" err="1"/>
              <a:t>achievements</a:t>
            </a:r>
            <a:r>
              <a:rPr lang="de-DE" sz="2000" dirty="0"/>
              <a:t> </a:t>
            </a:r>
            <a:r>
              <a:rPr lang="de-DE" sz="2000" dirty="0" err="1"/>
              <a:t>possible</a:t>
            </a:r>
            <a:r>
              <a:rPr lang="de-DE" sz="2000" dirty="0"/>
              <a:t>.</a:t>
            </a:r>
          </a:p>
        </p:txBody>
      </p:sp>
      <p:sp>
        <p:nvSpPr>
          <p:cNvPr id="5" name="Textfeld 4"/>
          <p:cNvSpPr txBox="1"/>
          <p:nvPr/>
        </p:nvSpPr>
        <p:spPr>
          <a:xfrm>
            <a:off x="8383029" y="3232088"/>
            <a:ext cx="3594226" cy="1631216"/>
          </a:xfrm>
          <a:prstGeom prst="rect">
            <a:avLst/>
          </a:prstGeom>
          <a:noFill/>
          <a:ln>
            <a:solidFill>
              <a:schemeClr val="accent4">
                <a:lumMod val="60000"/>
                <a:lumOff val="40000"/>
              </a:schemeClr>
            </a:solidFill>
          </a:ln>
        </p:spPr>
        <p:txBody>
          <a:bodyPr wrap="square" rtlCol="0">
            <a:spAutoFit/>
          </a:bodyPr>
          <a:lstStyle/>
          <a:p>
            <a:r>
              <a:rPr lang="de-DE" sz="2000" dirty="0"/>
              <a:t>But </a:t>
            </a:r>
            <a:r>
              <a:rPr lang="de-DE" sz="2000" dirty="0" err="1"/>
              <a:t>the</a:t>
            </a:r>
            <a:r>
              <a:rPr lang="de-DE" sz="2000" dirty="0"/>
              <a:t> </a:t>
            </a:r>
            <a:r>
              <a:rPr lang="de-DE" sz="2000" dirty="0" err="1"/>
              <a:t>waste</a:t>
            </a:r>
            <a:r>
              <a:rPr lang="de-DE" sz="2000" dirty="0"/>
              <a:t> </a:t>
            </a:r>
            <a:r>
              <a:rPr lang="de-DE" sz="2000" dirty="0" err="1"/>
              <a:t>of</a:t>
            </a:r>
            <a:r>
              <a:rPr lang="de-DE" sz="2000" dirty="0"/>
              <a:t> </a:t>
            </a:r>
            <a:r>
              <a:rPr lang="de-DE" sz="2000" dirty="0" err="1"/>
              <a:t>raw</a:t>
            </a:r>
            <a:r>
              <a:rPr lang="de-DE" sz="2000" dirty="0"/>
              <a:t> </a:t>
            </a:r>
            <a:r>
              <a:rPr lang="de-DE" sz="2000" dirty="0" err="1"/>
              <a:t>materials</a:t>
            </a:r>
            <a:r>
              <a:rPr lang="de-DE" sz="2000" dirty="0"/>
              <a:t> </a:t>
            </a:r>
            <a:r>
              <a:rPr lang="de-DE" sz="2000" dirty="0" err="1"/>
              <a:t>can`t</a:t>
            </a:r>
            <a:r>
              <a:rPr lang="de-DE" sz="2000" dirty="0"/>
              <a:t> </a:t>
            </a:r>
            <a:r>
              <a:rPr lang="de-DE" sz="2000" dirty="0" err="1"/>
              <a:t>be</a:t>
            </a:r>
            <a:r>
              <a:rPr lang="de-DE" sz="2000" dirty="0"/>
              <a:t> </a:t>
            </a:r>
            <a:r>
              <a:rPr lang="de-DE" sz="2000" dirty="0" err="1"/>
              <a:t>forgotten</a:t>
            </a:r>
            <a:r>
              <a:rPr lang="de-DE" sz="2000" dirty="0"/>
              <a:t>, </a:t>
            </a:r>
            <a:r>
              <a:rPr lang="de-DE" sz="2000" dirty="0" err="1"/>
              <a:t>because</a:t>
            </a:r>
            <a:r>
              <a:rPr lang="de-DE" sz="2000" dirty="0"/>
              <a:t> </a:t>
            </a:r>
            <a:r>
              <a:rPr lang="de-DE" sz="2000" dirty="0" err="1"/>
              <a:t>we</a:t>
            </a:r>
            <a:r>
              <a:rPr lang="de-DE" sz="2000" dirty="0"/>
              <a:t> </a:t>
            </a:r>
            <a:r>
              <a:rPr lang="de-DE" sz="2000" dirty="0" err="1"/>
              <a:t>are</a:t>
            </a:r>
            <a:r>
              <a:rPr lang="de-DE" sz="2000" dirty="0"/>
              <a:t> a </a:t>
            </a:r>
            <a:r>
              <a:rPr lang="de-DE" sz="2000" dirty="0" err="1"/>
              <a:t>throwaway</a:t>
            </a:r>
            <a:r>
              <a:rPr lang="de-DE" sz="2000" dirty="0"/>
              <a:t> </a:t>
            </a:r>
            <a:r>
              <a:rPr lang="de-DE" sz="2000" dirty="0" err="1"/>
              <a:t>society</a:t>
            </a:r>
            <a:r>
              <a:rPr lang="de-DE" sz="2000" dirty="0"/>
              <a:t> </a:t>
            </a:r>
            <a:r>
              <a:rPr lang="de-DE" sz="2000" dirty="0" err="1"/>
              <a:t>that</a:t>
            </a:r>
            <a:r>
              <a:rPr lang="de-DE" sz="2000" dirty="0"/>
              <a:t> </a:t>
            </a:r>
            <a:r>
              <a:rPr lang="de-DE" sz="2000" dirty="0" err="1"/>
              <a:t>produces</a:t>
            </a:r>
            <a:r>
              <a:rPr lang="de-DE" sz="2000" dirty="0"/>
              <a:t> a </a:t>
            </a:r>
            <a:r>
              <a:rPr lang="de-DE" sz="2000" dirty="0" err="1"/>
              <a:t>lot</a:t>
            </a:r>
            <a:r>
              <a:rPr lang="de-DE" sz="2000" dirty="0"/>
              <a:t> </a:t>
            </a:r>
            <a:r>
              <a:rPr lang="de-DE" sz="2000" dirty="0" err="1"/>
              <a:t>of</a:t>
            </a:r>
            <a:r>
              <a:rPr lang="de-DE" sz="2000" dirty="0"/>
              <a:t> </a:t>
            </a:r>
            <a:r>
              <a:rPr lang="de-DE" sz="2000" dirty="0" err="1"/>
              <a:t>trash</a:t>
            </a:r>
            <a:r>
              <a:rPr lang="de-DE" sz="2000" dirty="0"/>
              <a:t> </a:t>
            </a:r>
            <a:r>
              <a:rPr lang="de-DE" sz="2000" dirty="0" err="1"/>
              <a:t>and</a:t>
            </a:r>
            <a:r>
              <a:rPr lang="de-DE" sz="2000" dirty="0"/>
              <a:t> </a:t>
            </a:r>
            <a:r>
              <a:rPr lang="de-DE" sz="2000" dirty="0" err="1"/>
              <a:t>wastes</a:t>
            </a:r>
            <a:r>
              <a:rPr lang="de-DE" sz="2000" dirty="0"/>
              <a:t> a </a:t>
            </a:r>
            <a:r>
              <a:rPr lang="de-DE" sz="2000" dirty="0" err="1"/>
              <a:t>lot</a:t>
            </a:r>
            <a:r>
              <a:rPr lang="de-DE" sz="2000" dirty="0"/>
              <a:t> </a:t>
            </a:r>
            <a:r>
              <a:rPr lang="de-DE" sz="2000" dirty="0" err="1"/>
              <a:t>of</a:t>
            </a:r>
            <a:r>
              <a:rPr lang="de-DE" sz="2000" dirty="0"/>
              <a:t> </a:t>
            </a:r>
            <a:r>
              <a:rPr lang="de-DE" sz="2000" dirty="0" err="1"/>
              <a:t>resources</a:t>
            </a:r>
            <a:r>
              <a:rPr lang="de-DE" sz="2000" dirty="0"/>
              <a:t>.</a:t>
            </a:r>
          </a:p>
        </p:txBody>
      </p:sp>
    </p:spTree>
    <p:extLst>
      <p:ext uri="{BB962C8B-B14F-4D97-AF65-F5344CB8AC3E}">
        <p14:creationId xmlns:p14="http://schemas.microsoft.com/office/powerpoint/2010/main" val="184311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945" y="290310"/>
            <a:ext cx="8170025" cy="233391"/>
          </a:xfrm>
        </p:spPr>
        <p:txBody>
          <a:bodyPr>
            <a:noAutofit/>
          </a:bodyPr>
          <a:lstStyle/>
          <a:p>
            <a:r>
              <a:rPr lang="de-DE" sz="2400" dirty="0"/>
              <a:t>Review </a:t>
            </a:r>
            <a:r>
              <a:rPr lang="de-DE" sz="2400" dirty="0" err="1"/>
              <a:t>of</a:t>
            </a:r>
            <a:r>
              <a:rPr lang="de-DE" sz="2400" dirty="0"/>
              <a:t> </a:t>
            </a:r>
            <a:r>
              <a:rPr lang="de-DE" sz="2400" dirty="0" err="1"/>
              <a:t>our</a:t>
            </a:r>
            <a:r>
              <a:rPr lang="de-DE" sz="2400" dirty="0"/>
              <a:t> </a:t>
            </a:r>
            <a:r>
              <a:rPr lang="de-DE" sz="2400" dirty="0" err="1"/>
              <a:t>work</a:t>
            </a:r>
            <a:r>
              <a:rPr lang="de-DE" sz="2400" dirty="0"/>
              <a:t> – </a:t>
            </a:r>
            <a:r>
              <a:rPr lang="de-DE" sz="2400" dirty="0" err="1"/>
              <a:t>third</a:t>
            </a:r>
            <a:r>
              <a:rPr lang="de-DE" sz="2400" dirty="0"/>
              <a:t> </a:t>
            </a:r>
            <a:r>
              <a:rPr lang="de-DE" sz="2400" dirty="0" err="1"/>
              <a:t>reading-campaign</a:t>
            </a:r>
            <a:endParaRPr lang="de-DE" sz="2400" dirty="0"/>
          </a:p>
        </p:txBody>
      </p:sp>
      <p:sp>
        <p:nvSpPr>
          <p:cNvPr id="3" name="Inhaltsplatzhalter 2"/>
          <p:cNvSpPr>
            <a:spLocks noGrp="1"/>
          </p:cNvSpPr>
          <p:nvPr>
            <p:ph idx="1"/>
          </p:nvPr>
        </p:nvSpPr>
        <p:spPr>
          <a:xfrm>
            <a:off x="214744" y="1146615"/>
            <a:ext cx="6720210" cy="5127436"/>
          </a:xfrm>
        </p:spPr>
        <p:txBody>
          <a:bodyPr>
            <a:normAutofit fontScale="92500" lnSpcReduction="20000"/>
          </a:bodyPr>
          <a:lstStyle/>
          <a:p>
            <a:pPr marL="0" lvl="0" indent="0">
              <a:buNone/>
            </a:pPr>
            <a:r>
              <a:rPr lang="de-DE" dirty="0">
                <a:solidFill>
                  <a:prstClr val="white"/>
                </a:solidFill>
              </a:rPr>
              <a:t>Ich stimme deiner Sichtweise größtenteils zu. </a:t>
            </a:r>
            <a:r>
              <a:rPr lang="de-DE" sz="3500" b="1" dirty="0">
                <a:solidFill>
                  <a:schemeClr val="accent4">
                    <a:lumMod val="60000"/>
                    <a:lumOff val="40000"/>
                  </a:schemeClr>
                </a:solidFill>
              </a:rPr>
              <a:t>Besonders deine Erklärung der Rolle des Internets als Möglichkeit der Kontrolle politischer Systeme sowie als Überbringer von Information ist sehr einleuchtend</a:t>
            </a:r>
            <a:r>
              <a:rPr lang="de-DE" dirty="0">
                <a:solidFill>
                  <a:prstClr val="white"/>
                </a:solidFill>
              </a:rPr>
              <a:t>, jedoch muss auch beachtet werden, dass </a:t>
            </a:r>
            <a:r>
              <a:rPr lang="de-DE" sz="3000" b="1" dirty="0">
                <a:solidFill>
                  <a:schemeClr val="accent4">
                    <a:lumMod val="60000"/>
                    <a:lumOff val="40000"/>
                  </a:schemeClr>
                </a:solidFill>
              </a:rPr>
              <a:t>auch </a:t>
            </a:r>
            <a:r>
              <a:rPr lang="de-DE" sz="3500" b="1" dirty="0">
                <a:solidFill>
                  <a:schemeClr val="accent4">
                    <a:lumMod val="60000"/>
                    <a:lumOff val="40000"/>
                  </a:schemeClr>
                </a:solidFill>
              </a:rPr>
              <a:t>Regierungen</a:t>
            </a:r>
            <a:r>
              <a:rPr lang="de-DE" sz="3000" b="1" dirty="0">
                <a:solidFill>
                  <a:schemeClr val="accent4">
                    <a:lumMod val="60000"/>
                    <a:lumOff val="40000"/>
                  </a:schemeClr>
                </a:solidFill>
              </a:rPr>
              <a:t> dazu in der Lange sind, Informationen im Internet zu zensieren oder </a:t>
            </a:r>
            <a:r>
              <a:rPr lang="de-DE" sz="3000" b="1" dirty="0" err="1">
                <a:solidFill>
                  <a:schemeClr val="accent4">
                    <a:lumMod val="60000"/>
                    <a:lumOff val="40000"/>
                  </a:schemeClr>
                </a:solidFill>
              </a:rPr>
              <a:t>Fake</a:t>
            </a:r>
            <a:r>
              <a:rPr lang="de-DE" sz="3000" b="1" dirty="0">
                <a:solidFill>
                  <a:schemeClr val="accent4">
                    <a:lumMod val="60000"/>
                    <a:lumOff val="40000"/>
                  </a:schemeClr>
                </a:solidFill>
              </a:rPr>
              <a:t> News zu verbreiten</a:t>
            </a:r>
            <a:r>
              <a:rPr lang="de-DE" dirty="0">
                <a:solidFill>
                  <a:prstClr val="white"/>
                </a:solidFill>
              </a:rPr>
              <a:t>. Dadurch besteht die Möglichkeit, große Bevölkerungsgruppen zu manipulieren und ihnen Informationen vorzuenthalten.</a:t>
            </a:r>
          </a:p>
          <a:p>
            <a:pPr marL="0" lvl="0" indent="0">
              <a:buNone/>
            </a:pPr>
            <a:endParaRPr lang="de-DE" sz="2600" dirty="0">
              <a:solidFill>
                <a:prstClr val="white"/>
              </a:solidFill>
            </a:endParaRPr>
          </a:p>
          <a:p>
            <a:pPr marL="0" lvl="0" indent="0">
              <a:buNone/>
            </a:pPr>
            <a:r>
              <a:rPr lang="de-DE" sz="2600" dirty="0">
                <a:solidFill>
                  <a:prstClr val="white"/>
                </a:solidFill>
              </a:rPr>
              <a:t>- Stefan</a:t>
            </a:r>
          </a:p>
          <a:p>
            <a:pPr marL="0" indent="0">
              <a:buNone/>
            </a:pPr>
            <a:endParaRPr lang="de-DE" sz="4400" dirty="0"/>
          </a:p>
        </p:txBody>
      </p:sp>
      <p:cxnSp>
        <p:nvCxnSpPr>
          <p:cNvPr id="9" name="Gerader Verbinder 8"/>
          <p:cNvCxnSpPr/>
          <p:nvPr/>
        </p:nvCxnSpPr>
        <p:spPr>
          <a:xfrm>
            <a:off x="214744" y="747828"/>
            <a:ext cx="11762511" cy="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7659232" y="1321805"/>
            <a:ext cx="4318023" cy="1631216"/>
          </a:xfrm>
          <a:prstGeom prst="rect">
            <a:avLst/>
          </a:prstGeom>
          <a:noFill/>
          <a:ln>
            <a:solidFill>
              <a:schemeClr val="accent4">
                <a:lumMod val="60000"/>
                <a:lumOff val="40000"/>
              </a:schemeClr>
            </a:solidFill>
          </a:ln>
        </p:spPr>
        <p:txBody>
          <a:bodyPr wrap="square" rtlCol="0">
            <a:spAutoFit/>
          </a:bodyPr>
          <a:lstStyle/>
          <a:p>
            <a:r>
              <a:rPr lang="en-GB" sz="2000" dirty="0"/>
              <a:t>Especially your explanation of the role of the internet, that it would be an opportunity to control political systems, and the task of the internet as a carrier of information.</a:t>
            </a:r>
          </a:p>
        </p:txBody>
      </p:sp>
      <p:sp>
        <p:nvSpPr>
          <p:cNvPr id="5" name="Textfeld 4"/>
          <p:cNvSpPr txBox="1"/>
          <p:nvPr/>
        </p:nvSpPr>
        <p:spPr>
          <a:xfrm>
            <a:off x="7659232" y="3248668"/>
            <a:ext cx="4318023" cy="923330"/>
          </a:xfrm>
          <a:prstGeom prst="rect">
            <a:avLst/>
          </a:prstGeom>
          <a:noFill/>
          <a:ln>
            <a:solidFill>
              <a:schemeClr val="accent4">
                <a:lumMod val="60000"/>
                <a:lumOff val="40000"/>
              </a:schemeClr>
            </a:solidFill>
          </a:ln>
        </p:spPr>
        <p:txBody>
          <a:bodyPr wrap="square" rtlCol="0">
            <a:spAutoFit/>
          </a:bodyPr>
          <a:lstStyle/>
          <a:p>
            <a:r>
              <a:rPr lang="de-DE" dirty="0"/>
              <a:t>But also </a:t>
            </a:r>
            <a:r>
              <a:rPr lang="de-DE" dirty="0" err="1"/>
              <a:t>governments</a:t>
            </a:r>
            <a:r>
              <a:rPr lang="de-DE" dirty="0"/>
              <a:t> </a:t>
            </a:r>
            <a:r>
              <a:rPr lang="de-DE" dirty="0" err="1"/>
              <a:t>have</a:t>
            </a:r>
            <a:r>
              <a:rPr lang="de-DE" dirty="0"/>
              <a:t> </a:t>
            </a:r>
            <a:r>
              <a:rPr lang="de-DE" dirty="0" err="1"/>
              <a:t>the</a:t>
            </a:r>
            <a:r>
              <a:rPr lang="de-DE" dirty="0"/>
              <a:t> </a:t>
            </a:r>
            <a:r>
              <a:rPr lang="de-DE" dirty="0" err="1"/>
              <a:t>ability</a:t>
            </a:r>
            <a:r>
              <a:rPr lang="de-DE" dirty="0"/>
              <a:t> </a:t>
            </a:r>
            <a:r>
              <a:rPr lang="de-DE" dirty="0" err="1"/>
              <a:t>to</a:t>
            </a:r>
            <a:r>
              <a:rPr lang="de-DE" dirty="0"/>
              <a:t> </a:t>
            </a:r>
            <a:r>
              <a:rPr lang="de-DE" dirty="0" err="1"/>
              <a:t>censor</a:t>
            </a:r>
            <a:r>
              <a:rPr lang="de-DE" dirty="0"/>
              <a:t> </a:t>
            </a:r>
            <a:r>
              <a:rPr lang="de-DE" dirty="0" err="1"/>
              <a:t>information</a:t>
            </a:r>
            <a:r>
              <a:rPr lang="de-DE" dirty="0"/>
              <a:t> in </a:t>
            </a:r>
            <a:r>
              <a:rPr lang="de-DE" dirty="0" err="1"/>
              <a:t>the</a:t>
            </a:r>
            <a:r>
              <a:rPr lang="de-DE" dirty="0"/>
              <a:t> </a:t>
            </a:r>
            <a:r>
              <a:rPr lang="de-DE" dirty="0" err="1"/>
              <a:t>internet</a:t>
            </a:r>
            <a:r>
              <a:rPr lang="de-DE" dirty="0"/>
              <a:t> </a:t>
            </a:r>
            <a:r>
              <a:rPr lang="de-DE" dirty="0" err="1"/>
              <a:t>and</a:t>
            </a:r>
            <a:r>
              <a:rPr lang="de-DE" dirty="0"/>
              <a:t> </a:t>
            </a:r>
            <a:r>
              <a:rPr lang="de-DE" dirty="0" err="1"/>
              <a:t>to</a:t>
            </a:r>
            <a:r>
              <a:rPr lang="de-DE" dirty="0"/>
              <a:t> </a:t>
            </a:r>
            <a:r>
              <a:rPr lang="de-DE" dirty="0" err="1"/>
              <a:t>spread</a:t>
            </a:r>
            <a:r>
              <a:rPr lang="de-DE" dirty="0"/>
              <a:t> fake </a:t>
            </a:r>
            <a:r>
              <a:rPr lang="de-DE" dirty="0" err="1"/>
              <a:t>news</a:t>
            </a:r>
            <a:r>
              <a:rPr lang="de-DE" dirty="0"/>
              <a:t>.</a:t>
            </a:r>
          </a:p>
        </p:txBody>
      </p:sp>
    </p:spTree>
    <p:extLst>
      <p:ext uri="{BB962C8B-B14F-4D97-AF65-F5344CB8AC3E}">
        <p14:creationId xmlns:p14="http://schemas.microsoft.com/office/powerpoint/2010/main" val="1309854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1041</Words>
  <Application>Microsoft Office PowerPoint</Application>
  <PresentationFormat>Breitbild</PresentationFormat>
  <Paragraphs>140</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Calibri Light</vt:lpstr>
      <vt:lpstr>Office Theme</vt:lpstr>
      <vt:lpstr>Review of our work</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lpstr>Review of our work – third reading-campaign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our work</dc:title>
  <dc:creator>Windows-Benutzer</dc:creator>
  <cp:lastModifiedBy>Windows-Benutzer</cp:lastModifiedBy>
  <cp:revision>2</cp:revision>
  <dcterms:created xsi:type="dcterms:W3CDTF">2020-01-23T08:57:00Z</dcterms:created>
  <dcterms:modified xsi:type="dcterms:W3CDTF">2020-01-23T08:57:24Z</dcterms:modified>
</cp:coreProperties>
</file>