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57" r:id="rId6"/>
    <p:sldId id="258" r:id="rId7"/>
    <p:sldId id="259" r:id="rId8"/>
    <p:sldId id="260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lserver\p.brunner$\Desktop\Kram\Umfrage%20und%20Auswertung\Umfrage_Der%20Mensch%20und%20seine%20Wel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lserver\p.brunner$\Desktop\Kram\Umfrage%20und%20Auswertung\Umfrage_Der%20Mensch%20und%20seine%20Welt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lserver\p.brunner$\Desktop\Kram\Umfrage%20und%20Auswertung\Umfrage_Der%20Mensch%20und%20seine%20Wel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lserver\p.brunner$\Desktop\Kram\Umfrage%20und%20Auswertung\Umfrage_Der%20Mensch%20und%20seine%20Wel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lserver\p.brunner$\Desktop\Kram\Umfrage%20und%20Auswertung\Umfrage_Der%20Mensch%20und%20seine%20Wel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lserver\p.brunner$\Desktop\Kram\Umfrage%20und%20Auswertung\Umfrage_Der%20Mensch%20und%20seine%20Wel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lserver\p.brunner$\Desktop\Kram\Umfrage%20und%20Auswertung\Umfrage_Der%20Mensch%20und%20seine%20Wel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lserver\p.brunner$\Desktop\Kram\Umfrage%20und%20Auswertung\Umfrage_Der%20Mensch%20und%20seine%20Wel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lserver\p.brunner$\Desktop\Kram\Umfrage%20und%20Auswertung\Umfrage_Der%20Mensch%20und%20seine%20Wel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lserver\p.brunner$\Desktop\Kram\Umfrage%20und%20Auswertung\Umfrage_Der%20Mensch%20und%20seine%20Wel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lserver\p.brunner$\Desktop\Kram\Umfrage%20und%20Auswertung\Umfrage_Der%20Mensch%20und%20seine%20Wel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sz="1200"/>
              <a:t>1. Ich habe folgende Bildungsaktivitäten geführt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Tabelle2!$B$4</c:f>
              <c:strCache>
                <c:ptCount val="1"/>
                <c:pt idx="0">
                  <c:v>1. Frage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FF0-4AA5-877A-0E24F526D89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6FF0-4AA5-877A-0E24F526D893}"/>
              </c:ext>
            </c:extLst>
          </c:dPt>
          <c:cat>
            <c:strRef>
              <c:f>Tabelle2!$C$3:$E$3</c:f>
              <c:strCache>
                <c:ptCount val="3"/>
                <c:pt idx="0">
                  <c:v>Englischstunde       "Zukunftsvision"</c:v>
                </c:pt>
                <c:pt idx="1">
                  <c:v>Deutschstunde "Der Mensch gegenüber der Zivilisationsentwicklung"</c:v>
                </c:pt>
                <c:pt idx="2">
                  <c:v>Muttersprache "Der Mensch in der modernen Welt"</c:v>
                </c:pt>
              </c:strCache>
            </c:strRef>
          </c:cat>
          <c:val>
            <c:numRef>
              <c:f>Tabelle2!$C$4:$E$4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F0-4AA5-877A-0E24F526D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581888"/>
        <c:axId val="92584576"/>
      </c:barChart>
      <c:catAx>
        <c:axId val="92581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2584576"/>
        <c:crosses val="autoZero"/>
        <c:auto val="1"/>
        <c:lblAlgn val="ctr"/>
        <c:lblOffset val="100"/>
        <c:noMultiLvlLbl val="0"/>
      </c:catAx>
      <c:valAx>
        <c:axId val="92584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581888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sz="1000"/>
              <a:t>5. Frage</a:t>
            </a:r>
          </a:p>
          <a:p>
            <a:pPr>
              <a:defRPr/>
            </a:pPr>
            <a:r>
              <a:rPr lang="de-DE" sz="1000"/>
              <a:t>Am meisten hat mir gefallen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Tabelle1!$B$15</c:f>
              <c:strCache>
                <c:ptCount val="1"/>
                <c:pt idx="0">
                  <c:v>5. Frage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Tabelle1!$C$14:$H$14</c:f>
              <c:strCache>
                <c:ptCount val="6"/>
                <c:pt idx="0">
                  <c:v>Aktive Teilnahme</c:v>
                </c:pt>
                <c:pt idx="1">
                  <c:v>Diskussion</c:v>
                </c:pt>
                <c:pt idx="2">
                  <c:v>Buch selbst</c:v>
                </c:pt>
                <c:pt idx="3">
                  <c:v>Präsentation</c:v>
                </c:pt>
                <c:pt idx="4">
                  <c:v>Film (Trailer)</c:v>
                </c:pt>
                <c:pt idx="5">
                  <c:v>Abwechslung/Methodenvielfalt</c:v>
                </c:pt>
              </c:strCache>
            </c:strRef>
          </c:cat>
          <c:val>
            <c:numRef>
              <c:f>Tabelle1!$C$15:$H$15</c:f>
              <c:numCache>
                <c:formatCode>General</c:formatCode>
                <c:ptCount val="6"/>
                <c:pt idx="0">
                  <c:v>14</c:v>
                </c:pt>
                <c:pt idx="1">
                  <c:v>23</c:v>
                </c:pt>
                <c:pt idx="2">
                  <c:v>3</c:v>
                </c:pt>
                <c:pt idx="3">
                  <c:v>17</c:v>
                </c:pt>
                <c:pt idx="4">
                  <c:v>13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DB-4322-94AB-EBCF00714C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sz="1000"/>
              <a:t>6. Frage</a:t>
            </a:r>
          </a:p>
          <a:p>
            <a:pPr>
              <a:defRPr/>
            </a:pPr>
            <a:r>
              <a:rPr lang="de-DE" sz="1000"/>
              <a:t>Am wenigsten hat mir gefallen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Tabelle1!$B$18</c:f>
              <c:strCache>
                <c:ptCount val="1"/>
                <c:pt idx="0">
                  <c:v>6. Frage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67C-4534-B0C8-79EBA0FED81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Tabelle1!$C$17:$H$17</c:f>
              <c:strCache>
                <c:ptCount val="5"/>
                <c:pt idx="0">
                  <c:v>Power-Point</c:v>
                </c:pt>
                <c:pt idx="1">
                  <c:v>zu wenig Bezug auf das Buch</c:v>
                </c:pt>
                <c:pt idx="2">
                  <c:v>Buchinhalt</c:v>
                </c:pt>
                <c:pt idx="3">
                  <c:v>zu wenig Diskussion</c:v>
                </c:pt>
                <c:pt idx="4">
                  <c:v>Unpassende Lautstärke</c:v>
                </c:pt>
              </c:strCache>
            </c:strRef>
          </c:cat>
          <c:val>
            <c:numRef>
              <c:f>Tabelle1!$C$18:$H$18</c:f>
              <c:numCache>
                <c:formatCode>General</c:formatCode>
                <c:ptCount val="6"/>
                <c:pt idx="0">
                  <c:v>8</c:v>
                </c:pt>
                <c:pt idx="1">
                  <c:v>10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7C-4534-B0C8-79EBA0FED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5"/>
        <c:delete val="1"/>
      </c:legendEntry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/>
              <a:t>2. Anpassung des Szenarios zur</a:t>
            </a:r>
            <a:r>
              <a:rPr lang="en-US" sz="1200" baseline="0"/>
              <a:t> Dauer der Unterrichtsstunde bewerte ich</a:t>
            </a:r>
            <a:endParaRPr lang="en-US" sz="12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Tabelle2!$B$8</c:f>
              <c:strCache>
                <c:ptCount val="1"/>
                <c:pt idx="0">
                  <c:v>2. Frage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48FF-4283-9D77-1DF79D5F79E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8FF-4283-9D77-1DF79D5F79E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Tabelle2!$C$7:$E$7</c:f>
              <c:strCache>
                <c:ptCount val="3"/>
                <c:pt idx="0">
                  <c:v>gut angepasst</c:v>
                </c:pt>
                <c:pt idx="1">
                  <c:v>zu wenig Zeit</c:v>
                </c:pt>
                <c:pt idx="2">
                  <c:v>zu viel Zeit</c:v>
                </c:pt>
              </c:strCache>
            </c:strRef>
          </c:cat>
          <c:val>
            <c:numRef>
              <c:f>Tabelle2!$C$8:$E$8</c:f>
              <c:numCache>
                <c:formatCode>General</c:formatCode>
                <c:ptCount val="3"/>
                <c:pt idx="0">
                  <c:v>8</c:v>
                </c:pt>
                <c:pt idx="1">
                  <c:v>0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FF-4283-9D77-1DF79D5F7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926336"/>
        <c:axId val="94927872"/>
      </c:barChart>
      <c:catAx>
        <c:axId val="94926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4927872"/>
        <c:crosses val="autoZero"/>
        <c:auto val="1"/>
        <c:lblAlgn val="ctr"/>
        <c:lblOffset val="100"/>
        <c:noMultiLvlLbl val="0"/>
      </c:catAx>
      <c:valAx>
        <c:axId val="94927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9263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sz="1200"/>
              <a:t>3. Meiner</a:t>
            </a:r>
            <a:r>
              <a:rPr lang="de-DE" sz="1200" baseline="0"/>
              <a:t> Meinung nach ist das Szenario</a:t>
            </a:r>
            <a:endParaRPr lang="de-DE" sz="12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Tabelle2!$B$11</c:f>
              <c:strCache>
                <c:ptCount val="1"/>
                <c:pt idx="0">
                  <c:v>3. Frage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1-166E-4AF7-B322-232C3AF8F73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Tabelle2!$C$10:$F$10</c:f>
              <c:strCache>
                <c:ptCount val="4"/>
                <c:pt idx="0">
                  <c:v>sehr gut bearbeitet</c:v>
                </c:pt>
                <c:pt idx="1">
                  <c:v>gut bearbeitet</c:v>
                </c:pt>
                <c:pt idx="2">
                  <c:v>schlecht bearbeitet</c:v>
                </c:pt>
                <c:pt idx="3">
                  <c:v>sehr schlecht bearbeitet</c:v>
                </c:pt>
              </c:strCache>
            </c:strRef>
          </c:cat>
          <c:val>
            <c:numRef>
              <c:f>Tabelle2!$C$11:$F$11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6E-4AF7-B322-232C3AF8F7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672768"/>
        <c:axId val="95662848"/>
      </c:barChart>
      <c:catAx>
        <c:axId val="94672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5662848"/>
        <c:crosses val="autoZero"/>
        <c:auto val="1"/>
        <c:lblAlgn val="ctr"/>
        <c:lblOffset val="100"/>
        <c:noMultiLvlLbl val="0"/>
      </c:catAx>
      <c:valAx>
        <c:axId val="95662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672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sz="1200"/>
              <a:t>5. Die</a:t>
            </a:r>
            <a:r>
              <a:rPr lang="de-DE" sz="1200" baseline="0"/>
              <a:t> von mir durchgeführte Stunde bewerte ich</a:t>
            </a:r>
            <a:endParaRPr lang="de-DE" sz="12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Tabelle2!$B$20</c:f>
              <c:strCache>
                <c:ptCount val="1"/>
                <c:pt idx="0">
                  <c:v>5. Frage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D8AB-4012-A8C2-0DB9576782D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8AB-4012-A8C2-0DB9576782D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Tabelle2!$C$19:$G$19</c:f>
              <c:strCache>
                <c:ptCount val="5"/>
                <c:pt idx="0">
                  <c:v>sehr gut</c:v>
                </c:pt>
                <c:pt idx="1">
                  <c:v>gut</c:v>
                </c:pt>
                <c:pt idx="2">
                  <c:v>so la la</c:v>
                </c:pt>
                <c:pt idx="3">
                  <c:v>schlecht</c:v>
                </c:pt>
                <c:pt idx="4">
                  <c:v>sehr schlecht</c:v>
                </c:pt>
              </c:strCache>
            </c:strRef>
          </c:cat>
          <c:val>
            <c:numRef>
              <c:f>Tabelle2!$C$20:$G$20</c:f>
              <c:numCache>
                <c:formatCode>General</c:formatCode>
                <c:ptCount val="5"/>
                <c:pt idx="0">
                  <c:v>2</c:v>
                </c:pt>
                <c:pt idx="1">
                  <c:v>7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AB-4012-A8C2-0DB957678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602944"/>
        <c:axId val="97647232"/>
      </c:barChart>
      <c:catAx>
        <c:axId val="95602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7647232"/>
        <c:crosses val="autoZero"/>
        <c:auto val="1"/>
        <c:lblAlgn val="ctr"/>
        <c:lblOffset val="100"/>
        <c:noMultiLvlLbl val="0"/>
      </c:catAx>
      <c:valAx>
        <c:axId val="97647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602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de-DE" sz="1000"/>
              <a:t>1. Frage</a:t>
            </a:r>
          </a:p>
          <a:p>
            <a:pPr algn="ctr">
              <a:defRPr/>
            </a:pPr>
            <a:r>
              <a:rPr lang="de-DE" sz="1000"/>
              <a:t>Ich habe an den folgenden Bildungsaktivitäten teilgenommen</a:t>
            </a:r>
          </a:p>
        </c:rich>
      </c:tx>
      <c:layout>
        <c:manualLayout>
          <c:xMode val="edge"/>
          <c:yMode val="edge"/>
          <c:x val="0.32100224839697622"/>
          <c:y val="2.777776042457321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Tabelle1!$B$3</c:f>
              <c:strCache>
                <c:ptCount val="1"/>
                <c:pt idx="0">
                  <c:v>1. Frage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F266-4B5D-B67B-C9F2C2F5EFE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F266-4B5D-B67B-C9F2C2F5EFE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Tabelle1!$C$2:$E$2</c:f>
              <c:strCache>
                <c:ptCount val="3"/>
                <c:pt idx="0">
                  <c:v>Englischstunde       "Zukunftsvision"</c:v>
                </c:pt>
                <c:pt idx="1">
                  <c:v>Deutschstunde "Der Mensch gegenüber der Zivilentwicklung"</c:v>
                </c:pt>
                <c:pt idx="2">
                  <c:v>Muttersprache "Der Mensch in der modernen Welt"</c:v>
                </c:pt>
              </c:strCache>
            </c:strRef>
          </c:cat>
          <c:val>
            <c:numRef>
              <c:f>Tabelle1!$C$3:$E$3</c:f>
              <c:numCache>
                <c:formatCode>General</c:formatCode>
                <c:ptCount val="3"/>
                <c:pt idx="0">
                  <c:v>36</c:v>
                </c:pt>
                <c:pt idx="1">
                  <c:v>32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66-4B5D-B67B-C9F2C2F5E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397779152"/>
        <c:axId val="-1397777520"/>
      </c:barChart>
      <c:catAx>
        <c:axId val="-1397779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397777520"/>
        <c:crosses val="autoZero"/>
        <c:auto val="1"/>
        <c:lblAlgn val="ctr"/>
        <c:lblOffset val="100"/>
        <c:noMultiLvlLbl val="0"/>
      </c:catAx>
      <c:valAx>
        <c:axId val="-1397777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3977791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sz="1000"/>
              <a:t>2. Frage</a:t>
            </a:r>
          </a:p>
          <a:p>
            <a:pPr>
              <a:defRPr/>
            </a:pPr>
            <a:r>
              <a:rPr lang="de-DE" sz="1000"/>
              <a:t>Mit der Problematik "Tradition und Modernität" habe ich mich schon früher beschäftigt: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Tabelle1!$B$6</c:f>
              <c:strCache>
                <c:ptCount val="1"/>
                <c:pt idx="0">
                  <c:v>2. Frage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6DD6-4B6C-B85A-EC090F7769CB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Tabelle1!$C$5:$D$5</c:f>
              <c:strCache>
                <c:ptCount val="2"/>
                <c:pt idx="0">
                  <c:v>zum ersten Mal</c:v>
                </c:pt>
                <c:pt idx="1">
                  <c:v>schon früher</c:v>
                </c:pt>
              </c:strCache>
            </c:strRef>
          </c:cat>
          <c:val>
            <c:numRef>
              <c:f>Tabelle1!$C$6:$D$6</c:f>
              <c:numCache>
                <c:formatCode>General</c:formatCode>
                <c:ptCount val="2"/>
                <c:pt idx="0">
                  <c:v>39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D6-4B6C-B85A-EC090F776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397776432"/>
        <c:axId val="-1397778608"/>
      </c:barChart>
      <c:catAx>
        <c:axId val="-1397776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397778608"/>
        <c:crosses val="autoZero"/>
        <c:auto val="1"/>
        <c:lblAlgn val="ctr"/>
        <c:lblOffset val="100"/>
        <c:noMultiLvlLbl val="0"/>
      </c:catAx>
      <c:valAx>
        <c:axId val="-1397778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397776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ad 2. Frage</a:t>
            </a:r>
          </a:p>
          <a:p>
            <a:pPr>
              <a:defRPr/>
            </a:pPr>
            <a:r>
              <a:rPr lang="de-DE"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in den Fächern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Tabelle1!$G$5:$L$5</c:f>
              <c:strCache>
                <c:ptCount val="6"/>
                <c:pt idx="0">
                  <c:v>Englisch</c:v>
                </c:pt>
                <c:pt idx="1">
                  <c:v>Deutsch</c:v>
                </c:pt>
                <c:pt idx="2">
                  <c:v>Geschichte/Politische Bildung</c:v>
                </c:pt>
                <c:pt idx="3">
                  <c:v>Religion/Ethik</c:v>
                </c:pt>
                <c:pt idx="4">
                  <c:v>Geographie</c:v>
                </c:pt>
                <c:pt idx="5">
                  <c:v>Biologie</c:v>
                </c:pt>
              </c:strCache>
            </c:strRef>
          </c:cat>
          <c:val>
            <c:numRef>
              <c:f>Tabelle1!$G$6:$L$6</c:f>
              <c:numCache>
                <c:formatCode>General</c:formatCode>
                <c:ptCount val="6"/>
                <c:pt idx="0">
                  <c:v>16</c:v>
                </c:pt>
                <c:pt idx="1">
                  <c:v>15</c:v>
                </c:pt>
                <c:pt idx="2">
                  <c:v>13</c:v>
                </c:pt>
                <c:pt idx="3">
                  <c:v>32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3-4324-ABE5-3E0E14D3E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sz="1000"/>
              <a:t>3. Frage</a:t>
            </a:r>
          </a:p>
          <a:p>
            <a:pPr>
              <a:defRPr/>
            </a:pPr>
            <a:r>
              <a:rPr lang="de-DE" sz="1000"/>
              <a:t>Die von Ersamus+ gemachte Stunde hat mich zum Lesen des promivierten</a:t>
            </a:r>
            <a:r>
              <a:rPr lang="de-DE" sz="1000" baseline="0"/>
              <a:t> Buches motiviert</a:t>
            </a:r>
            <a:endParaRPr lang="de-DE" sz="1000"/>
          </a:p>
        </c:rich>
      </c:tx>
      <c:layout>
        <c:manualLayout>
          <c:xMode val="edge"/>
          <c:yMode val="edge"/>
          <c:x val="0.15128477690288714"/>
          <c:y val="2.777777777777777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Tabelle1!$B$9</c:f>
              <c:strCache>
                <c:ptCount val="1"/>
                <c:pt idx="0">
                  <c:v>3. Frage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2CAA-4BB1-952E-26E121F1976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Tabelle1!$C$8:$D$8</c:f>
              <c:strCache>
                <c:ptCount val="2"/>
                <c:pt idx="0">
                  <c:v>Ja</c:v>
                </c:pt>
                <c:pt idx="1">
                  <c:v>Nein</c:v>
                </c:pt>
              </c:strCache>
            </c:strRef>
          </c:cat>
          <c:val>
            <c:numRef>
              <c:f>Tabelle1!$C$9:$D$9</c:f>
              <c:numCache>
                <c:formatCode>General</c:formatCode>
                <c:ptCount val="2"/>
                <c:pt idx="0">
                  <c:v>62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AA-4BB1-952E-26E121F19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397775888"/>
        <c:axId val="-1397778064"/>
      </c:barChart>
      <c:catAx>
        <c:axId val="-1397775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397778064"/>
        <c:crosses val="autoZero"/>
        <c:auto val="1"/>
        <c:lblAlgn val="ctr"/>
        <c:lblOffset val="100"/>
        <c:noMultiLvlLbl val="0"/>
      </c:catAx>
      <c:valAx>
        <c:axId val="-1397778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397775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sz="1000"/>
              <a:t>4. Frage</a:t>
            </a:r>
          </a:p>
          <a:p>
            <a:pPr>
              <a:defRPr/>
            </a:pPr>
            <a:r>
              <a:rPr lang="de-DE" sz="1000"/>
              <a:t>Die von den Ersamus+ Schülern durchgeführte Unterrichtsstunde finde ich: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Tabelle1!$B$12</c:f>
              <c:strCache>
                <c:ptCount val="1"/>
                <c:pt idx="0">
                  <c:v>4. Frage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383B-4C97-B6FE-8285C73B4FB8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3-383B-4C97-B6FE-8285C73B4FB8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383B-4C97-B6FE-8285C73B4FB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Tabelle1!$C$11:$F$11</c:f>
              <c:strCache>
                <c:ptCount val="4"/>
                <c:pt idx="0">
                  <c:v>sehr interessant</c:v>
                </c:pt>
                <c:pt idx="1">
                  <c:v>interessant</c:v>
                </c:pt>
                <c:pt idx="2">
                  <c:v>wenig interessant</c:v>
                </c:pt>
                <c:pt idx="3">
                  <c:v>langweilig</c:v>
                </c:pt>
              </c:strCache>
            </c:strRef>
          </c:cat>
          <c:val>
            <c:numRef>
              <c:f>Tabelle1!$C$12:$F$12</c:f>
              <c:numCache>
                <c:formatCode>General</c:formatCode>
                <c:ptCount val="4"/>
                <c:pt idx="0">
                  <c:v>42</c:v>
                </c:pt>
                <c:pt idx="1">
                  <c:v>56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3B-4C97-B6FE-8285C73B4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397776976"/>
        <c:axId val="-1397734304"/>
      </c:barChart>
      <c:catAx>
        <c:axId val="-1397776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397734304"/>
        <c:crosses val="autoZero"/>
        <c:auto val="1"/>
        <c:lblAlgn val="ctr"/>
        <c:lblOffset val="100"/>
        <c:noMultiLvlLbl val="0"/>
      </c:catAx>
      <c:valAx>
        <c:axId val="-1397734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3977769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67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15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249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74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58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29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90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4600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64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19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41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B7864-6796-456F-8819-FC288E087265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FE8BC-C7F2-4E6B-B32A-83BF40839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093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4" Type="http://schemas.openxmlformats.org/officeDocument/2006/relationships/image" Target="../media/image24.pn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880390-0E96-43A4-993C-E43A15726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4" b="8566"/>
          <a:stretch/>
        </p:blipFill>
        <p:spPr>
          <a:xfrm>
            <a:off x="2438401" y="314325"/>
            <a:ext cx="7315197" cy="41147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536" y="4497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WORK  BETWEEN THE PROJEKT MEETINGS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951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2FAEA-BD38-4542-8FD4-67030916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EVALUATION OF THE READING CAMPAIGN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087FD3E2-9F77-45BD-81AE-0FB2A5FE6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0758442"/>
              </p:ext>
            </p:extLst>
          </p:nvPr>
        </p:nvGraphicFramePr>
        <p:xfrm>
          <a:off x="463137" y="1543791"/>
          <a:ext cx="4797632" cy="5201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C50102A9-E275-44E6-8DF7-6AC962285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0566819"/>
              </p:ext>
            </p:extLst>
          </p:nvPr>
        </p:nvGraphicFramePr>
        <p:xfrm>
          <a:off x="5735782" y="1935678"/>
          <a:ext cx="6322621" cy="4655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6429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2FAEA-BD38-4542-8FD4-67030916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EVALUATION OF THE READING CAMPAIGN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25656D-5469-44DE-83A4-6F9DE0A5D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314" y="1474179"/>
            <a:ext cx="6086023" cy="1764186"/>
          </a:xfrm>
          <a:prstGeom prst="rect">
            <a:avLst/>
          </a:prstGeom>
        </p:spPr>
      </p:pic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1336A25C-0790-4900-88D0-68BDCB2497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2552821"/>
              </p:ext>
            </p:extLst>
          </p:nvPr>
        </p:nvGraphicFramePr>
        <p:xfrm>
          <a:off x="416663" y="2190615"/>
          <a:ext cx="4837101" cy="313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A3A0EA5A-C782-44E7-BFE2-D6179C2D3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314" y="5083457"/>
            <a:ext cx="6130220" cy="14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37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5AC8ADA-4152-4F6D-8849-879ECC1B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EVALUATION OF THE READING CAMPAIGN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C77096-24A3-45F6-999F-9A96707D49AF}"/>
              </a:ext>
            </a:extLst>
          </p:cNvPr>
          <p:cNvSpPr/>
          <p:nvPr/>
        </p:nvSpPr>
        <p:spPr>
          <a:xfrm>
            <a:off x="838200" y="1321356"/>
            <a:ext cx="10862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Umfrage für die Teilnehmer der Bildungsaktivitäten bei der Lesekampagne „Tradition und Modernität“</a:t>
            </a:r>
            <a:endParaRPr lang="de-AT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0B3302F9-AB08-4B08-AC6F-9B65B95FD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892217"/>
              </p:ext>
            </p:extLst>
          </p:nvPr>
        </p:nvGraphicFramePr>
        <p:xfrm>
          <a:off x="1638300" y="1690687"/>
          <a:ext cx="8105775" cy="4802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343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5AC8ADA-4152-4F6D-8849-879ECC1B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EVALUATION OF THE READING CAMPAIGN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C77096-24A3-45F6-999F-9A96707D49AF}"/>
              </a:ext>
            </a:extLst>
          </p:cNvPr>
          <p:cNvSpPr/>
          <p:nvPr/>
        </p:nvSpPr>
        <p:spPr>
          <a:xfrm>
            <a:off x="838200" y="1321356"/>
            <a:ext cx="10862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Umfrage für die Teilnehmer der Bildungsaktivitäten bei der Lesekampagne „Tradition und Modernität“</a:t>
            </a:r>
            <a:endParaRPr lang="de-AT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2525F793-9E71-4C27-8353-37624BB1BD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94405"/>
              </p:ext>
            </p:extLst>
          </p:nvPr>
        </p:nvGraphicFramePr>
        <p:xfrm>
          <a:off x="395816" y="1895474"/>
          <a:ext cx="4471459" cy="4848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784EFD70-BC3D-48CD-A00A-F5EED252D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4772124"/>
              </p:ext>
            </p:extLst>
          </p:nvPr>
        </p:nvGraphicFramePr>
        <p:xfrm>
          <a:off x="5648325" y="2009776"/>
          <a:ext cx="6219825" cy="4552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4460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5AC8ADA-4152-4F6D-8849-879ECC1B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EVALUATION OF THE READING CAMPAIGN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C77096-24A3-45F6-999F-9A96707D49AF}"/>
              </a:ext>
            </a:extLst>
          </p:cNvPr>
          <p:cNvSpPr/>
          <p:nvPr/>
        </p:nvSpPr>
        <p:spPr>
          <a:xfrm>
            <a:off x="838200" y="1321356"/>
            <a:ext cx="10862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Umfrage für die Teilnehmer der Bildungsaktivitäten bei der Lesekampagne „Tradition und Modernität“</a:t>
            </a:r>
            <a:endParaRPr lang="de-AT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E2942A4A-00D8-4392-8401-FAB817B86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254402"/>
              </p:ext>
            </p:extLst>
          </p:nvPr>
        </p:nvGraphicFramePr>
        <p:xfrm>
          <a:off x="303212" y="2093438"/>
          <a:ext cx="5792788" cy="406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6367391E-C9F3-47E0-80D0-1074B6000E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97557"/>
              </p:ext>
            </p:extLst>
          </p:nvPr>
        </p:nvGraphicFramePr>
        <p:xfrm>
          <a:off x="6669088" y="2171700"/>
          <a:ext cx="5305425" cy="3989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073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5AC8ADA-4152-4F6D-8849-879ECC1B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EVALUATION OF THE READING CAMPAIGN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C77096-24A3-45F6-999F-9A96707D49AF}"/>
              </a:ext>
            </a:extLst>
          </p:cNvPr>
          <p:cNvSpPr/>
          <p:nvPr/>
        </p:nvSpPr>
        <p:spPr>
          <a:xfrm>
            <a:off x="838200" y="1321356"/>
            <a:ext cx="10862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Umfrage für die Teilnehmer der Bildungsaktivitäten bei der Lesekampagne „Tradition und Modernität“</a:t>
            </a:r>
            <a:endParaRPr lang="de-AT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8E8B088C-7139-4833-87AF-9AFB63F49C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3420464"/>
              </p:ext>
            </p:extLst>
          </p:nvPr>
        </p:nvGraphicFramePr>
        <p:xfrm>
          <a:off x="133350" y="2199245"/>
          <a:ext cx="5332943" cy="3920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32A5F025-060F-489D-A0E3-78C706F37E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705104"/>
              </p:ext>
            </p:extLst>
          </p:nvPr>
        </p:nvGraphicFramePr>
        <p:xfrm>
          <a:off x="6339417" y="2142610"/>
          <a:ext cx="5604933" cy="4033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40676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5AC8ADA-4152-4F6D-8849-879ECC1B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EVALUATION OF THE READING CAMPAIGN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C77096-24A3-45F6-999F-9A96707D49AF}"/>
              </a:ext>
            </a:extLst>
          </p:cNvPr>
          <p:cNvSpPr/>
          <p:nvPr/>
        </p:nvSpPr>
        <p:spPr>
          <a:xfrm>
            <a:off x="838200" y="1321356"/>
            <a:ext cx="10862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Umfrage für die Teilnehmer der Bildungsaktivitäten bei der Lesekampagne „Tradition und Modernität“</a:t>
            </a:r>
            <a:endParaRPr lang="de-AT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3E3A092-5856-471B-9B76-44D8F37E6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57" y="2079586"/>
            <a:ext cx="5929493" cy="441328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5B285C6-1C1C-4AC8-9719-573C9439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98" y="6014667"/>
            <a:ext cx="5762602" cy="6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52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Ein Bild, das sitzend, Tisch, Laptop, Mann enthält.&#10;&#10;Automatisch generierte Beschreibung">
            <a:extLst>
              <a:ext uri="{FF2B5EF4-FFF2-40B4-BE49-F238E27FC236}">
                <a16:creationId xmlns:a16="http://schemas.microsoft.com/office/drawing/2014/main" id="{4EAF7F3C-C3E1-448B-8472-3460778A4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33" r="22510" b="-1"/>
          <a:stretch/>
        </p:blipFill>
        <p:spPr>
          <a:xfrm>
            <a:off x="4535638" y="851778"/>
            <a:ext cx="3120723" cy="3093643"/>
          </a:xfrm>
          <a:prstGeom prst="rect">
            <a:avLst/>
          </a:prstGeom>
          <a:ln w="82550" cmpd="sng">
            <a:noFill/>
            <a:miter lim="800000"/>
          </a:ln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1B64C83-CAFE-4BD1-84C1-9D1A52005062}"/>
              </a:ext>
            </a:extLst>
          </p:cNvPr>
          <p:cNvSpPr/>
          <p:nvPr/>
        </p:nvSpPr>
        <p:spPr>
          <a:xfrm>
            <a:off x="4326882" y="4021063"/>
            <a:ext cx="331692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AT" b="1" dirty="0"/>
              <a:t>Forum 01:</a:t>
            </a:r>
            <a:endParaRPr lang="de-AT" dirty="0"/>
          </a:p>
          <a:p>
            <a:pPr algn="ctr">
              <a:spcAft>
                <a:spcPts val="600"/>
              </a:spcAft>
            </a:pPr>
            <a:endParaRPr lang="de-AT" dirty="0"/>
          </a:p>
          <a:p>
            <a:pPr algn="ctr">
              <a:spcAft>
                <a:spcPts val="600"/>
              </a:spcAft>
            </a:pPr>
            <a:r>
              <a:rPr lang="en-GB" dirty="0"/>
              <a:t>Traditionalist und moderner Mensch </a:t>
            </a:r>
          </a:p>
          <a:p>
            <a:pPr algn="ctr">
              <a:spcAft>
                <a:spcPts val="600"/>
              </a:spcAft>
            </a:pPr>
            <a:r>
              <a:rPr lang="en-GB" dirty="0"/>
              <a:t>Traditionalists and modern human beings </a:t>
            </a:r>
            <a:endParaRPr lang="de-AT" dirty="0"/>
          </a:p>
        </p:txBody>
      </p:sp>
      <p:pic>
        <p:nvPicPr>
          <p:cNvPr id="15" name="Bild 2" descr="Ein Bild, das Uhr enthält.&#10;&#10;Automatisch generierte Beschreibung">
            <a:extLst>
              <a:ext uri="{FF2B5EF4-FFF2-40B4-BE49-F238E27FC236}">
                <a16:creationId xmlns:a16="http://schemas.microsoft.com/office/drawing/2014/main" id="{3A3CC50C-15CA-41B5-8BC2-1C45B5DB6676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1" t="29268" r="26464" b="30503"/>
          <a:stretch/>
        </p:blipFill>
        <p:spPr bwMode="auto">
          <a:xfrm>
            <a:off x="8608464" y="3253839"/>
            <a:ext cx="2351314" cy="296069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1D163469-B1C0-4913-98EF-26B6D2C12B85}"/>
              </a:ext>
            </a:extLst>
          </p:cNvPr>
          <p:cNvSpPr/>
          <p:nvPr/>
        </p:nvSpPr>
        <p:spPr>
          <a:xfrm>
            <a:off x="6736121" y="851778"/>
            <a:ext cx="6096000" cy="10452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Forum 02: </a:t>
            </a:r>
            <a:endParaRPr lang="de-A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dirty="0" err="1"/>
              <a:t>Gesellschaftlicher</a:t>
            </a:r>
            <a:r>
              <a:rPr lang="en-GB" dirty="0"/>
              <a:t> </a:t>
            </a:r>
            <a:r>
              <a:rPr lang="en-GB" dirty="0" err="1"/>
              <a:t>Wandel</a:t>
            </a:r>
            <a:endParaRPr lang="en-GB" dirty="0"/>
          </a:p>
          <a:p>
            <a:pPr algn="ctr"/>
            <a:r>
              <a:rPr lang="en-GB" dirty="0"/>
              <a:t>Development of Civilization</a:t>
            </a:r>
            <a:endParaRPr lang="de-AT" dirty="0"/>
          </a:p>
        </p:txBody>
      </p:sp>
      <p:pic>
        <p:nvPicPr>
          <p:cNvPr id="7" name="Grafik 6" descr="Ein Bild, das Objekt, dunkel, Uhr, schwarz enthält.&#10;&#10;Automatisch generierte Beschreibung">
            <a:extLst>
              <a:ext uri="{FF2B5EF4-FFF2-40B4-BE49-F238E27FC236}">
                <a16:creationId xmlns:a16="http://schemas.microsoft.com/office/drawing/2014/main" id="{7AB49213-8013-4A71-A42F-8872213927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8312">
            <a:off x="-170951" y="2596426"/>
            <a:ext cx="5574606" cy="110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2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E4ACAEA-48B5-439D-9EA5-4FC7678832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42" y="3614731"/>
            <a:ext cx="2880360" cy="204505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B5DABEF-B9FD-422A-B662-6106F0B04BD7}"/>
              </a:ext>
            </a:extLst>
          </p:cNvPr>
          <p:cNvSpPr/>
          <p:nvPr/>
        </p:nvSpPr>
        <p:spPr>
          <a:xfrm>
            <a:off x="-612878" y="1074684"/>
            <a:ext cx="6096000" cy="11734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Forum 03:</a:t>
            </a:r>
            <a:endParaRPr lang="de-A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dirty="0"/>
              <a:t>Die Welt der Gefühle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dirty="0"/>
              <a:t> The World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Emotions</a:t>
            </a:r>
            <a:endParaRPr lang="de-A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B28599D-7D09-4B6C-A1D4-E565CE952CDD}"/>
              </a:ext>
            </a:extLst>
          </p:cNvPr>
          <p:cNvSpPr/>
          <p:nvPr/>
        </p:nvSpPr>
        <p:spPr>
          <a:xfrm>
            <a:off x="3048000" y="4661530"/>
            <a:ext cx="6096000" cy="10452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Forum 04:</a:t>
            </a:r>
            <a:endParaRPr lang="de-A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e-AT" dirty="0"/>
              <a:t>Freiheit des Menschen</a:t>
            </a:r>
          </a:p>
          <a:p>
            <a:pPr algn="ctr"/>
            <a:r>
              <a:rPr lang="de-AT" dirty="0"/>
              <a:t>Freedom </a:t>
            </a:r>
            <a:r>
              <a:rPr lang="de-AT" dirty="0" err="1"/>
              <a:t>of</a:t>
            </a:r>
            <a:r>
              <a:rPr lang="de-AT" dirty="0"/>
              <a:t> Man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2ACA2A5-FEF9-4EC2-BACC-CF9A3C132BD7}"/>
              </a:ext>
            </a:extLst>
          </p:cNvPr>
          <p:cNvSpPr/>
          <p:nvPr/>
        </p:nvSpPr>
        <p:spPr>
          <a:xfrm>
            <a:off x="7995809" y="1074684"/>
            <a:ext cx="3549586" cy="1322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Forum 05: </a:t>
            </a:r>
            <a:endParaRPr lang="de-A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e-DE" dirty="0"/>
              <a:t>Die Hauptfigur, die sich kennenzulernen lohnt</a:t>
            </a:r>
          </a:p>
          <a:p>
            <a:pPr algn="ctr"/>
            <a:r>
              <a:rPr lang="de-DE" dirty="0" err="1"/>
              <a:t>Characters</a:t>
            </a:r>
            <a:r>
              <a:rPr lang="de-DE" dirty="0"/>
              <a:t> </a:t>
            </a:r>
            <a:r>
              <a:rPr lang="de-DE" dirty="0" err="1"/>
              <a:t>worth</a:t>
            </a:r>
            <a:r>
              <a:rPr lang="de-DE" dirty="0"/>
              <a:t> </a:t>
            </a:r>
            <a:r>
              <a:rPr lang="de-DE" dirty="0" err="1"/>
              <a:t>meeting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95C1467-0A5B-4C87-B58E-F671F4B60F6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19493" r="16826" b="21287"/>
          <a:stretch/>
        </p:blipFill>
        <p:spPr bwMode="auto">
          <a:xfrm rot="5400000">
            <a:off x="4212149" y="1402411"/>
            <a:ext cx="3602091" cy="216593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6398F01-606E-4198-B0AD-4313E338FFD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3941" y="3542116"/>
            <a:ext cx="2880360" cy="2117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6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86A8B90-2E70-4106-A24C-7D165DE1C408}"/>
              </a:ext>
            </a:extLst>
          </p:cNvPr>
          <p:cNvSpPr/>
          <p:nvPr/>
        </p:nvSpPr>
        <p:spPr>
          <a:xfrm>
            <a:off x="772384" y="892120"/>
            <a:ext cx="3264713" cy="1469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Forum 06:</a:t>
            </a:r>
            <a:endParaRPr lang="de-A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Unsere eigenen literarischen Werke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own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writing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A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947F61-ABCE-4B21-A3F2-444454A0F48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2384" y="3214963"/>
            <a:ext cx="3264712" cy="2871512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68671B4-4DF3-43E3-B175-BB831E1D77FA}"/>
              </a:ext>
            </a:extLst>
          </p:cNvPr>
          <p:cNvSpPr/>
          <p:nvPr/>
        </p:nvSpPr>
        <p:spPr>
          <a:xfrm>
            <a:off x="4683034" y="4478116"/>
            <a:ext cx="2825932" cy="1509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Forum 07: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 err="1"/>
              <a:t>Lesen</a:t>
            </a:r>
            <a:r>
              <a:rPr lang="en-GB" dirty="0"/>
              <a:t> </a:t>
            </a:r>
            <a:r>
              <a:rPr lang="en-GB" dirty="0" err="1"/>
              <a:t>macht</a:t>
            </a:r>
            <a:r>
              <a:rPr lang="en-GB" dirty="0"/>
              <a:t> Spa</a:t>
            </a:r>
            <a:r>
              <a:rPr lang="de-DE" dirty="0"/>
              <a:t>β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 Reading is fun</a:t>
            </a:r>
            <a:endParaRPr lang="de-AT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de-A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D77A03B-C591-49AD-93A1-2038564B9BA6}"/>
              </a:ext>
            </a:extLst>
          </p:cNvPr>
          <p:cNvPicPr/>
          <p:nvPr/>
        </p:nvPicPr>
        <p:blipFill>
          <a:blip r:embed="rId3"/>
          <a:srcRect t="27029" b="7174"/>
          <a:stretch>
            <a:fillRect/>
          </a:stretch>
        </p:blipFill>
        <p:spPr>
          <a:xfrm>
            <a:off x="4473681" y="892120"/>
            <a:ext cx="2003319" cy="194633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5411A3E-51FB-4FD7-ABAE-389049C83C6E}"/>
              </a:ext>
            </a:extLst>
          </p:cNvPr>
          <p:cNvPicPr/>
          <p:nvPr/>
        </p:nvPicPr>
        <p:blipFill>
          <a:blip r:embed="rId4"/>
          <a:srcRect l="6610" t="10693" r="8763" b="8626"/>
          <a:stretch>
            <a:fillRect/>
          </a:stretch>
        </p:blipFill>
        <p:spPr>
          <a:xfrm>
            <a:off x="5944410" y="2015157"/>
            <a:ext cx="1757045" cy="214389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6E152051-E315-4BB0-8920-EBA6B199CC17}"/>
              </a:ext>
            </a:extLst>
          </p:cNvPr>
          <p:cNvSpPr/>
          <p:nvPr/>
        </p:nvSpPr>
        <p:spPr>
          <a:xfrm>
            <a:off x="8112530" y="892120"/>
            <a:ext cx="3307086" cy="196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endParaRPr lang="de-A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A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comments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were written in answer to the articles.</a:t>
            </a:r>
            <a:endParaRPr lang="de-A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A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C40D594-23B8-4892-988D-30C4B3F2F1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42" b="19587"/>
          <a:stretch/>
        </p:blipFill>
        <p:spPr>
          <a:xfrm rot="20936442">
            <a:off x="8158592" y="4604302"/>
            <a:ext cx="3307086" cy="12142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D0AF329-2F74-49E9-A909-188993105A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50" t="18765" r="11563" b="7979"/>
          <a:stretch/>
        </p:blipFill>
        <p:spPr>
          <a:xfrm rot="590375">
            <a:off x="8252180" y="3098886"/>
            <a:ext cx="3104785" cy="16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4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E25EB17-46B3-4AFD-B33A-4AEC7F63F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8640" y="856271"/>
            <a:ext cx="4114800" cy="1645139"/>
          </a:xfrm>
        </p:spPr>
        <p:txBody>
          <a:bodyPr anchor="b">
            <a:normAutofit/>
          </a:bodyPr>
          <a:lstStyle/>
          <a:p>
            <a:r>
              <a:rPr lang="de-AT" sz="3800"/>
              <a:t>Reading campaign</a:t>
            </a:r>
            <a:endParaRPr lang="de-DE" sz="3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1EABE0-FA8E-49A5-A966-F0539111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6384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 descr="Ein Bild, das drinnen, Raum, Mann, stehend enthält.&#10;&#10;Automatisch generierte Beschreibung">
            <a:extLst>
              <a:ext uri="{FF2B5EF4-FFF2-40B4-BE49-F238E27FC236}">
                <a16:creationId xmlns:a16="http://schemas.microsoft.com/office/drawing/2014/main" id="{D6DCE539-0AAA-42B9-94C1-02C3C281E1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" r="3" b="3"/>
          <a:stretch/>
        </p:blipFill>
        <p:spPr>
          <a:xfrm>
            <a:off x="5175504" y="601133"/>
            <a:ext cx="2994648" cy="207053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6A3E26D-73B1-468C-B97B-BC181595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2712821"/>
            <a:ext cx="41148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8640" y="2942520"/>
            <a:ext cx="4114800" cy="3245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English lesson - Brave New World </a:t>
            </a:r>
          </a:p>
          <a:p>
            <a:pPr marL="0" indent="0">
              <a:buNone/>
            </a:pPr>
            <a:r>
              <a:rPr lang="en-GB" sz="1800" dirty="0"/>
              <a:t>(Aldous Huxley)</a:t>
            </a:r>
            <a:r>
              <a:rPr lang="en-GB" sz="1800" b="1" dirty="0"/>
              <a:t> </a:t>
            </a:r>
            <a:endParaRPr lang="de-DE" sz="1800" dirty="0"/>
          </a:p>
          <a:p>
            <a:pPr marL="0" indent="0">
              <a:buNone/>
            </a:pPr>
            <a:endParaRPr lang="de-DE" sz="1800" dirty="0"/>
          </a:p>
        </p:txBody>
      </p:sp>
      <p:pic>
        <p:nvPicPr>
          <p:cNvPr id="11" name="Grafik 10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CD14644F-D2C3-475F-8F52-A4C79EE7B3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2" r="23042" b="-1"/>
          <a:stretch/>
        </p:blipFill>
        <p:spPr>
          <a:xfrm>
            <a:off x="5175503" y="2772267"/>
            <a:ext cx="2994649" cy="3409077"/>
          </a:xfrm>
          <a:prstGeom prst="rect">
            <a:avLst/>
          </a:prstGeom>
        </p:spPr>
      </p:pic>
      <p:pic>
        <p:nvPicPr>
          <p:cNvPr id="7" name="Grafik 6" descr="Ein Bild, das Person, Gruppe, Personen, drinnen enthält.&#10;&#10;Automatisch generierte Beschreibung">
            <a:extLst>
              <a:ext uri="{FF2B5EF4-FFF2-40B4-BE49-F238E27FC236}">
                <a16:creationId xmlns:a16="http://schemas.microsoft.com/office/drawing/2014/main" id="{F683CDBE-F378-4141-BEC1-95B7A156E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50"/>
          <a:stretch/>
        </p:blipFill>
        <p:spPr>
          <a:xfrm>
            <a:off x="8270757" y="601133"/>
            <a:ext cx="3515859" cy="3303060"/>
          </a:xfrm>
          <a:prstGeom prst="rect">
            <a:avLst/>
          </a:prstGeom>
        </p:spPr>
      </p:pic>
      <p:pic>
        <p:nvPicPr>
          <p:cNvPr id="13" name="Grafik 12" descr="Ein Bild, das Person, drinnen, stehend, Front enthält.&#10;&#10;Automatisch generierte Beschreibung">
            <a:extLst>
              <a:ext uri="{FF2B5EF4-FFF2-40B4-BE49-F238E27FC236}">
                <a16:creationId xmlns:a16="http://schemas.microsoft.com/office/drawing/2014/main" id="{84CE947A-6E8F-4792-96C4-79BE7171D6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5" r="4" b="1385"/>
          <a:stretch/>
        </p:blipFill>
        <p:spPr>
          <a:xfrm>
            <a:off x="8270757" y="4004797"/>
            <a:ext cx="3515859" cy="21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48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Person, Personen, Gruppe, drinnen enthält.&#10;&#10;Automatisch generierte Beschreibung">
            <a:extLst>
              <a:ext uri="{FF2B5EF4-FFF2-40B4-BE49-F238E27FC236}">
                <a16:creationId xmlns:a16="http://schemas.microsoft.com/office/drawing/2014/main" id="{81E41C62-F903-4312-8CB4-3151355FB5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r="3751" b="-3"/>
          <a:stretch/>
        </p:blipFill>
        <p:spPr>
          <a:xfrm>
            <a:off x="-1" y="6"/>
            <a:ext cx="3922776" cy="3937609"/>
          </a:xfrm>
          <a:prstGeom prst="rect">
            <a:avLst/>
          </a:prstGeom>
        </p:spPr>
      </p:pic>
      <p:pic>
        <p:nvPicPr>
          <p:cNvPr id="11" name="Grafik 10" descr="Ein Bild, das Person, drinnen, Gruppe, Personen enthält.&#10;&#10;Automatisch generierte Beschreibung">
            <a:extLst>
              <a:ext uri="{FF2B5EF4-FFF2-40B4-BE49-F238E27FC236}">
                <a16:creationId xmlns:a16="http://schemas.microsoft.com/office/drawing/2014/main" id="{92CC9A8B-44B1-44FD-A0BC-4B18121FA8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6" r="17224" b="-3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latin typeface="+mj-lt"/>
                <a:ea typeface="+mj-ea"/>
                <a:cs typeface="+mj-cs"/>
              </a:rPr>
              <a:t>Reading campaign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6854" y="5257800"/>
            <a:ext cx="14630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700" kern="1200" dirty="0">
                <a:latin typeface="+mn-lt"/>
                <a:ea typeface="+mn-ea"/>
                <a:cs typeface="+mn-cs"/>
              </a:rPr>
              <a:t>German lesson - Blackout </a:t>
            </a:r>
          </a:p>
          <a:p>
            <a:pPr marL="0" indent="0">
              <a:buNone/>
            </a:pPr>
            <a:r>
              <a:rPr lang="en-US" sz="1700" kern="1200" dirty="0">
                <a:latin typeface="+mn-lt"/>
                <a:ea typeface="+mn-ea"/>
                <a:cs typeface="+mn-cs"/>
              </a:rPr>
              <a:t>(Mark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Elsberg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9" name="Grafik 8" descr="Ein Bild, das drinnen, Person, Tisch, Kuchen enthält.&#10;&#10;Automatisch generierte Beschreibung">
            <a:extLst>
              <a:ext uri="{FF2B5EF4-FFF2-40B4-BE49-F238E27FC236}">
                <a16:creationId xmlns:a16="http://schemas.microsoft.com/office/drawing/2014/main" id="{2913954C-649F-4329-A7D4-149CE97DBF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r="22483" b="-1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51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8B45C0C-1C22-45E0-96AC-EAFF20BAD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1A6B414-1D19-4586-8383-0B3BDE0A2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543017"/>
            <a:ext cx="11167447" cy="2089317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1248" y="764714"/>
            <a:ext cx="3090672" cy="1645920"/>
          </a:xfrm>
        </p:spPr>
        <p:txBody>
          <a:bodyPr>
            <a:normAutofit/>
          </a:bodyPr>
          <a:lstStyle/>
          <a:p>
            <a:r>
              <a:rPr lang="de-AT" sz="2600"/>
              <a:t>Reading campaign</a:t>
            </a:r>
            <a:endParaRPr lang="de-DE" sz="26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14D3ED-40C9-4391-BEA1-622CE47FB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2356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7F5575-FC35-4612-B24D-902BC5577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03092" y="1583102"/>
            <a:ext cx="14630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9976" y="764714"/>
            <a:ext cx="7104888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800" dirty="0"/>
              <a:t>Lesson in the mother tongue (held in English) </a:t>
            </a:r>
          </a:p>
          <a:p>
            <a:pPr marL="0" indent="0">
              <a:buNone/>
            </a:pPr>
            <a:r>
              <a:rPr lang="en-GB" sz="1800" dirty="0"/>
              <a:t>The lost Honour of Katharina Blum (Heinrich </a:t>
            </a:r>
            <a:r>
              <a:rPr lang="en-GB" sz="1800" dirty="0" err="1"/>
              <a:t>Böll</a:t>
            </a:r>
            <a:r>
              <a:rPr lang="en-GB" sz="1800" dirty="0"/>
              <a:t>)</a:t>
            </a:r>
            <a:endParaRPr lang="de-DE" sz="1800" dirty="0"/>
          </a:p>
          <a:p>
            <a:endParaRPr lang="de-DE" sz="1800" dirty="0"/>
          </a:p>
        </p:txBody>
      </p:sp>
      <p:pic>
        <p:nvPicPr>
          <p:cNvPr id="7" name="Grafik 6" descr="Ein Bild, das drinnen, Person, sitzend, Tisch enthält.&#10;&#10;Automatisch generierte Beschreibung">
            <a:extLst>
              <a:ext uri="{FF2B5EF4-FFF2-40B4-BE49-F238E27FC236}">
                <a16:creationId xmlns:a16="http://schemas.microsoft.com/office/drawing/2014/main" id="{BF14DE65-7E79-475C-A80F-2DFCA5C0B9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r="8728" b="-2"/>
          <a:stretch/>
        </p:blipFill>
        <p:spPr>
          <a:xfrm>
            <a:off x="20" y="2852928"/>
            <a:ext cx="3931900" cy="4005072"/>
          </a:xfrm>
          <a:prstGeom prst="rect">
            <a:avLst/>
          </a:prstGeom>
        </p:spPr>
      </p:pic>
      <p:pic>
        <p:nvPicPr>
          <p:cNvPr id="9" name="Grafik 8" descr="Ein Bild, das Person, drinnen, Tisch, Personen enthält.&#10;&#10;Automatisch generierte Beschreibung">
            <a:extLst>
              <a:ext uri="{FF2B5EF4-FFF2-40B4-BE49-F238E27FC236}">
                <a16:creationId xmlns:a16="http://schemas.microsoft.com/office/drawing/2014/main" id="{33ECD9B3-A227-4F63-B30F-30F0A293F4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9618" b="-2"/>
          <a:stretch/>
        </p:blipFill>
        <p:spPr>
          <a:xfrm>
            <a:off x="4130040" y="2852928"/>
            <a:ext cx="3931920" cy="4005072"/>
          </a:xfrm>
          <a:prstGeom prst="rect">
            <a:avLst/>
          </a:prstGeom>
        </p:spPr>
      </p:pic>
      <p:pic>
        <p:nvPicPr>
          <p:cNvPr id="11" name="Grafik 10" descr="Ein Bild, das Person, drinnen, Tisch, Mann enthält.&#10;&#10;Automatisch generierte Beschreibung">
            <a:extLst>
              <a:ext uri="{FF2B5EF4-FFF2-40B4-BE49-F238E27FC236}">
                <a16:creationId xmlns:a16="http://schemas.microsoft.com/office/drawing/2014/main" id="{D653B2ED-3184-4240-A61A-F4E8D702C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r="22197" b="-2"/>
          <a:stretch/>
        </p:blipFill>
        <p:spPr>
          <a:xfrm>
            <a:off x="8260080" y="2852928"/>
            <a:ext cx="3931920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3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8F923FF-DD0C-4FD3-A1B4-68DFA511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172" y="1144769"/>
            <a:ext cx="3724217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Exhibition  </a:t>
            </a:r>
            <a:br>
              <a:rPr lang="en-US" sz="4000"/>
            </a:br>
            <a:r>
              <a:rPr lang="en-US" sz="4000" b="1"/>
              <a:t>DISCOVER MY WORLD</a:t>
            </a:r>
            <a:endParaRPr lang="en-US" sz="40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 descr="Ein Bild, das Foto, Raum, Kühlschrank, sitzend enthält.&#10;&#10;Automatisch generierte Beschreibung">
            <a:extLst>
              <a:ext uri="{FF2B5EF4-FFF2-40B4-BE49-F238E27FC236}">
                <a16:creationId xmlns:a16="http://schemas.microsoft.com/office/drawing/2014/main" id="{C2B5C64E-10B0-473E-AB15-7369FBA70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0" r="10843" b="1"/>
          <a:stretch/>
        </p:blipFill>
        <p:spPr>
          <a:xfrm>
            <a:off x="4533884" y="502920"/>
            <a:ext cx="3668155" cy="29260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9CD00FF-63C7-4B24-9B17-F239AD7E97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40" b="-4"/>
          <a:stretch/>
        </p:blipFill>
        <p:spPr>
          <a:xfrm>
            <a:off x="8317824" y="3549177"/>
            <a:ext cx="3668155" cy="267430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1" y="4177748"/>
            <a:ext cx="370685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 descr="Ein Bild, das drinnen, sitzend, Tisch, weiß enthält.&#10;&#10;Automatisch generierte Beschreibung">
            <a:extLst>
              <a:ext uri="{FF2B5EF4-FFF2-40B4-BE49-F238E27FC236}">
                <a16:creationId xmlns:a16="http://schemas.microsoft.com/office/drawing/2014/main" id="{65950D31-C47C-4419-9D53-C578911749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1" r="-4" b="-4"/>
          <a:stretch/>
        </p:blipFill>
        <p:spPr>
          <a:xfrm>
            <a:off x="4526151" y="3549177"/>
            <a:ext cx="3675888" cy="2674302"/>
          </a:xfrm>
          <a:prstGeom prst="rect">
            <a:avLst/>
          </a:prstGeom>
        </p:spPr>
      </p:pic>
      <p:pic>
        <p:nvPicPr>
          <p:cNvPr id="15" name="Grafik 14" descr="Ein Bild, das drinnen, Raum, sitzend, Kühlschrank enthält.&#10;&#10;Automatisch generierte Beschreibung">
            <a:extLst>
              <a:ext uri="{FF2B5EF4-FFF2-40B4-BE49-F238E27FC236}">
                <a16:creationId xmlns:a16="http://schemas.microsoft.com/office/drawing/2014/main" id="{3F56B923-BCBF-4889-82C6-F19C0B5A1D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961" b="1"/>
          <a:stretch/>
        </p:blipFill>
        <p:spPr>
          <a:xfrm>
            <a:off x="8317824" y="502920"/>
            <a:ext cx="3668155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2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2FAEA-BD38-4542-8FD4-67030916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EVALUATION OF THE READING CAMPAIGN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9BD0EF82-A8C5-4957-B50F-628265DD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9766731"/>
              </p:ext>
            </p:extLst>
          </p:nvPr>
        </p:nvGraphicFramePr>
        <p:xfrm>
          <a:off x="828675" y="1825626"/>
          <a:ext cx="1052512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1793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</Words>
  <Application>Microsoft Office PowerPoint</Application>
  <PresentationFormat>Breitbild</PresentationFormat>
  <Paragraphs>68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WORK  BETWEEN THE PROJEKT MEETINGS</vt:lpstr>
      <vt:lpstr>PowerPoint-Präsentation</vt:lpstr>
      <vt:lpstr>PowerPoint-Präsentation</vt:lpstr>
      <vt:lpstr>PowerPoint-Präsentation</vt:lpstr>
      <vt:lpstr>Reading campaign</vt:lpstr>
      <vt:lpstr>Reading campaign</vt:lpstr>
      <vt:lpstr>Reading campaign</vt:lpstr>
      <vt:lpstr>Exhibition   DISCOVER MY WORLD</vt:lpstr>
      <vt:lpstr>EVALUATION OF THE READING CAMPAIGN</vt:lpstr>
      <vt:lpstr>EVALUATION OF THE READING CAMPAIGN</vt:lpstr>
      <vt:lpstr>EVALUATION OF THE READING CAMPAIGN</vt:lpstr>
      <vt:lpstr>EVALUATION OF THE READING CAMPAIGN</vt:lpstr>
      <vt:lpstr>EVALUATION OF THE READING CAMPAIGN</vt:lpstr>
      <vt:lpstr>EVALUATION OF THE READING CAMPAIGN</vt:lpstr>
      <vt:lpstr>EVALUATION OF THE READING CAMPAIGN</vt:lpstr>
      <vt:lpstr>EVALUATION OF THE READING CAMPAIGN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Martina Zott</dc:creator>
  <cp:lastModifiedBy>Martina Zott</cp:lastModifiedBy>
  <cp:revision>4</cp:revision>
  <dcterms:created xsi:type="dcterms:W3CDTF">2020-01-02T11:50:50Z</dcterms:created>
  <dcterms:modified xsi:type="dcterms:W3CDTF">2020-01-03T08:26:56Z</dcterms:modified>
</cp:coreProperties>
</file>