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95" r:id="rId4"/>
    <p:sldId id="282" r:id="rId5"/>
    <p:sldId id="280" r:id="rId6"/>
    <p:sldId id="287" r:id="rId7"/>
    <p:sldId id="281" r:id="rId8"/>
    <p:sldId id="288" r:id="rId9"/>
    <p:sldId id="283" r:id="rId10"/>
    <p:sldId id="284" r:id="rId11"/>
    <p:sldId id="285" r:id="rId12"/>
    <p:sldId id="291" r:id="rId13"/>
    <p:sldId id="286" r:id="rId14"/>
    <p:sldId id="297" r:id="rId15"/>
    <p:sldId id="27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0A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8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3CB2F-3818-470A-A0E2-C64CF4180060}" type="datetimeFigureOut">
              <a:rPr lang="pl-PL" smtClean="0"/>
              <a:t>2019-09-25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BFFD-3497-40D2-8EFB-4E1BA62B96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12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BFFD-3497-40D2-8EFB-4E1BA62B96D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99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5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39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90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66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68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61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64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5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31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7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2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6275-04F9-4301-A1AA-C74ECA36A776}" type="datetimeFigureOut">
              <a:rPr lang="pl-PL" smtClean="0"/>
              <a:pPr/>
              <a:t>2019-09-25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8463-3E1E-43C2-B6F9-19B03BF36D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4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2333" y="645845"/>
            <a:ext cx="9144000" cy="2445085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2620A6"/>
                </a:solidFill>
              </a:rPr>
              <a:t>Der Mensch und </a:t>
            </a:r>
            <a:r>
              <a:rPr lang="de-DE" b="1" smtClean="0">
                <a:solidFill>
                  <a:srgbClr val="2620A6"/>
                </a:solidFill>
              </a:rPr>
              <a:t>seine </a:t>
            </a:r>
            <a:r>
              <a:rPr lang="pl-PL" b="1" smtClean="0">
                <a:solidFill>
                  <a:srgbClr val="2620A6"/>
                </a:solidFill>
              </a:rPr>
              <a:t>Welt</a:t>
            </a:r>
            <a:r>
              <a:rPr lang="pl-PL" b="1" dirty="0" smtClean="0">
                <a:solidFill>
                  <a:srgbClr val="2620A6"/>
                </a:solidFill>
              </a:rPr>
              <a:t/>
            </a:r>
            <a:br>
              <a:rPr lang="pl-PL" b="1" dirty="0" smtClean="0">
                <a:solidFill>
                  <a:srgbClr val="2620A6"/>
                </a:solidFill>
              </a:rPr>
            </a:br>
            <a:r>
              <a:rPr lang="pl-PL" b="1" dirty="0" smtClean="0">
                <a:solidFill>
                  <a:srgbClr val="2620A6"/>
                </a:solidFill>
              </a:rPr>
              <a:t>Man </a:t>
            </a:r>
            <a:r>
              <a:rPr lang="en-GB" b="1" smtClean="0">
                <a:solidFill>
                  <a:srgbClr val="2620A6"/>
                </a:solidFill>
              </a:rPr>
              <a:t>and </a:t>
            </a:r>
            <a:r>
              <a:rPr lang="pl-PL" b="1" smtClean="0">
                <a:solidFill>
                  <a:srgbClr val="2620A6"/>
                </a:solidFill>
              </a:rPr>
              <a:t>his world</a:t>
            </a:r>
            <a:endParaRPr lang="en-GB" b="1" dirty="0">
              <a:solidFill>
                <a:srgbClr val="2620A6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5510" y="3949767"/>
            <a:ext cx="9144000" cy="1655762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de-DE" sz="4400" dirty="0" smtClean="0">
                <a:solidFill>
                  <a:schemeClr val="bg1"/>
                </a:solidFill>
              </a:rPr>
              <a:t>Zusammenfassung</a:t>
            </a:r>
            <a:r>
              <a:rPr lang="pl-PL" sz="4400" dirty="0" smtClean="0">
                <a:solidFill>
                  <a:schemeClr val="bg1"/>
                </a:solidFill>
              </a:rPr>
              <a:t> des</a:t>
            </a:r>
            <a:r>
              <a:rPr lang="de-DE" sz="4400" smtClean="0">
                <a:solidFill>
                  <a:schemeClr val="bg1"/>
                </a:solidFill>
              </a:rPr>
              <a:t>Teilprojekt</a:t>
            </a:r>
            <a:r>
              <a:rPr lang="pl-PL" sz="4400" smtClean="0">
                <a:solidFill>
                  <a:schemeClr val="bg1"/>
                </a:solidFill>
              </a:rPr>
              <a:t> 2/ </a:t>
            </a:r>
            <a:r>
              <a:rPr lang="en-GB" sz="4400" dirty="0" smtClean="0">
                <a:solidFill>
                  <a:schemeClr val="bg1"/>
                </a:solidFill>
              </a:rPr>
              <a:t>Summary</a:t>
            </a:r>
            <a:r>
              <a:rPr lang="pl-PL" sz="4400" dirty="0" smtClean="0">
                <a:solidFill>
                  <a:schemeClr val="bg1"/>
                </a:solidFill>
              </a:rPr>
              <a:t> of </a:t>
            </a:r>
            <a:r>
              <a:rPr lang="en-GB" sz="4400" smtClean="0">
                <a:solidFill>
                  <a:schemeClr val="bg1"/>
                </a:solidFill>
              </a:rPr>
              <a:t>Subproject </a:t>
            </a:r>
            <a:r>
              <a:rPr lang="pl-PL" sz="4400" smtClean="0">
                <a:solidFill>
                  <a:schemeClr val="bg1"/>
                </a:solidFill>
              </a:rPr>
              <a:t>2 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4" name="Picture 2" descr="Znalezione obrazy dla zapytania Erasmus+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97" y="6239540"/>
            <a:ext cx="1699428" cy="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lt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125" y="6239541"/>
            <a:ext cx="1605647" cy="4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orotaSz\Desktop\Pictures\VIIILO\logo8\logo8_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7772" y="6239541"/>
            <a:ext cx="485429" cy="485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34851"/>
            <a:ext cx="6078828" cy="7457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78828" y="234288"/>
            <a:ext cx="593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err="1">
                <a:solidFill>
                  <a:srgbClr val="2620A6"/>
                </a:solidFill>
              </a:rPr>
              <a:t>campaign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9312" y="5726430"/>
            <a:ext cx="535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>
                <a:solidFill>
                  <a:schemeClr val="bg1"/>
                </a:solidFill>
              </a:rPr>
              <a:t>4 </a:t>
            </a:r>
            <a:r>
              <a:rPr lang="en-US" sz="2400" b="1" i="1">
                <a:solidFill>
                  <a:schemeClr val="bg1"/>
                </a:solidFill>
              </a:rPr>
              <a:t>German </a:t>
            </a:r>
            <a:r>
              <a:rPr lang="en-US" sz="2400" b="1" i="1" smtClean="0">
                <a:solidFill>
                  <a:schemeClr val="bg1"/>
                </a:solidFill>
              </a:rPr>
              <a:t>lesson</a:t>
            </a:r>
            <a:r>
              <a:rPr lang="pl-PL" sz="2400" b="1" i="1" smtClean="0">
                <a:solidFill>
                  <a:schemeClr val="bg1"/>
                </a:solidFill>
              </a:rPr>
              <a:t>s</a:t>
            </a:r>
            <a:r>
              <a:rPr lang="en-US" sz="2400" b="1" i="1" smtClean="0">
                <a:solidFill>
                  <a:schemeClr val="bg1"/>
                </a:solidFill>
              </a:rPr>
              <a:t>,</a:t>
            </a:r>
            <a:r>
              <a:rPr lang="en-US" sz="2400" b="1" i="1">
                <a:solidFill>
                  <a:schemeClr val="bg1"/>
                </a:solidFill>
              </a:rPr>
              <a:t> </a:t>
            </a:r>
            <a:r>
              <a:rPr lang="en-US" sz="2400" b="1" i="1" smtClean="0">
                <a:solidFill>
                  <a:schemeClr val="bg1"/>
                </a:solidFill>
              </a:rPr>
              <a:t>based </a:t>
            </a:r>
            <a:r>
              <a:rPr lang="en-US" sz="2400" b="1" i="1">
                <a:solidFill>
                  <a:schemeClr val="bg1"/>
                </a:solidFill>
              </a:rPr>
              <a:t>on the drama "Outside </a:t>
            </a:r>
            <a:r>
              <a:rPr lang="en-US" sz="2400" b="1" i="1" smtClean="0">
                <a:solidFill>
                  <a:schemeClr val="bg1"/>
                </a:solidFill>
              </a:rPr>
              <a:t>the</a:t>
            </a:r>
            <a:r>
              <a:rPr lang="pl-PL" sz="2400" b="1" i="1" smtClean="0">
                <a:solidFill>
                  <a:schemeClr val="bg1"/>
                </a:solidFill>
              </a:rPr>
              <a:t> </a:t>
            </a:r>
            <a:r>
              <a:rPr lang="en-US" sz="2400" b="1" i="1" smtClean="0">
                <a:solidFill>
                  <a:schemeClr val="bg1"/>
                </a:solidFill>
              </a:rPr>
              <a:t>door</a:t>
            </a:r>
            <a:r>
              <a:rPr lang="en-US" sz="2400" b="1" i="1">
                <a:solidFill>
                  <a:schemeClr val="bg1"/>
                </a:solidFill>
              </a:rPr>
              <a:t>" </a:t>
            </a:r>
            <a:r>
              <a:rPr lang="en-US" sz="2400" b="1" i="1" smtClean="0">
                <a:solidFill>
                  <a:schemeClr val="bg1"/>
                </a:solidFill>
              </a:rPr>
              <a:t>by </a:t>
            </a:r>
            <a:r>
              <a:rPr lang="en-US" sz="2400" b="1" i="1">
                <a:solidFill>
                  <a:schemeClr val="bg1"/>
                </a:solidFill>
              </a:rPr>
              <a:t>W. Borchert       </a:t>
            </a:r>
            <a:r>
              <a:rPr lang="en-US" sz="2400" b="1" i="1"/>
              <a:t>   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3297706"/>
            <a:ext cx="3481867" cy="23212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" y="1092200"/>
            <a:ext cx="3643087" cy="24287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1009015"/>
            <a:ext cx="4059964" cy="270664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58" y="3844053"/>
            <a:ext cx="4303851" cy="2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38218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90035" y="216921"/>
            <a:ext cx="593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err="1">
                <a:solidFill>
                  <a:srgbClr val="2620A6"/>
                </a:solidFill>
              </a:rPr>
              <a:t>campaign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201795" y="5554810"/>
            <a:ext cx="592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smtClean="0">
                <a:solidFill>
                  <a:srgbClr val="000099"/>
                </a:solidFill>
              </a:rPr>
              <a:t>5 </a:t>
            </a:r>
            <a:r>
              <a:rPr lang="en-US" sz="2400" b="1" i="1" smtClean="0">
                <a:solidFill>
                  <a:srgbClr val="000099"/>
                </a:solidFill>
              </a:rPr>
              <a:t>Lesson</a:t>
            </a:r>
            <a:r>
              <a:rPr lang="pl-PL" sz="2400" b="1" i="1" smtClean="0">
                <a:solidFill>
                  <a:srgbClr val="000099"/>
                </a:solidFill>
              </a:rPr>
              <a:t>s</a:t>
            </a:r>
            <a:r>
              <a:rPr lang="en-US" sz="2400" b="1" i="1" smtClean="0">
                <a:solidFill>
                  <a:srgbClr val="000099"/>
                </a:solidFill>
              </a:rPr>
              <a:t> </a:t>
            </a:r>
            <a:r>
              <a:rPr lang="en-US" sz="2400" b="1" i="1">
                <a:solidFill>
                  <a:srgbClr val="000099"/>
                </a:solidFill>
              </a:rPr>
              <a:t>in the mother tongue </a:t>
            </a:r>
            <a:r>
              <a:rPr lang="en-US" sz="2400" b="1" i="1" smtClean="0">
                <a:solidFill>
                  <a:srgbClr val="000099"/>
                </a:solidFill>
              </a:rPr>
              <a:t>based </a:t>
            </a:r>
            <a:r>
              <a:rPr lang="en-US" sz="2400" b="1" i="1">
                <a:solidFill>
                  <a:srgbClr val="000099"/>
                </a:solidFill>
              </a:rPr>
              <a:t>on the novel "Hanna's daughters" by M. Fredriksson</a:t>
            </a:r>
            <a:endParaRPr lang="pl-PL" sz="2400" b="1" dirty="0">
              <a:solidFill>
                <a:srgbClr val="000099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8" y="1248229"/>
            <a:ext cx="3940628" cy="262708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1" y="4044622"/>
            <a:ext cx="3922034" cy="261468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12" y="1248229"/>
            <a:ext cx="3913040" cy="260869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2758417"/>
            <a:ext cx="3714598" cy="24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93655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92984" y="333928"/>
            <a:ext cx="519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smtClean="0">
                <a:solidFill>
                  <a:srgbClr val="2620A6"/>
                </a:solidFill>
              </a:rPr>
              <a:t>campaign</a:t>
            </a:r>
            <a:r>
              <a:rPr lang="de-DE" sz="3600" dirty="0" smtClean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295292" y="5652584"/>
            <a:ext cx="589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99"/>
                </a:solidFill>
              </a:rPr>
              <a:t>We</a:t>
            </a:r>
            <a:r>
              <a:rPr lang="en-US" sz="2400" b="1" dirty="0" smtClean="0">
                <a:solidFill>
                  <a:srgbClr val="000099"/>
                </a:solidFill>
              </a:rPr>
              <a:t> have also presented jointly developed </a:t>
            </a:r>
            <a:r>
              <a:rPr lang="en-US" sz="2400" b="1" dirty="0">
                <a:solidFill>
                  <a:srgbClr val="000099"/>
                </a:solidFill>
              </a:rPr>
              <a:t>materials </a:t>
            </a:r>
            <a:r>
              <a:rPr lang="en-US" sz="2400" b="1" dirty="0" smtClean="0">
                <a:solidFill>
                  <a:srgbClr val="000099"/>
                </a:solidFill>
              </a:rPr>
              <a:t>in </a:t>
            </a:r>
            <a:r>
              <a:rPr lang="en-US" sz="2400" b="1" dirty="0">
                <a:solidFill>
                  <a:srgbClr val="000099"/>
                </a:solidFill>
              </a:rPr>
              <a:t>the school corridor.</a:t>
            </a:r>
            <a:endParaRPr lang="pl-PL" sz="2400" b="1" dirty="0">
              <a:solidFill>
                <a:srgbClr val="000099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9" y="1215607"/>
            <a:ext cx="3936861" cy="26245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3959888"/>
            <a:ext cx="4161868" cy="27745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12" y="1201092"/>
            <a:ext cx="3737560" cy="262457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84" y="3018971"/>
            <a:ext cx="3742688" cy="24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31644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smtClean="0">
                <a:solidFill>
                  <a:schemeClr val="bg1"/>
                </a:solidFill>
              </a:rPr>
              <a:t/>
            </a:r>
            <a:br>
              <a:rPr lang="pl-PL" smtClean="0">
                <a:solidFill>
                  <a:schemeClr val="bg1"/>
                </a:solidFill>
              </a:rPr>
            </a:br>
            <a:r>
              <a:rPr lang="pl-PL" sz="3600" smtClean="0">
                <a:solidFill>
                  <a:schemeClr val="bg1"/>
                </a:solidFill>
                <a:latin typeface="+mn-lt"/>
              </a:rPr>
              <a:t>Umfrage </a:t>
            </a:r>
            <a:r>
              <a:rPr lang="pl-PL" sz="400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smtClean="0">
                <a:solidFill>
                  <a:schemeClr val="bg1"/>
                </a:solidFill>
                <a:latin typeface="+mn-lt"/>
              </a:rPr>
            </a:br>
            <a:r>
              <a:rPr lang="pl-PL" sz="4000" smtClean="0">
                <a:solidFill>
                  <a:schemeClr val="bg1"/>
                </a:solidFill>
                <a:latin typeface="+mn-lt"/>
              </a:rPr>
              <a:t>„</a:t>
            </a:r>
            <a:r>
              <a:rPr lang="pl-PL" sz="3600" smtClean="0">
                <a:solidFill>
                  <a:schemeClr val="bg1"/>
                </a:solidFill>
                <a:latin typeface="+mn-lt"/>
              </a:rPr>
              <a:t>Meine interkulturelle Kompetenz”</a:t>
            </a:r>
            <a:r>
              <a:rPr lang="de-DE" sz="3600" dirty="0">
                <a:solidFill>
                  <a:schemeClr val="bg1"/>
                </a:solidFill>
                <a:latin typeface="+mn-lt"/>
              </a:rPr>
              <a:t/>
            </a:r>
            <a:br>
              <a:rPr lang="de-DE" sz="36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65193" y="5210043"/>
            <a:ext cx="5422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smtClean="0">
                <a:solidFill>
                  <a:srgbClr val="2620A6"/>
                </a:solidFill>
              </a:rPr>
              <a:t>Conclusion:</a:t>
            </a:r>
          </a:p>
          <a:p>
            <a:pPr algn="ctr"/>
            <a:r>
              <a:rPr lang="pl-PL" sz="3200" smtClean="0">
                <a:solidFill>
                  <a:srgbClr val="2620A6"/>
                </a:solidFill>
              </a:rPr>
              <a:t>T</a:t>
            </a:r>
            <a:r>
              <a:rPr lang="en-US" sz="3200" smtClean="0">
                <a:solidFill>
                  <a:srgbClr val="2620A6"/>
                </a:solidFill>
              </a:rPr>
              <a:t>here </a:t>
            </a:r>
            <a:r>
              <a:rPr lang="en-US" sz="3200">
                <a:solidFill>
                  <a:srgbClr val="2620A6"/>
                </a:solidFill>
              </a:rPr>
              <a:t>is still a long way to </a:t>
            </a:r>
            <a:r>
              <a:rPr lang="en-US" sz="3200" smtClean="0">
                <a:solidFill>
                  <a:srgbClr val="2620A6"/>
                </a:solidFill>
              </a:rPr>
              <a:t>go</a:t>
            </a:r>
            <a:r>
              <a:rPr lang="pl-PL" sz="3200" smtClean="0">
                <a:solidFill>
                  <a:srgbClr val="2620A6"/>
                </a:solidFill>
              </a:rPr>
              <a:t>.</a:t>
            </a:r>
            <a:endParaRPr lang="pl-PL" sz="3200" dirty="0" smtClean="0">
              <a:solidFill>
                <a:srgbClr val="2620A6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4" y="1466350"/>
            <a:ext cx="5115639" cy="51346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65194" y="1153955"/>
            <a:ext cx="5422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99"/>
                </a:solidFill>
              </a:rPr>
              <a:t>Each </a:t>
            </a:r>
            <a:r>
              <a:rPr lang="en-US" sz="2800">
                <a:solidFill>
                  <a:srgbClr val="000099"/>
                </a:solidFill>
              </a:rPr>
              <a:t>Erasmus + / eTwinning student from VIII LO made a self-assessment of their work based on the </a:t>
            </a:r>
            <a:r>
              <a:rPr lang="pl-PL" sz="2800" smtClean="0">
                <a:solidFill>
                  <a:srgbClr val="000099"/>
                </a:solidFill>
              </a:rPr>
              <a:t>questionnaire</a:t>
            </a:r>
            <a:r>
              <a:rPr lang="en-US" sz="2800" smtClean="0">
                <a:solidFill>
                  <a:srgbClr val="000099"/>
                </a:solidFill>
              </a:rPr>
              <a:t> </a:t>
            </a:r>
            <a:r>
              <a:rPr lang="en-US" sz="2800">
                <a:solidFill>
                  <a:srgbClr val="000099"/>
                </a:solidFill>
              </a:rPr>
              <a:t>"My intercultural competences"</a:t>
            </a:r>
            <a:endParaRPr lang="pl-PL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" y="3602333"/>
            <a:ext cx="4692529" cy="307932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02031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>
                <a:solidFill>
                  <a:schemeClr val="bg1"/>
                </a:solidFill>
              </a:rPr>
              <a:t/>
            </a:r>
            <a:br>
              <a:rPr lang="pl-PL">
                <a:solidFill>
                  <a:schemeClr val="bg1"/>
                </a:solidFill>
              </a:rPr>
            </a:br>
            <a:r>
              <a:rPr lang="pl-PL" sz="3600" smtClean="0">
                <a:solidFill>
                  <a:schemeClr val="bg1"/>
                </a:solidFill>
                <a:latin typeface="+mn-lt"/>
              </a:rPr>
              <a:t>Vorbereitungen </a:t>
            </a:r>
            <a:br>
              <a:rPr lang="pl-PL" sz="3600" smtClean="0">
                <a:solidFill>
                  <a:schemeClr val="bg1"/>
                </a:solidFill>
                <a:latin typeface="+mn-lt"/>
              </a:rPr>
            </a:br>
            <a:r>
              <a:rPr lang="pl-PL" sz="3600" smtClean="0">
                <a:solidFill>
                  <a:schemeClr val="bg1"/>
                </a:solidFill>
                <a:latin typeface="+mn-lt"/>
              </a:rPr>
              <a:t>auf das Projekttreffen in Växjö</a:t>
            </a: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63591" y="124577"/>
            <a:ext cx="5422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2620A6"/>
                </a:solidFill>
              </a:rPr>
              <a:t>Preparations </a:t>
            </a:r>
            <a:endParaRPr lang="pl-PL" sz="3200" smtClean="0">
              <a:solidFill>
                <a:srgbClr val="2620A6"/>
              </a:solidFill>
            </a:endParaRPr>
          </a:p>
          <a:p>
            <a:pPr algn="ctr"/>
            <a:r>
              <a:rPr lang="en-US" sz="3200" smtClean="0">
                <a:solidFill>
                  <a:srgbClr val="2620A6"/>
                </a:solidFill>
              </a:rPr>
              <a:t>for </a:t>
            </a:r>
            <a:r>
              <a:rPr lang="en-US" sz="3200">
                <a:solidFill>
                  <a:srgbClr val="2620A6"/>
                </a:solidFill>
              </a:rPr>
              <a:t>the project meeting in Växjö</a:t>
            </a:r>
            <a:endParaRPr lang="pl-PL" sz="3200" dirty="0" smtClean="0">
              <a:solidFill>
                <a:srgbClr val="2620A6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465192" y="5747657"/>
            <a:ext cx="521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mtClean="0">
                <a:solidFill>
                  <a:srgbClr val="2620A6"/>
                </a:solidFill>
              </a:rPr>
              <a:t>W</a:t>
            </a:r>
            <a:r>
              <a:rPr lang="en-US" sz="2400" b="1" smtClean="0">
                <a:solidFill>
                  <a:srgbClr val="2620A6"/>
                </a:solidFill>
              </a:rPr>
              <a:t>e </a:t>
            </a:r>
            <a:r>
              <a:rPr lang="pl-PL" sz="2400" b="1" smtClean="0">
                <a:solidFill>
                  <a:srgbClr val="2620A6"/>
                </a:solidFill>
              </a:rPr>
              <a:t>have </a:t>
            </a:r>
            <a:r>
              <a:rPr lang="en-US" sz="2400" b="1" smtClean="0">
                <a:solidFill>
                  <a:srgbClr val="2620A6"/>
                </a:solidFill>
              </a:rPr>
              <a:t>read </a:t>
            </a:r>
            <a:r>
              <a:rPr lang="en-US" sz="2400" b="1">
                <a:solidFill>
                  <a:srgbClr val="2620A6"/>
                </a:solidFill>
              </a:rPr>
              <a:t>the books </a:t>
            </a:r>
            <a:r>
              <a:rPr lang="pl-PL" sz="2400" b="1" smtClean="0">
                <a:solidFill>
                  <a:srgbClr val="2620A6"/>
                </a:solidFill>
              </a:rPr>
              <a:t>of</a:t>
            </a:r>
            <a:r>
              <a:rPr lang="en-US" sz="2400" b="1" smtClean="0">
                <a:solidFill>
                  <a:srgbClr val="2620A6"/>
                </a:solidFill>
              </a:rPr>
              <a:t> </a:t>
            </a:r>
            <a:r>
              <a:rPr lang="en-US" sz="2400" b="1">
                <a:solidFill>
                  <a:srgbClr val="2620A6"/>
                </a:solidFill>
              </a:rPr>
              <a:t>the project canon and prepared all </a:t>
            </a:r>
            <a:r>
              <a:rPr lang="en-US" sz="2400" b="1" smtClean="0">
                <a:solidFill>
                  <a:srgbClr val="2620A6"/>
                </a:solidFill>
              </a:rPr>
              <a:t>presentations</a:t>
            </a:r>
            <a:r>
              <a:rPr lang="pl-PL" sz="2400" b="1">
                <a:solidFill>
                  <a:srgbClr val="2620A6"/>
                </a:solidFill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2" y="1336019"/>
            <a:ext cx="4410239" cy="26491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91" y="1582032"/>
            <a:ext cx="5501711" cy="40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706" y="976394"/>
            <a:ext cx="10515600" cy="1918614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rgbClr val="2620A6"/>
                </a:solidFill>
                <a:latin typeface="+mn-lt"/>
              </a:rPr>
              <a:t>Jetzt sind wir darauf gespannt, </a:t>
            </a:r>
            <a:r>
              <a:rPr lang="pl-PL" dirty="0" smtClean="0">
                <a:solidFill>
                  <a:srgbClr val="2620A6"/>
                </a:solidFill>
                <a:latin typeface="+mn-lt"/>
              </a:rPr>
              <a:t/>
            </a:r>
            <a:br>
              <a:rPr lang="pl-PL" dirty="0" smtClean="0">
                <a:solidFill>
                  <a:srgbClr val="2620A6"/>
                </a:solidFill>
                <a:latin typeface="+mn-lt"/>
              </a:rPr>
            </a:br>
            <a:r>
              <a:rPr lang="de-DE" dirty="0" smtClean="0">
                <a:solidFill>
                  <a:srgbClr val="2620A6"/>
                </a:solidFill>
                <a:latin typeface="+mn-lt"/>
              </a:rPr>
              <a:t>was </a:t>
            </a:r>
            <a:r>
              <a:rPr lang="de-DE">
                <a:solidFill>
                  <a:srgbClr val="2620A6"/>
                </a:solidFill>
                <a:latin typeface="+mn-lt"/>
              </a:rPr>
              <a:t>in </a:t>
            </a:r>
            <a:r>
              <a:rPr lang="pl-PL" smtClean="0">
                <a:solidFill>
                  <a:srgbClr val="2620A6"/>
                </a:solidFill>
                <a:latin typeface="+mn-lt"/>
              </a:rPr>
              <a:t>Växjö</a:t>
            </a:r>
            <a:r>
              <a:rPr lang="de-DE" smtClean="0">
                <a:solidFill>
                  <a:srgbClr val="2620A6"/>
                </a:solidFill>
                <a:latin typeface="+mn-lt"/>
              </a:rPr>
              <a:t> </a:t>
            </a:r>
            <a:r>
              <a:rPr lang="de-DE" dirty="0">
                <a:solidFill>
                  <a:srgbClr val="2620A6"/>
                </a:solidFill>
                <a:latin typeface="+mn-lt"/>
              </a:rPr>
              <a:t>geschehen wird!</a:t>
            </a:r>
            <a:endParaRPr lang="en-GB" dirty="0">
              <a:solidFill>
                <a:srgbClr val="2620A6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706" y="3312927"/>
            <a:ext cx="10515600" cy="2627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Now we are curious </a:t>
            </a:r>
            <a:endParaRPr lang="pl-PL" sz="4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4800" smtClean="0">
                <a:solidFill>
                  <a:schemeClr val="bg1"/>
                </a:solidFill>
              </a:rPr>
              <a:t> </a:t>
            </a:r>
            <a:r>
              <a:rPr lang="en-US" sz="4800" smtClean="0">
                <a:solidFill>
                  <a:schemeClr val="bg1"/>
                </a:solidFill>
              </a:rPr>
              <a:t>what </a:t>
            </a:r>
            <a:r>
              <a:rPr lang="en-US" sz="4800" dirty="0">
                <a:solidFill>
                  <a:schemeClr val="bg1"/>
                </a:solidFill>
              </a:rPr>
              <a:t>will happen </a:t>
            </a:r>
            <a:r>
              <a:rPr lang="en-US" sz="4800">
                <a:solidFill>
                  <a:schemeClr val="bg1"/>
                </a:solidFill>
              </a:rPr>
              <a:t>in </a:t>
            </a:r>
            <a:r>
              <a:rPr lang="pl-PL" sz="4800" smtClean="0">
                <a:solidFill>
                  <a:schemeClr val="bg1"/>
                </a:solidFill>
              </a:rPr>
              <a:t>Växjö</a:t>
            </a:r>
            <a:r>
              <a:rPr lang="en-US" sz="4800" smtClean="0">
                <a:solidFill>
                  <a:schemeClr val="bg1"/>
                </a:solidFill>
              </a:rPr>
              <a:t>!</a:t>
            </a:r>
            <a:endParaRPr lang="pl-PL" sz="4800" dirty="0" smtClean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791718" y="6262748"/>
            <a:ext cx="4262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VIII LO Erasmus+/</a:t>
            </a:r>
            <a:r>
              <a:rPr lang="pl-PL" sz="2000" dirty="0" err="1" smtClean="0">
                <a:solidFill>
                  <a:schemeClr val="bg1"/>
                </a:solidFill>
              </a:rPr>
              <a:t>eTwinning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Schulteam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202" y="95894"/>
            <a:ext cx="5461275" cy="92231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Projekttreffen </a:t>
            </a:r>
            <a:r>
              <a:rPr lang="de-DE" sz="400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pl-PL" sz="4000" smtClean="0">
                <a:solidFill>
                  <a:schemeClr val="bg1"/>
                </a:solidFill>
                <a:latin typeface="+mn-lt"/>
              </a:rPr>
              <a:t>Buxtehude</a:t>
            </a:r>
            <a:r>
              <a:rPr lang="pl-PL" sz="4000" smtClean="0">
                <a:solidFill>
                  <a:schemeClr val="bg1"/>
                </a:solidFill>
              </a:rPr>
              <a:t/>
            </a:r>
            <a:br>
              <a:rPr lang="pl-PL" sz="4000" smtClean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83808" y="186937"/>
            <a:ext cx="582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meeting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Buxtehude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372196" y="5791277"/>
            <a:ext cx="5644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smtClean="0">
                <a:solidFill>
                  <a:srgbClr val="2620A6"/>
                </a:solidFill>
              </a:rPr>
              <a:t>T</a:t>
            </a:r>
            <a:r>
              <a:rPr lang="en-US" sz="2600" b="1" smtClean="0">
                <a:solidFill>
                  <a:srgbClr val="2620A6"/>
                </a:solidFill>
              </a:rPr>
              <a:t>hat's </a:t>
            </a:r>
            <a:r>
              <a:rPr lang="en-US" sz="2600" b="1">
                <a:solidFill>
                  <a:srgbClr val="2620A6"/>
                </a:solidFill>
              </a:rPr>
              <a:t>how we got to </a:t>
            </a:r>
            <a:r>
              <a:rPr lang="en-US" sz="2600" b="1" smtClean="0">
                <a:solidFill>
                  <a:srgbClr val="2620A6"/>
                </a:solidFill>
              </a:rPr>
              <a:t>know</a:t>
            </a:r>
            <a:r>
              <a:rPr lang="pl-PL" sz="2600" b="1" smtClean="0">
                <a:solidFill>
                  <a:srgbClr val="2620A6"/>
                </a:solidFill>
              </a:rPr>
              <a:t> Halepaghen School,</a:t>
            </a:r>
            <a:r>
              <a:rPr lang="en-US" sz="2600" b="1" smtClean="0">
                <a:solidFill>
                  <a:srgbClr val="2620A6"/>
                </a:solidFill>
              </a:rPr>
              <a:t> </a:t>
            </a:r>
            <a:r>
              <a:rPr lang="en-US" sz="2600" b="1">
                <a:solidFill>
                  <a:srgbClr val="2620A6"/>
                </a:solidFill>
              </a:rPr>
              <a:t>Buxtehude and </a:t>
            </a:r>
            <a:r>
              <a:rPr lang="pl-PL" sz="2600" b="1" smtClean="0">
                <a:solidFill>
                  <a:srgbClr val="2620A6"/>
                </a:solidFill>
              </a:rPr>
              <a:t>its </a:t>
            </a:r>
            <a:r>
              <a:rPr lang="en-US" sz="2600" b="1" smtClean="0">
                <a:solidFill>
                  <a:srgbClr val="2620A6"/>
                </a:solidFill>
              </a:rPr>
              <a:t>surroundings</a:t>
            </a:r>
            <a:endParaRPr lang="pl-PL" sz="2600" b="1" dirty="0">
              <a:solidFill>
                <a:srgbClr val="2620A6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04" y="1101256"/>
            <a:ext cx="4293967" cy="208653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44" y="3723765"/>
            <a:ext cx="2321126" cy="146998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76" y="4045721"/>
            <a:ext cx="4107776" cy="263810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2" y="1195017"/>
            <a:ext cx="4155644" cy="276896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6" y="3432857"/>
            <a:ext cx="3196144" cy="21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202" y="192166"/>
            <a:ext cx="5461275" cy="92231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Projekttreffen </a:t>
            </a:r>
            <a:r>
              <a:rPr lang="de-DE" sz="400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pl-PL" sz="4000" smtClean="0">
                <a:solidFill>
                  <a:schemeClr val="bg1"/>
                </a:solidFill>
                <a:latin typeface="+mn-lt"/>
              </a:rPr>
              <a:t>Buxtehude</a:t>
            </a:r>
            <a:br>
              <a:rPr lang="pl-PL" sz="4000" smtClean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  <a:latin typeface="+mn-lt"/>
              </a:rPr>
              <a:t/>
            </a:r>
            <a:br>
              <a:rPr lang="pl-PL" dirty="0">
                <a:solidFill>
                  <a:srgbClr val="2620A6"/>
                </a:solidFill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95419" y="330155"/>
            <a:ext cx="582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meeting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Buxtehude</a:t>
            </a:r>
            <a:endParaRPr lang="pl-PL" sz="3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01020" y="5909182"/>
            <a:ext cx="5583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chemeClr val="bg1"/>
                </a:solidFill>
              </a:rPr>
              <a:t>Book </a:t>
            </a:r>
            <a:r>
              <a:rPr lang="en-US" sz="2600" b="1">
                <a:solidFill>
                  <a:schemeClr val="bg1"/>
                </a:solidFill>
              </a:rPr>
              <a:t>Casting and Buxtehuder </a:t>
            </a:r>
            <a:r>
              <a:rPr lang="en-US" sz="2600" b="1" smtClean="0">
                <a:solidFill>
                  <a:schemeClr val="bg1"/>
                </a:solidFill>
              </a:rPr>
              <a:t>Bulle</a:t>
            </a:r>
            <a:r>
              <a:rPr lang="pl-PL" sz="2600" b="1" smtClean="0">
                <a:solidFill>
                  <a:schemeClr val="bg1"/>
                </a:solidFill>
              </a:rPr>
              <a:t> </a:t>
            </a:r>
            <a:r>
              <a:rPr lang="pl-PL" sz="2400" b="1" smtClean="0">
                <a:solidFill>
                  <a:schemeClr val="bg1"/>
                </a:solidFill>
              </a:rPr>
              <a:t>are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77869" y="5924570"/>
            <a:ext cx="5256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2620A6"/>
                </a:solidFill>
              </a:rPr>
              <a:t>the </a:t>
            </a:r>
            <a:r>
              <a:rPr lang="en-US" sz="2400" b="1">
                <a:solidFill>
                  <a:srgbClr val="2620A6"/>
                </a:solidFill>
              </a:rPr>
              <a:t>reading actions that are regularly conducted at </a:t>
            </a:r>
            <a:r>
              <a:rPr lang="en-US" sz="2400" b="1" smtClean="0">
                <a:solidFill>
                  <a:srgbClr val="2620A6"/>
                </a:solidFill>
              </a:rPr>
              <a:t>H</a:t>
            </a:r>
            <a:r>
              <a:rPr lang="pl-PL" sz="2400" b="1" smtClean="0">
                <a:solidFill>
                  <a:srgbClr val="2620A6"/>
                </a:solidFill>
              </a:rPr>
              <a:t>alepaghen School.</a:t>
            </a:r>
            <a:endParaRPr lang="pl-PL" sz="2400" b="1" dirty="0">
              <a:solidFill>
                <a:srgbClr val="2620A6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2" y="1475630"/>
            <a:ext cx="4028157" cy="278893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44" y="3790749"/>
            <a:ext cx="3179933" cy="194533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23" y="1333008"/>
            <a:ext cx="4004075" cy="283313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99" y="3726083"/>
            <a:ext cx="3015006" cy="20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8329" y="358353"/>
            <a:ext cx="6022797" cy="515233"/>
          </a:xfrm>
        </p:spPr>
        <p:txBody>
          <a:bodyPr>
            <a:normAutofit fontScale="90000"/>
          </a:bodyPr>
          <a:lstStyle/>
          <a:p>
            <a:r>
              <a:rPr lang="pl-PL" sz="400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de-DE" sz="4000">
                <a:solidFill>
                  <a:schemeClr val="bg1"/>
                </a:solidFill>
                <a:latin typeface="+mn-lt"/>
              </a:rPr>
              <a:t>rojekttreffen in </a:t>
            </a:r>
            <a:r>
              <a:rPr lang="pl-PL" sz="4000">
                <a:solidFill>
                  <a:schemeClr val="bg1"/>
                </a:solidFill>
                <a:latin typeface="+mn-lt"/>
              </a:rPr>
              <a:t>Buxtehude</a:t>
            </a:r>
            <a:endParaRPr lang="pl-PL" sz="4000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20497" y="227255"/>
            <a:ext cx="582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meeting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Buxtehude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6344" y="5418854"/>
            <a:ext cx="5926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chemeClr val="bg1"/>
                </a:solidFill>
              </a:rPr>
              <a:t>At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pl-PL" sz="3200" smtClean="0">
                <a:solidFill>
                  <a:schemeClr val="bg1"/>
                </a:solidFill>
              </a:rPr>
              <a:t>reading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pl-PL" sz="3200" smtClean="0">
                <a:solidFill>
                  <a:schemeClr val="bg1"/>
                </a:solidFill>
              </a:rPr>
              <a:t>soirée</a:t>
            </a:r>
            <a:r>
              <a:rPr lang="pl-PL" sz="3200">
                <a:solidFill>
                  <a:schemeClr val="bg1"/>
                </a:solidFill>
              </a:rPr>
              <a:t> </a:t>
            </a:r>
            <a:r>
              <a:rPr lang="en-US" sz="3200" smtClean="0">
                <a:solidFill>
                  <a:schemeClr val="bg1"/>
                </a:solidFill>
              </a:rPr>
              <a:t>we enjoyed literatur</a:t>
            </a:r>
            <a:r>
              <a:rPr lang="pl-PL" sz="3200" smtClean="0">
                <a:solidFill>
                  <a:schemeClr val="bg1"/>
                </a:solidFill>
              </a:rPr>
              <a:t>e </a:t>
            </a:r>
            <a:r>
              <a:rPr lang="en-US" sz="3200" smtClean="0">
                <a:solidFill>
                  <a:schemeClr val="bg1"/>
                </a:solidFill>
              </a:rPr>
              <a:t>in </a:t>
            </a:r>
            <a:r>
              <a:rPr lang="en-US" sz="3200" dirty="0">
                <a:solidFill>
                  <a:schemeClr val="bg1"/>
                </a:solidFill>
              </a:rPr>
              <a:t>different ways.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7" y="1218147"/>
            <a:ext cx="3812046" cy="258265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9" y="1483486"/>
            <a:ext cx="5373001" cy="3582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13" y="4004748"/>
            <a:ext cx="3852860" cy="256857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366" y="1218146"/>
            <a:ext cx="1830808" cy="258265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42" y="4004748"/>
            <a:ext cx="1714015" cy="25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11830" y="127278"/>
            <a:ext cx="5386138" cy="92231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de-DE" sz="4000" smtClean="0">
                <a:solidFill>
                  <a:schemeClr val="bg1"/>
                </a:solidFill>
                <a:latin typeface="+mn-lt"/>
              </a:rPr>
              <a:t>Projekttreffen </a:t>
            </a:r>
            <a:r>
              <a:rPr lang="pl-PL" sz="4000" smtClean="0">
                <a:solidFill>
                  <a:schemeClr val="bg1"/>
                </a:solidFill>
                <a:latin typeface="+mn-lt"/>
              </a:rPr>
              <a:t>in Buxtehude</a:t>
            </a: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55657" y="23448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Project meeting in Buxtehude</a:t>
            </a:r>
            <a:endParaRPr lang="pl-PL" sz="36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13" y="1026216"/>
            <a:ext cx="4265964" cy="279421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4" y="1164990"/>
            <a:ext cx="4246831" cy="266552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54" y="3965826"/>
            <a:ext cx="4015594" cy="267706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81" y="3965826"/>
            <a:ext cx="4071608" cy="274437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35410" y="4804228"/>
            <a:ext cx="1698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mtClean="0">
                <a:solidFill>
                  <a:srgbClr val="2620A6"/>
                </a:solidFill>
              </a:rPr>
              <a:t>W</a:t>
            </a:r>
            <a:r>
              <a:rPr lang="en-US" sz="2400" smtClean="0">
                <a:solidFill>
                  <a:srgbClr val="2620A6"/>
                </a:solidFill>
              </a:rPr>
              <a:t>e had </a:t>
            </a:r>
            <a:endParaRPr lang="pl-PL" sz="2400" smtClean="0">
              <a:solidFill>
                <a:srgbClr val="2620A6"/>
              </a:solidFill>
            </a:endParaRPr>
          </a:p>
          <a:p>
            <a:r>
              <a:rPr lang="en-US" sz="2400" smtClean="0">
                <a:solidFill>
                  <a:srgbClr val="2620A6"/>
                </a:solidFill>
              </a:rPr>
              <a:t>a good time at work.</a:t>
            </a:r>
            <a:endParaRPr lang="pl-PL" sz="2400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5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96214" y="275305"/>
            <a:ext cx="5366198" cy="88422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Projekttreffen </a:t>
            </a:r>
            <a:r>
              <a:rPr lang="de-DE" sz="400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pl-PL" sz="4000" smtClean="0">
                <a:solidFill>
                  <a:schemeClr val="bg1"/>
                </a:solidFill>
                <a:latin typeface="+mn-lt"/>
              </a:rPr>
              <a:t>Buxtehude</a:t>
            </a:r>
            <a:r>
              <a:rPr lang="pl-PL" dirty="0">
                <a:solidFill>
                  <a:schemeClr val="bg1"/>
                </a:solidFill>
                <a:latin typeface="+mn-lt"/>
              </a:rPr>
              <a:t/>
            </a:r>
            <a:br>
              <a:rPr lang="pl-PL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  <a:latin typeface="+mn-lt"/>
              </a:rPr>
              <a:t/>
            </a:r>
            <a:br>
              <a:rPr lang="pl-PL" dirty="0">
                <a:solidFill>
                  <a:srgbClr val="2620A6"/>
                </a:solidFill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05983" y="343089"/>
            <a:ext cx="582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 smtClean="0">
                <a:solidFill>
                  <a:srgbClr val="2620A6"/>
                </a:solidFill>
              </a:rPr>
              <a:t>Project </a:t>
            </a:r>
            <a:r>
              <a:rPr lang="pl-PL" sz="3600" dirty="0" err="1" smtClean="0">
                <a:solidFill>
                  <a:srgbClr val="2620A6"/>
                </a:solidFill>
              </a:rPr>
              <a:t>m</a:t>
            </a:r>
            <a:r>
              <a:rPr lang="pl-PL" sz="3600" dirty="0" err="1" smtClean="0">
                <a:solidFill>
                  <a:srgbClr val="000099"/>
                </a:solidFill>
              </a:rPr>
              <a:t>eeti</a:t>
            </a:r>
            <a:r>
              <a:rPr lang="pl-PL" sz="3600" dirty="0" err="1" smtClean="0">
                <a:solidFill>
                  <a:srgbClr val="2620A6"/>
                </a:solidFill>
              </a:rPr>
              <a:t>ng</a:t>
            </a:r>
            <a:r>
              <a:rPr lang="pl-PL" sz="3600" dirty="0" smtClean="0">
                <a:solidFill>
                  <a:srgbClr val="2620A6"/>
                </a:solidFill>
              </a:rPr>
              <a:t> </a:t>
            </a:r>
            <a:r>
              <a:rPr lang="pl-PL" sz="3600" smtClean="0">
                <a:solidFill>
                  <a:srgbClr val="2620A6"/>
                </a:solidFill>
              </a:rPr>
              <a:t>in Buxtehude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820393" y="4184000"/>
            <a:ext cx="3206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</a:rPr>
              <a:t>The intercultural class was a great experience for us.</a:t>
            </a:r>
            <a:endParaRPr lang="pl-PL" sz="3200" dirty="0">
              <a:solidFill>
                <a:srgbClr val="000099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6" y="1261209"/>
            <a:ext cx="8087620" cy="52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5003" y="352245"/>
            <a:ext cx="4906851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sz="4000" dirty="0" err="1" smtClean="0">
                <a:solidFill>
                  <a:schemeClr val="bg1"/>
                </a:solidFill>
                <a:latin typeface="+mn-lt"/>
              </a:rPr>
              <a:t>Interkultureller</a:t>
            </a:r>
            <a:r>
              <a:rPr lang="pl-PL" sz="4000" dirty="0" smtClean="0">
                <a:solidFill>
                  <a:schemeClr val="bg1"/>
                </a:solidFill>
                <a:latin typeface="+mn-lt"/>
              </a:rPr>
              <a:t> Dialog in </a:t>
            </a:r>
            <a:r>
              <a:rPr lang="pl-PL" sz="4000" dirty="0" err="1" smtClean="0">
                <a:solidFill>
                  <a:schemeClr val="bg1"/>
                </a:solidFill>
                <a:latin typeface="+mn-lt"/>
              </a:rPr>
              <a:t>TwinSpace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529588" y="213235"/>
            <a:ext cx="5022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I</a:t>
            </a:r>
            <a:r>
              <a:rPr lang="de-DE" sz="3600" dirty="0" err="1">
                <a:solidFill>
                  <a:srgbClr val="2620A6"/>
                </a:solidFill>
              </a:rPr>
              <a:t>nter</a:t>
            </a:r>
            <a:r>
              <a:rPr lang="pl-PL" sz="3600" dirty="0">
                <a:solidFill>
                  <a:srgbClr val="2620A6"/>
                </a:solidFill>
              </a:rPr>
              <a:t>c</a:t>
            </a:r>
            <a:r>
              <a:rPr lang="de-DE" sz="3600" dirty="0" err="1">
                <a:solidFill>
                  <a:srgbClr val="2620A6"/>
                </a:solidFill>
              </a:rPr>
              <a:t>ultur</a:t>
            </a:r>
            <a:r>
              <a:rPr lang="pl-PL" sz="3600" dirty="0">
                <a:solidFill>
                  <a:srgbClr val="2620A6"/>
                </a:solidFill>
              </a:rPr>
              <a:t>al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d</a:t>
            </a:r>
            <a:r>
              <a:rPr lang="de-DE" sz="3600" dirty="0" err="1">
                <a:solidFill>
                  <a:srgbClr val="2620A6"/>
                </a:solidFill>
              </a:rPr>
              <a:t>ialog</a:t>
            </a:r>
            <a:r>
              <a:rPr lang="pl-PL" sz="3600" dirty="0" err="1">
                <a:solidFill>
                  <a:srgbClr val="2620A6"/>
                </a:solidFill>
              </a:rPr>
              <a:t>ue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>
              <a:solidFill>
                <a:srgbClr val="2620A6"/>
              </a:solidFill>
            </a:endParaRPr>
          </a:p>
          <a:p>
            <a:pPr algn="ctr"/>
            <a:r>
              <a:rPr lang="pl-PL" sz="3600" dirty="0">
                <a:solidFill>
                  <a:srgbClr val="2620A6"/>
                </a:solidFill>
              </a:rPr>
              <a:t>   </a:t>
            </a:r>
            <a:r>
              <a:rPr lang="de-DE" sz="3600" dirty="0">
                <a:solidFill>
                  <a:srgbClr val="2620A6"/>
                </a:solidFill>
              </a:rPr>
              <a:t>i</a:t>
            </a:r>
            <a:r>
              <a:rPr lang="pl-PL" sz="3600" dirty="0">
                <a:solidFill>
                  <a:srgbClr val="2620A6"/>
                </a:solidFill>
              </a:rPr>
              <a:t>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r>
              <a:rPr lang="de-DE" sz="3600" dirty="0" err="1">
                <a:solidFill>
                  <a:srgbClr val="2620A6"/>
                </a:solidFill>
              </a:rPr>
              <a:t>TwinSpace</a:t>
            </a:r>
            <a:r>
              <a:rPr lang="de-DE" sz="3600" dirty="0">
                <a:solidFill>
                  <a:srgbClr val="2620A6"/>
                </a:solidFill>
              </a:rPr>
              <a:t>   </a:t>
            </a:r>
            <a:endParaRPr lang="pl-PL" sz="3600" dirty="0">
              <a:solidFill>
                <a:srgbClr val="2620A6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297769" y="2820473"/>
            <a:ext cx="57636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2800" smtClean="0">
                <a:solidFill>
                  <a:srgbClr val="2620A6"/>
                </a:solidFill>
              </a:rPr>
              <a:t>* 7</a:t>
            </a:r>
            <a:r>
              <a:rPr lang="en-US" sz="2800" smtClean="0">
                <a:solidFill>
                  <a:srgbClr val="2620A6"/>
                </a:solidFill>
              </a:rPr>
              <a:t> articles </a:t>
            </a:r>
            <a:endParaRPr lang="pl-PL" sz="2800" smtClean="0">
              <a:solidFill>
                <a:srgbClr val="2620A6"/>
              </a:solidFill>
            </a:endParaRPr>
          </a:p>
          <a:p>
            <a:r>
              <a:rPr lang="pl-PL" sz="2400" smtClean="0">
                <a:solidFill>
                  <a:srgbClr val="2620A6"/>
                </a:solidFill>
              </a:rPr>
              <a:t>(4 of them </a:t>
            </a:r>
            <a:r>
              <a:rPr lang="en-US" sz="2400" smtClean="0">
                <a:solidFill>
                  <a:srgbClr val="2620A6"/>
                </a:solidFill>
              </a:rPr>
              <a:t>in both languages of the project</a:t>
            </a:r>
            <a:r>
              <a:rPr lang="pl-PL" sz="2400" smtClean="0">
                <a:solidFill>
                  <a:srgbClr val="2620A6"/>
                </a:solidFill>
              </a:rPr>
              <a:t>)</a:t>
            </a:r>
          </a:p>
          <a:p>
            <a:endParaRPr lang="en-US" sz="2400" smtClean="0">
              <a:solidFill>
                <a:srgbClr val="2620A6"/>
              </a:solidFill>
            </a:endParaRPr>
          </a:p>
          <a:p>
            <a:r>
              <a:rPr lang="pl-PL" sz="2800" smtClean="0">
                <a:solidFill>
                  <a:srgbClr val="2620A6"/>
                </a:solidFill>
              </a:rPr>
              <a:t>* </a:t>
            </a:r>
            <a:r>
              <a:rPr lang="en-US" sz="2800" smtClean="0">
                <a:solidFill>
                  <a:srgbClr val="2620A6"/>
                </a:solidFill>
              </a:rPr>
              <a:t>2</a:t>
            </a:r>
            <a:r>
              <a:rPr lang="pl-PL" sz="2800" smtClean="0">
                <a:solidFill>
                  <a:srgbClr val="2620A6"/>
                </a:solidFill>
              </a:rPr>
              <a:t>7</a:t>
            </a:r>
            <a:r>
              <a:rPr lang="en-US" sz="2800" smtClean="0">
                <a:solidFill>
                  <a:srgbClr val="2620A6"/>
                </a:solidFill>
              </a:rPr>
              <a:t> </a:t>
            </a:r>
            <a:r>
              <a:rPr lang="en-US" sz="2800" dirty="0">
                <a:solidFill>
                  <a:srgbClr val="2620A6"/>
                </a:solidFill>
              </a:rPr>
              <a:t>comments in </a:t>
            </a:r>
            <a:r>
              <a:rPr lang="pl-PL" sz="2800" dirty="0" err="1" smtClean="0">
                <a:solidFill>
                  <a:srgbClr val="2620A6"/>
                </a:solidFill>
              </a:rPr>
              <a:t>G</a:t>
            </a:r>
            <a:r>
              <a:rPr lang="en-US" sz="2800" dirty="0" err="1" smtClean="0">
                <a:solidFill>
                  <a:srgbClr val="2620A6"/>
                </a:solidFill>
              </a:rPr>
              <a:t>erman</a:t>
            </a:r>
            <a:endParaRPr lang="en-US" sz="2800" dirty="0">
              <a:solidFill>
                <a:srgbClr val="2620A6"/>
              </a:solidFill>
            </a:endParaRPr>
          </a:p>
          <a:p>
            <a:r>
              <a:rPr lang="pl-PL" sz="2800" smtClean="0">
                <a:solidFill>
                  <a:srgbClr val="2620A6"/>
                </a:solidFill>
              </a:rPr>
              <a:t>* </a:t>
            </a:r>
            <a:r>
              <a:rPr lang="en-US" sz="2800" smtClean="0">
                <a:solidFill>
                  <a:srgbClr val="2620A6"/>
                </a:solidFill>
              </a:rPr>
              <a:t>3</a:t>
            </a:r>
            <a:r>
              <a:rPr lang="pl-PL" sz="2800" smtClean="0">
                <a:solidFill>
                  <a:srgbClr val="2620A6"/>
                </a:solidFill>
              </a:rPr>
              <a:t>9</a:t>
            </a:r>
            <a:r>
              <a:rPr lang="en-US" sz="2800" smtClean="0">
                <a:solidFill>
                  <a:srgbClr val="2620A6"/>
                </a:solidFill>
              </a:rPr>
              <a:t> </a:t>
            </a:r>
            <a:r>
              <a:rPr lang="en-US" sz="2800" dirty="0">
                <a:solidFill>
                  <a:srgbClr val="2620A6"/>
                </a:solidFill>
              </a:rPr>
              <a:t>comments in </a:t>
            </a:r>
            <a:r>
              <a:rPr lang="en-US" sz="2800" dirty="0" smtClean="0">
                <a:solidFill>
                  <a:srgbClr val="2620A6"/>
                </a:solidFill>
              </a:rPr>
              <a:t>English</a:t>
            </a:r>
            <a:endParaRPr lang="pl-PL" sz="2800" dirty="0">
              <a:solidFill>
                <a:srgbClr val="2620A6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1524616"/>
            <a:ext cx="5414802" cy="50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84817"/>
            <a:ext cx="6078828" cy="9223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</a:rPr>
              <a:t/>
            </a:r>
            <a:br>
              <a:rPr lang="pl-PL" sz="4000" dirty="0">
                <a:solidFill>
                  <a:schemeClr val="bg1"/>
                </a:solidFill>
              </a:rPr>
            </a:br>
            <a:r>
              <a:rPr lang="pl-PL" dirty="0">
                <a:solidFill>
                  <a:srgbClr val="2620A6"/>
                </a:solidFill>
              </a:rPr>
              <a:t/>
            </a:r>
            <a:br>
              <a:rPr lang="pl-PL" dirty="0">
                <a:solidFill>
                  <a:srgbClr val="2620A6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078828" y="322806"/>
            <a:ext cx="593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>
                <a:solidFill>
                  <a:srgbClr val="2620A6"/>
                </a:solidFill>
              </a:rPr>
              <a:t>Reading </a:t>
            </a:r>
            <a:r>
              <a:rPr lang="pl-PL" sz="3600" smtClean="0">
                <a:solidFill>
                  <a:srgbClr val="2620A6"/>
                </a:solidFill>
              </a:rPr>
              <a:t>campaign</a:t>
            </a:r>
          </a:p>
          <a:p>
            <a:pPr algn="ctr"/>
            <a:r>
              <a:rPr lang="pl-PL" sz="3600" smtClean="0">
                <a:solidFill>
                  <a:srgbClr val="2620A6"/>
                </a:solidFill>
              </a:rPr>
              <a:t>‚Read with us!’</a:t>
            </a:r>
            <a:r>
              <a:rPr lang="de-DE" sz="3600" smtClean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561276" y="2985773"/>
            <a:ext cx="5180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smtClean="0">
                <a:solidFill>
                  <a:srgbClr val="2620A6"/>
                </a:solidFill>
              </a:rPr>
              <a:t>T</a:t>
            </a:r>
            <a:r>
              <a:rPr lang="en-US" sz="3200" smtClean="0">
                <a:solidFill>
                  <a:srgbClr val="2620A6"/>
                </a:solidFill>
              </a:rPr>
              <a:t>he </a:t>
            </a:r>
            <a:r>
              <a:rPr lang="pl-PL" sz="3200" smtClean="0">
                <a:solidFill>
                  <a:srgbClr val="2620A6"/>
                </a:solidFill>
              </a:rPr>
              <a:t>second </a:t>
            </a:r>
            <a:r>
              <a:rPr lang="en-US" sz="3200" smtClean="0">
                <a:solidFill>
                  <a:srgbClr val="2620A6"/>
                </a:solidFill>
              </a:rPr>
              <a:t>campaign </a:t>
            </a:r>
            <a:r>
              <a:rPr lang="en-US" sz="3200">
                <a:solidFill>
                  <a:srgbClr val="2620A6"/>
                </a:solidFill>
              </a:rPr>
              <a:t>took place in May instead of </a:t>
            </a:r>
            <a:r>
              <a:rPr lang="en-US" sz="3200" smtClean="0">
                <a:solidFill>
                  <a:srgbClr val="2620A6"/>
                </a:solidFill>
              </a:rPr>
              <a:t>April</a:t>
            </a:r>
            <a:r>
              <a:rPr lang="pl-PL" sz="3200" smtClean="0">
                <a:solidFill>
                  <a:srgbClr val="2620A6"/>
                </a:solidFill>
              </a:rPr>
              <a:t>.</a:t>
            </a:r>
          </a:p>
          <a:p>
            <a:endParaRPr lang="pl-PL" sz="3200">
              <a:solidFill>
                <a:srgbClr val="2620A6"/>
              </a:solidFill>
            </a:endParaRPr>
          </a:p>
          <a:p>
            <a:r>
              <a:rPr lang="pl-PL" sz="3200" smtClean="0">
                <a:solidFill>
                  <a:srgbClr val="2620A6"/>
                </a:solidFill>
              </a:rPr>
              <a:t>W</a:t>
            </a:r>
            <a:r>
              <a:rPr lang="en-US" sz="3200" smtClean="0">
                <a:solidFill>
                  <a:srgbClr val="2620A6"/>
                </a:solidFill>
              </a:rPr>
              <a:t>e</a:t>
            </a:r>
            <a:r>
              <a:rPr lang="pl-PL" sz="3200" smtClean="0">
                <a:solidFill>
                  <a:srgbClr val="2620A6"/>
                </a:solidFill>
              </a:rPr>
              <a:t> conducted</a:t>
            </a:r>
            <a:r>
              <a:rPr lang="en-US" sz="3200" smtClean="0"/>
              <a:t> </a:t>
            </a:r>
            <a:r>
              <a:rPr lang="en-US" sz="3200" smtClean="0">
                <a:solidFill>
                  <a:srgbClr val="2620A6"/>
                </a:solidFill>
              </a:rPr>
              <a:t>1</a:t>
            </a:r>
            <a:r>
              <a:rPr lang="pl-PL" sz="3200" smtClean="0">
                <a:solidFill>
                  <a:srgbClr val="2620A6"/>
                </a:solidFill>
              </a:rPr>
              <a:t>4</a:t>
            </a:r>
            <a:r>
              <a:rPr lang="en-US" sz="3200" smtClean="0">
                <a:solidFill>
                  <a:srgbClr val="2620A6"/>
                </a:solidFill>
              </a:rPr>
              <a:t> </a:t>
            </a:r>
            <a:r>
              <a:rPr lang="en-US" sz="3200">
                <a:solidFill>
                  <a:srgbClr val="2620A6"/>
                </a:solidFill>
              </a:rPr>
              <a:t>lessons </a:t>
            </a:r>
            <a:endParaRPr lang="pl-PL" sz="3200" smtClean="0">
              <a:solidFill>
                <a:srgbClr val="2620A6"/>
              </a:solidFill>
            </a:endParaRPr>
          </a:p>
          <a:p>
            <a:r>
              <a:rPr lang="en-US" sz="3200" smtClean="0">
                <a:solidFill>
                  <a:srgbClr val="2620A6"/>
                </a:solidFill>
              </a:rPr>
              <a:t>in </a:t>
            </a:r>
            <a:r>
              <a:rPr lang="en-US" sz="3200" dirty="0">
                <a:solidFill>
                  <a:srgbClr val="2620A6"/>
                </a:solidFill>
              </a:rPr>
              <a:t>our school</a:t>
            </a:r>
            <a:r>
              <a:rPr lang="en-US" sz="3200" dirty="0" smtClean="0">
                <a:solidFill>
                  <a:srgbClr val="2620A6"/>
                </a:solidFill>
              </a:rPr>
              <a:t>.</a:t>
            </a:r>
            <a:endParaRPr lang="pl-PL" sz="3200" dirty="0">
              <a:solidFill>
                <a:srgbClr val="2620A6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" y="1245117"/>
            <a:ext cx="5994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84818"/>
            <a:ext cx="6078828" cy="7843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  <a:latin typeface="+mn-lt"/>
              </a:rPr>
              <a:t>Lesekampagne </a:t>
            </a:r>
            <a:r>
              <a:rPr lang="de-DE" sz="4000" dirty="0">
                <a:solidFill>
                  <a:schemeClr val="bg1"/>
                </a:solidFill>
                <a:latin typeface="+mn-lt"/>
              </a:rPr>
              <a:t>„Lies mit uns!”</a:t>
            </a:r>
            <a:br>
              <a:rPr lang="de-DE" sz="4000" dirty="0">
                <a:solidFill>
                  <a:schemeClr val="bg1"/>
                </a:solidFill>
                <a:latin typeface="+mn-lt"/>
              </a:rPr>
            </a:br>
            <a:r>
              <a:rPr lang="pl-PL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pl-PL" sz="4000" dirty="0">
                <a:solidFill>
                  <a:schemeClr val="bg1"/>
                </a:solidFill>
                <a:latin typeface="+mn-lt"/>
              </a:rPr>
            </a:br>
            <a:r>
              <a:rPr lang="pl-PL" dirty="0">
                <a:solidFill>
                  <a:srgbClr val="2620A6"/>
                </a:solidFill>
                <a:latin typeface="+mn-lt"/>
              </a:rPr>
              <a:t/>
            </a:r>
            <a:br>
              <a:rPr lang="pl-PL" dirty="0">
                <a:solidFill>
                  <a:srgbClr val="2620A6"/>
                </a:solidFill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78828" y="322806"/>
            <a:ext cx="593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2620A6"/>
                </a:solidFill>
              </a:rPr>
              <a:t> </a:t>
            </a:r>
            <a:r>
              <a:rPr lang="pl-PL" sz="3600" dirty="0">
                <a:solidFill>
                  <a:srgbClr val="2620A6"/>
                </a:solidFill>
              </a:rPr>
              <a:t>Reading </a:t>
            </a:r>
            <a:r>
              <a:rPr lang="pl-PL" sz="3600" dirty="0" err="1">
                <a:solidFill>
                  <a:srgbClr val="2620A6"/>
                </a:solidFill>
              </a:rPr>
              <a:t>campaign</a:t>
            </a:r>
            <a:r>
              <a:rPr lang="de-DE" sz="3600" dirty="0">
                <a:solidFill>
                  <a:srgbClr val="2620A6"/>
                </a:solidFill>
              </a:rPr>
              <a:t> </a:t>
            </a:r>
            <a:endParaRPr lang="pl-PL" sz="3600" dirty="0" smtClean="0">
              <a:solidFill>
                <a:srgbClr val="2620A6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" y="1351190"/>
            <a:ext cx="3728356" cy="248557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75" y="1351190"/>
            <a:ext cx="3728357" cy="248557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1351191"/>
            <a:ext cx="3616100" cy="248141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76" y="4049482"/>
            <a:ext cx="3728356" cy="248557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4124319"/>
            <a:ext cx="3616100" cy="2410733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268511" y="4591021"/>
            <a:ext cx="3819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smtClean="0">
                <a:solidFill>
                  <a:schemeClr val="bg1"/>
                </a:solidFill>
              </a:rPr>
              <a:t>5 English lessons, </a:t>
            </a:r>
          </a:p>
          <a:p>
            <a:r>
              <a:rPr lang="pl-PL" sz="2400" b="1" i="1" smtClean="0">
                <a:solidFill>
                  <a:schemeClr val="bg1"/>
                </a:solidFill>
              </a:rPr>
              <a:t>based on „The boy in striped pajamas” by J. Boyne</a:t>
            </a:r>
            <a:r>
              <a:rPr lang="en-US" sz="2400" b="1" i="1"/>
              <a:t> </a:t>
            </a:r>
            <a:br>
              <a:rPr lang="en-US" sz="2400" b="1" i="1"/>
            </a:br>
            <a:r>
              <a:rPr lang="pl-PL" b="1" smtClean="0"/>
              <a:t>  </a:t>
            </a:r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val="25263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313</Words>
  <Application>Microsoft Office PowerPoint</Application>
  <PresentationFormat>Panoramiczny</PresentationFormat>
  <Paragraphs>63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Der Mensch und seine Welt Man and his world</vt:lpstr>
      <vt:lpstr>  Projekttreffen in Buxtehude  </vt:lpstr>
      <vt:lpstr>  Projekttreffen in Buxtehude  </vt:lpstr>
      <vt:lpstr>Projekttreffen in Buxtehude</vt:lpstr>
      <vt:lpstr>  Projekttreffen in Buxtehude  </vt:lpstr>
      <vt:lpstr>  Projekttreffen in Buxtehude  </vt:lpstr>
      <vt:lpstr>  Interkultureller Dialog in TwinSpace  </vt:lpstr>
      <vt:lpstr>   Lesekampagne „Lies mit uns!”   </vt:lpstr>
      <vt:lpstr>   Lesekampagne „Lies mit uns!”   </vt:lpstr>
      <vt:lpstr>   Lesekampagne „Lies mit uns!”   </vt:lpstr>
      <vt:lpstr>   Lesekampagne „Lies mit uns!”   </vt:lpstr>
      <vt:lpstr>   Lesekampagne „Lies mit uns!”   </vt:lpstr>
      <vt:lpstr>   Umfrage  „Meine interkulturelle Kompetenz”   </vt:lpstr>
      <vt:lpstr>  Vorbereitungen  auf das Projekttreffen in Växjö  </vt:lpstr>
      <vt:lpstr>Jetzt sind wir darauf gespannt,  was in Växjö geschehen wird!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b.cudak</dc:creator>
  <cp:lastModifiedBy>b.cudak</cp:lastModifiedBy>
  <cp:revision>317</cp:revision>
  <dcterms:created xsi:type="dcterms:W3CDTF">2018-10-06T06:35:25Z</dcterms:created>
  <dcterms:modified xsi:type="dcterms:W3CDTF">2019-09-25T15:48:38Z</dcterms:modified>
</cp:coreProperties>
</file>