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Maven Pro" panose="020B0604020202020204" charset="0"/>
      <p:regular r:id="rId10"/>
      <p:bold r:id="rId11"/>
    </p:embeddedFont>
    <p:embeddedFont>
      <p:font typeface="Nunito"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6202dd4ab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6202dd4ab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6202dd4ab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6202dd4ab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6202dd4ab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6202dd4ab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In unserem Teil wird bezug auf das Buch genommen. Dazu haben wir den Inhalt anhand von Bildern und Texten dargestellt. Die hierfür erarbeitete Power Point Präsentation wird mit der Klasse gemeinsam besprochen.</a:t>
            </a:r>
            <a:endParaRPr/>
          </a:p>
          <a:p>
            <a:pPr marL="0" lvl="0" indent="0" algn="l" rtl="0">
              <a:spcBef>
                <a:spcPts val="0"/>
              </a:spcBef>
              <a:spcAft>
                <a:spcPts val="0"/>
              </a:spcAft>
              <a:buNone/>
            </a:pPr>
            <a:r>
              <a:rPr lang="sv"/>
              <a:t>Weiters werden wir den Schülern eine Diskussion Aufgabe stellen, in der sie über Mögliche endszenarien des Buches sprechen sollen. Diese Ideen werden dann mit der Klasse geteilt.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6202dd4ab5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6202dd4ab5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6202dd4ab5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6202dd4ab5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6202dd4ab5_0_2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6202dd4ab5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sv"/>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sv"/>
              <a:t>German lesson Black Out</a:t>
            </a:r>
            <a:endParaRPr/>
          </a:p>
        </p:txBody>
      </p:sp>
      <p:sp>
        <p:nvSpPr>
          <p:cNvPr id="278" name="Google Shape;278;p13"/>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Project group 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Working Groups</a:t>
            </a:r>
            <a:endParaRPr/>
          </a:p>
        </p:txBody>
      </p:sp>
      <p:sp>
        <p:nvSpPr>
          <p:cNvPr id="284" name="Google Shape;284;p1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sz="1500">
                <a:solidFill>
                  <a:srgbClr val="434343"/>
                </a:solidFill>
              </a:rPr>
              <a:t>1st part of the lesson			Jonathan, Dorina, Paulina</a:t>
            </a:r>
            <a:endParaRPr sz="1500">
              <a:solidFill>
                <a:srgbClr val="434343"/>
              </a:solidFill>
            </a:endParaRPr>
          </a:p>
          <a:p>
            <a:pPr marL="0" lvl="0" indent="0" algn="l" rtl="0">
              <a:spcBef>
                <a:spcPts val="1600"/>
              </a:spcBef>
              <a:spcAft>
                <a:spcPts val="0"/>
              </a:spcAft>
              <a:buNone/>
            </a:pPr>
            <a:r>
              <a:rPr lang="sv" sz="1500">
                <a:solidFill>
                  <a:srgbClr val="434343"/>
                </a:solidFill>
              </a:rPr>
              <a:t>2nd part of the lesson			Tilda, Annalena</a:t>
            </a:r>
            <a:endParaRPr sz="1500">
              <a:solidFill>
                <a:srgbClr val="434343"/>
              </a:solidFill>
            </a:endParaRPr>
          </a:p>
          <a:p>
            <a:pPr marL="0" lvl="0" indent="0" algn="l" rtl="0">
              <a:spcBef>
                <a:spcPts val="1600"/>
              </a:spcBef>
              <a:spcAft>
                <a:spcPts val="0"/>
              </a:spcAft>
              <a:buNone/>
            </a:pPr>
            <a:r>
              <a:rPr lang="sv" sz="1500">
                <a:solidFill>
                  <a:srgbClr val="434343"/>
                </a:solidFill>
              </a:rPr>
              <a:t>3rd part of the lesson		</a:t>
            </a:r>
            <a:r>
              <a:rPr lang="sv" sz="1500">
                <a:solidFill>
                  <a:srgbClr val="000000"/>
                </a:solidFill>
              </a:rPr>
              <a:t>          </a:t>
            </a:r>
            <a:r>
              <a:rPr lang="sv" sz="1500">
                <a:solidFill>
                  <a:srgbClr val="434343"/>
                </a:solidFill>
              </a:rPr>
              <a:t>Seraina, Charlotte, Ronja</a:t>
            </a:r>
            <a:endParaRPr sz="1500">
              <a:solidFill>
                <a:srgbClr val="434343"/>
              </a:solidFill>
            </a:endParaRPr>
          </a:p>
          <a:p>
            <a:pPr marL="914400" lvl="0" indent="0" algn="l" rtl="0">
              <a:spcBef>
                <a:spcPts val="1600"/>
              </a:spcBef>
              <a:spcAft>
                <a:spcPts val="0"/>
              </a:spcAft>
              <a:buNone/>
            </a:pPr>
            <a:endParaRPr sz="1200">
              <a:solidFill>
                <a:srgbClr val="000000"/>
              </a:solidFill>
              <a:latin typeface="Arial"/>
              <a:ea typeface="Arial"/>
              <a:cs typeface="Arial"/>
              <a:sym typeface="Arial"/>
            </a:endParaRPr>
          </a:p>
          <a:p>
            <a:pPr marL="0" lvl="0" indent="0" algn="l" rtl="0">
              <a:spcBef>
                <a:spcPts val="0"/>
              </a:spcBef>
              <a:spcAft>
                <a:spcPts val="0"/>
              </a:spcAft>
              <a:buNone/>
            </a:pPr>
            <a:endParaRPr/>
          </a:p>
          <a:p>
            <a:pPr marL="457200" lvl="0" indent="457200" algn="l" rtl="0">
              <a:spcBef>
                <a:spcPts val="1600"/>
              </a:spcBef>
              <a:spcAft>
                <a:spcPts val="0"/>
              </a:spcAft>
              <a:buNone/>
            </a:pPr>
            <a:r>
              <a:rPr lang="sv"/>
              <a:t>   </a:t>
            </a: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1st Part</a:t>
            </a:r>
            <a:endParaRPr/>
          </a:p>
        </p:txBody>
      </p:sp>
      <p:sp>
        <p:nvSpPr>
          <p:cNvPr id="290" name="Google Shape;290;p15"/>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AutoNum type="arabicPeriod"/>
            </a:pPr>
            <a:r>
              <a:rPr lang="sv" sz="1500"/>
              <a:t>Discussion: What do we need electricity for? ( in classroom, at home, in the world)</a:t>
            </a:r>
            <a:endParaRPr sz="1500"/>
          </a:p>
          <a:p>
            <a:pPr marL="457200" lvl="0" indent="-323850" algn="l" rtl="0">
              <a:spcBef>
                <a:spcPts val="0"/>
              </a:spcBef>
              <a:spcAft>
                <a:spcPts val="0"/>
              </a:spcAft>
              <a:buSzPts val="1500"/>
              <a:buAutoNum type="arabicPeriod"/>
            </a:pPr>
            <a:r>
              <a:rPr lang="sv" sz="1500"/>
              <a:t>Short summary of discussions</a:t>
            </a:r>
            <a:endParaRPr sz="1500"/>
          </a:p>
          <a:p>
            <a:pPr marL="914400" lvl="0" indent="-323850" algn="l" rtl="0">
              <a:spcBef>
                <a:spcPts val="0"/>
              </a:spcBef>
              <a:spcAft>
                <a:spcPts val="0"/>
              </a:spcAft>
              <a:buSzPts val="1500"/>
              <a:buChar char="-"/>
            </a:pPr>
            <a:r>
              <a:rPr lang="sv" sz="1500"/>
              <a:t>question to the students : What doesn´t work without electricity?</a:t>
            </a:r>
            <a:endParaRPr sz="1500"/>
          </a:p>
          <a:p>
            <a:pPr marL="914400" lvl="0" indent="-323850" algn="l" rtl="0">
              <a:spcBef>
                <a:spcPts val="0"/>
              </a:spcBef>
              <a:spcAft>
                <a:spcPts val="0"/>
              </a:spcAft>
              <a:buSzPts val="1500"/>
              <a:buChar char="-"/>
            </a:pPr>
            <a:r>
              <a:rPr lang="sv" sz="1500"/>
              <a:t>do a chart on the blackboard with four terms ( groceries, medical supply, communication, infrastructure ) </a:t>
            </a:r>
            <a:endParaRPr sz="1500"/>
          </a:p>
          <a:p>
            <a:pPr marL="914400" lvl="0" indent="-323850" algn="l" rtl="0">
              <a:spcBef>
                <a:spcPts val="0"/>
              </a:spcBef>
              <a:spcAft>
                <a:spcPts val="0"/>
              </a:spcAft>
              <a:buSzPts val="1500"/>
              <a:buChar char="-"/>
            </a:pPr>
            <a:r>
              <a:rPr lang="sv" sz="1500"/>
              <a:t>students´ task is writing their ideas to these terms on the sheets of paper, that they received before and stick them on the board</a:t>
            </a:r>
            <a:endParaRPr sz="1500"/>
          </a:p>
          <a:p>
            <a:pPr marL="0" lvl="0" indent="0" algn="l" rtl="0">
              <a:spcBef>
                <a:spcPts val="1600"/>
              </a:spcBef>
              <a:spcAft>
                <a:spcPts val="1600"/>
              </a:spcAft>
              <a:buNone/>
            </a:pP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303800" y="647100"/>
            <a:ext cx="7030500" cy="646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2nd Part  </a:t>
            </a:r>
            <a:endParaRPr/>
          </a:p>
          <a:p>
            <a:pPr marL="0" lvl="0" indent="0" algn="l" rtl="0">
              <a:spcBef>
                <a:spcPts val="0"/>
              </a:spcBef>
              <a:spcAft>
                <a:spcPts val="0"/>
              </a:spcAft>
              <a:buNone/>
            </a:pPr>
            <a:endParaRPr/>
          </a:p>
        </p:txBody>
      </p:sp>
      <p:sp>
        <p:nvSpPr>
          <p:cNvPr id="296" name="Google Shape;296;p16"/>
          <p:cNvSpPr txBox="1">
            <a:spLocks noGrp="1"/>
          </p:cNvSpPr>
          <p:nvPr>
            <p:ph type="body" idx="1"/>
          </p:nvPr>
        </p:nvSpPr>
        <p:spPr>
          <a:xfrm>
            <a:off x="1303800" y="1391000"/>
            <a:ext cx="7030500" cy="342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sz="2000" b="1"/>
              <a:t>Presenting the book</a:t>
            </a:r>
            <a:endParaRPr sz="2000" b="1"/>
          </a:p>
          <a:p>
            <a:pPr marL="0" lvl="0" indent="0" algn="l" rtl="0">
              <a:spcBef>
                <a:spcPts val="1600"/>
              </a:spcBef>
              <a:spcAft>
                <a:spcPts val="0"/>
              </a:spcAft>
              <a:buNone/>
            </a:pPr>
            <a:r>
              <a:rPr lang="sv" sz="1800"/>
              <a:t>Summary</a:t>
            </a:r>
            <a:endParaRPr sz="1800"/>
          </a:p>
          <a:p>
            <a:pPr marL="457200" lvl="0" indent="-342900" algn="l" rtl="0">
              <a:spcBef>
                <a:spcPts val="1600"/>
              </a:spcBef>
              <a:spcAft>
                <a:spcPts val="0"/>
              </a:spcAft>
              <a:buSzPts val="1800"/>
              <a:buChar char="-"/>
            </a:pPr>
            <a:r>
              <a:rPr lang="sv" sz="1800"/>
              <a:t>The main characters and the plot </a:t>
            </a:r>
            <a:endParaRPr sz="1800"/>
          </a:p>
          <a:p>
            <a:pPr marL="457200" lvl="0" indent="-342900" algn="l" rtl="0">
              <a:spcBef>
                <a:spcPts val="0"/>
              </a:spcBef>
              <a:spcAft>
                <a:spcPts val="0"/>
              </a:spcAft>
              <a:buSzPts val="1800"/>
              <a:buChar char="-"/>
            </a:pPr>
            <a:r>
              <a:rPr lang="sv" sz="1800"/>
              <a:t> Text and pictures</a:t>
            </a:r>
            <a:endParaRPr sz="1800"/>
          </a:p>
          <a:p>
            <a:pPr marL="0" lvl="0" indent="0" algn="l" rtl="0">
              <a:spcBef>
                <a:spcPts val="1600"/>
              </a:spcBef>
              <a:spcAft>
                <a:spcPts val="0"/>
              </a:spcAft>
              <a:buNone/>
            </a:pPr>
            <a:r>
              <a:rPr lang="sv" sz="1800"/>
              <a:t>Discussion</a:t>
            </a:r>
            <a:endParaRPr sz="1800"/>
          </a:p>
          <a:p>
            <a:pPr marL="457200" lvl="0" indent="-342900" algn="l" rtl="0">
              <a:spcBef>
                <a:spcPts val="1600"/>
              </a:spcBef>
              <a:spcAft>
                <a:spcPts val="0"/>
              </a:spcAft>
              <a:buSzPts val="1800"/>
              <a:buChar char="-"/>
            </a:pPr>
            <a:r>
              <a:rPr lang="sv" sz="1800"/>
              <a:t>about possible endings</a:t>
            </a:r>
            <a:endParaRPr sz="1800"/>
          </a:p>
          <a:p>
            <a:pPr marL="457200" lvl="0" indent="-342900" algn="l" rtl="0">
              <a:spcBef>
                <a:spcPts val="0"/>
              </a:spcBef>
              <a:spcAft>
                <a:spcPts val="0"/>
              </a:spcAft>
              <a:buSzPts val="1800"/>
              <a:buChar char="-"/>
            </a:pPr>
            <a:r>
              <a:rPr lang="sv" sz="1800"/>
              <a:t>in pairs→  later class</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3rd Part </a:t>
            </a:r>
            <a:endParaRPr/>
          </a:p>
        </p:txBody>
      </p:sp>
      <p:sp>
        <p:nvSpPr>
          <p:cNvPr id="302" name="Google Shape;302;p17"/>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sz="1500"/>
              <a:t>worksheet (solutions and reactions)</a:t>
            </a:r>
            <a:endParaRPr sz="1500"/>
          </a:p>
          <a:p>
            <a:pPr marL="457200" lvl="0" indent="-323850" algn="l" rtl="0">
              <a:spcBef>
                <a:spcPts val="1600"/>
              </a:spcBef>
              <a:spcAft>
                <a:spcPts val="0"/>
              </a:spcAft>
              <a:buSzPts val="1500"/>
              <a:buChar char="-"/>
            </a:pPr>
            <a:r>
              <a:rPr lang="sv" sz="1500"/>
              <a:t>passages from the book</a:t>
            </a:r>
            <a:endParaRPr sz="1500"/>
          </a:p>
          <a:p>
            <a:pPr marL="457200" lvl="0" indent="-323850" algn="l" rtl="0">
              <a:spcBef>
                <a:spcPts val="0"/>
              </a:spcBef>
              <a:spcAft>
                <a:spcPts val="0"/>
              </a:spcAft>
              <a:buSzPts val="1500"/>
              <a:buChar char="-"/>
            </a:pPr>
            <a:r>
              <a:rPr lang="sv" sz="1500"/>
              <a:t>proposals for solutions and reactions</a:t>
            </a:r>
            <a:endParaRPr sz="1500"/>
          </a:p>
          <a:p>
            <a:pPr marL="457200" lvl="0" indent="-323850" algn="l" rtl="0">
              <a:spcBef>
                <a:spcPts val="0"/>
              </a:spcBef>
              <a:spcAft>
                <a:spcPts val="0"/>
              </a:spcAft>
              <a:buSzPts val="1500"/>
              <a:buChar char="-"/>
            </a:pPr>
            <a:r>
              <a:rPr lang="sv" sz="1500"/>
              <a:t>discussion in class</a:t>
            </a:r>
            <a:endParaRPr sz="1500"/>
          </a:p>
          <a:p>
            <a:pPr marL="457200" lvl="0" indent="-323850" algn="l" rtl="0">
              <a:spcBef>
                <a:spcPts val="0"/>
              </a:spcBef>
              <a:spcAft>
                <a:spcPts val="0"/>
              </a:spcAft>
              <a:buSzPts val="1500"/>
              <a:buChar char="-"/>
            </a:pPr>
            <a:r>
              <a:rPr lang="sv" sz="1500"/>
              <a:t>preparation opportunities (discussion in class) </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Workingprocess</a:t>
            </a:r>
            <a:endParaRPr/>
          </a:p>
        </p:txBody>
      </p:sp>
      <p:sp>
        <p:nvSpPr>
          <p:cNvPr id="308" name="Google Shape;308;p18"/>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Char char="●"/>
            </a:pPr>
            <a:r>
              <a:rPr lang="sv" sz="1500"/>
              <a:t>brainstorming</a:t>
            </a:r>
            <a:endParaRPr sz="1500"/>
          </a:p>
          <a:p>
            <a:pPr marL="457200" lvl="0" indent="-323850" algn="l" rtl="0">
              <a:spcBef>
                <a:spcPts val="0"/>
              </a:spcBef>
              <a:spcAft>
                <a:spcPts val="0"/>
              </a:spcAft>
              <a:buSzPts val="1500"/>
              <a:buChar char="●"/>
            </a:pPr>
            <a:r>
              <a:rPr lang="sv" sz="1500"/>
              <a:t>splitted into small groups and started to work</a:t>
            </a:r>
            <a:endParaRPr sz="1500"/>
          </a:p>
          <a:p>
            <a:pPr marL="457200" lvl="0" indent="-323850" algn="l" rtl="0">
              <a:spcBef>
                <a:spcPts val="0"/>
              </a:spcBef>
              <a:spcAft>
                <a:spcPts val="0"/>
              </a:spcAft>
              <a:buSzPts val="1500"/>
              <a:buChar char="●"/>
            </a:pPr>
            <a:r>
              <a:rPr lang="sv" sz="1500"/>
              <a:t>developed the materials for the lesson</a:t>
            </a:r>
            <a:endParaRPr sz="1500"/>
          </a:p>
          <a:p>
            <a:pPr marL="457200" lvl="0" indent="-323850" algn="l" rtl="0">
              <a:spcBef>
                <a:spcPts val="0"/>
              </a:spcBef>
              <a:spcAft>
                <a:spcPts val="0"/>
              </a:spcAft>
              <a:buSzPts val="1500"/>
              <a:buChar char="●"/>
            </a:pPr>
            <a:r>
              <a:rPr lang="sv" sz="1500"/>
              <a:t>combined the different parts</a:t>
            </a:r>
            <a:endParaRPr sz="1500"/>
          </a:p>
          <a:p>
            <a:pPr marL="457200" lvl="0" indent="-323850" algn="l" rtl="0">
              <a:spcBef>
                <a:spcPts val="0"/>
              </a:spcBef>
              <a:spcAft>
                <a:spcPts val="0"/>
              </a:spcAft>
              <a:buSzPts val="1500"/>
              <a:buChar char="●"/>
            </a:pPr>
            <a:r>
              <a:rPr lang="sv" sz="1500"/>
              <a:t>created vocabulary list and useful phrases</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a:t>Thank you for listening!</a:t>
            </a:r>
            <a:endParaRPr/>
          </a:p>
        </p:txBody>
      </p:sp>
      <p:sp>
        <p:nvSpPr>
          <p:cNvPr id="314" name="Google Shape;314;p19"/>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246</Words>
  <Application>Microsoft Office PowerPoint</Application>
  <PresentationFormat>Bildspel på skärmen (16:9)</PresentationFormat>
  <Paragraphs>38</Paragraphs>
  <Slides>7</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Nunito</vt:lpstr>
      <vt:lpstr>Maven Pro</vt:lpstr>
      <vt:lpstr>Arial</vt:lpstr>
      <vt:lpstr>Momentum</vt:lpstr>
      <vt:lpstr>German lesson Black Out</vt:lpstr>
      <vt:lpstr>Working Groups</vt:lpstr>
      <vt:lpstr>1st Part</vt:lpstr>
      <vt:lpstr>2nd Part   </vt:lpstr>
      <vt:lpstr>3rd Part </vt:lpstr>
      <vt:lpstr>Workingprocess</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 lesson Black Out</dc:title>
  <dc:creator>Karlström Nina</dc:creator>
  <cp:lastModifiedBy>Karlström Nina</cp:lastModifiedBy>
  <cp:revision>1</cp:revision>
  <dcterms:modified xsi:type="dcterms:W3CDTF">2019-10-07T08:33:48Z</dcterms:modified>
</cp:coreProperties>
</file>