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9144000" cy="5143500" type="screen16x9"/>
  <p:notesSz cx="6858000" cy="9144000"/>
  <p:embeddedFontLst>
    <p:embeddedFont>
      <p:font typeface="Amatic SC" panose="020B0604020202020204" charset="-79"/>
      <p:regular r:id="rId18"/>
      <p:bold r:id="rId19"/>
    </p:embeddedFont>
    <p:embeddedFont>
      <p:font typeface="Calibri" panose="020F0502020204030204" pitchFamily="34" charset="0"/>
      <p:regular r:id="rId20"/>
      <p:bold r:id="rId21"/>
      <p:italic r:id="rId22"/>
      <p:boldItalic r:id="rId23"/>
    </p:embeddedFont>
    <p:embeddedFont>
      <p:font typeface="Lobster" panose="020B0604020202020204" charset="0"/>
      <p:regular r:id="rId24"/>
    </p:embeddedFont>
    <p:embeddedFont>
      <p:font typeface="Source Code Pro"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D84A14-3813-48A2-AF8B-C9A27C49768A}" v="4" dt="2020-01-17T13:18:20.780"/>
  </p1510:revLst>
</p1510:revInfo>
</file>

<file path=ppt/tableStyles.xml><?xml version="1.0" encoding="utf-8"?>
<a:tblStyleLst xmlns:a="http://schemas.openxmlformats.org/drawingml/2006/main" def="{664292B8-C1B5-4447-BE9B-8174563A4404}">
  <a:tblStyle styleId="{664292B8-C1B5-4447-BE9B-8174563A4404}"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780" y="4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en Barbara" userId="a4db140d-af18-45f8-9817-2d4c127f96af" providerId="ADAL" clId="{D2D84A14-3813-48A2-AF8B-C9A27C49768A}"/>
    <pc:docChg chg="modSld">
      <pc:chgData name="Marten Barbara" userId="a4db140d-af18-45f8-9817-2d4c127f96af" providerId="ADAL" clId="{D2D84A14-3813-48A2-AF8B-C9A27C49768A}" dt="2020-01-17T13:18:20.780" v="3" actId="14100"/>
      <pc:docMkLst>
        <pc:docMk/>
      </pc:docMkLst>
      <pc:sldChg chg="modSp">
        <pc:chgData name="Marten Barbara" userId="a4db140d-af18-45f8-9817-2d4c127f96af" providerId="ADAL" clId="{D2D84A14-3813-48A2-AF8B-C9A27C49768A}" dt="2020-01-17T13:18:20.780" v="3" actId="14100"/>
        <pc:sldMkLst>
          <pc:docMk/>
          <pc:sldMk cId="0" sldId="256"/>
        </pc:sldMkLst>
        <pc:picChg chg="mod">
          <ac:chgData name="Marten Barbara" userId="a4db140d-af18-45f8-9817-2d4c127f96af" providerId="ADAL" clId="{D2D84A14-3813-48A2-AF8B-C9A27C49768A}" dt="2020-01-17T13:18:20.780" v="3" actId="14100"/>
          <ac:picMkLst>
            <pc:docMk/>
            <pc:sldMk cId="0" sldId="256"/>
            <ac:picMk id="59"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Perya: Hey, today we're going to have a presentation about the project week that we have been having in Växjö between Växjö and Kufstein. The project week was about tradition and modernity, and we will show you what we got to do and experience during this week.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6ca932ba0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6ca932ba0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The Etwinning work was an important part of our project.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6ca932ba0b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6ca932ba0b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We’ve met multiple times to work with our presentations and the literature evning. And of course we’ve read our books!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6ca932ba0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6ca932ba0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Växjö was the third stop in the project, and we look forward to the fourth. </a:t>
            </a:r>
            <a:endParaRPr/>
          </a:p>
          <a:p>
            <a:pPr marL="0" lvl="0" indent="0" algn="l" rtl="0">
              <a:spcBef>
                <a:spcPts val="0"/>
              </a:spcBef>
              <a:spcAft>
                <a:spcPts val="0"/>
              </a:spcAft>
              <a:buNone/>
            </a:pPr>
            <a:r>
              <a:rPr lang="sv"/>
              <a:t>We are grateful for this opportunity and thank Erasmus for this experience.</a:t>
            </a:r>
            <a:endParaRPr/>
          </a:p>
          <a:p>
            <a:pPr marL="0" lvl="0" indent="0" algn="l" rtl="0">
              <a:spcBef>
                <a:spcPts val="0"/>
              </a:spcBef>
              <a:spcAft>
                <a:spcPts val="0"/>
              </a:spcAft>
              <a:buNone/>
            </a:pPr>
            <a:r>
              <a:rPr lang="sv"/>
              <a:t> Danke Erasmus für ein inspirierendes Projekt.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6ca932b93f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6ca932b93f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Perya: during this week we had a lot of excursions which helped the international students to understand the swedish heritage more. Here are two examples of the excursions we had. At the first picture here we were on a trip in the swedish woods and got to hear about tales that had a connection to the different places we visited. We also went to the tales museeum in Ljungby. At the second picture we were in kosta and got to see how they blow glas the traditional way. We also got to clap and feed an animal that is very often linked to sweden, the moose.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6ca932b93f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6ca932b93f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Perya: The program that we had in sweden was fully packed and very interesting. As you can see here we worked a lot with the projects, in this picture you can see some students working with their posters.We also got hear very informative lectures when we were at the university. During the literature evening we got see interesting performances from the different countries. We had a very nice international buffet and got the see what other countries delicatesses are. As you can see here we hade excursions and in this picture the students are posing in front of an staty, and in the other we can see a staty that is formed as a troll. We also of course worked with the Etwinning platform.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6ca932ba0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6ca932ba0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6ca932ba0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6ca932ba0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6ca932ba0b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6ca932ba0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6ca932ba0b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6ca932ba0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Felicia, Svenskalektion genomfördes av Edit och Amelie.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ca932ba0b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6ca932ba0b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6ca932ba0b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6ca932ba0b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Tindra: In connection with Reader’s week, “Läsveckan” the students did an exhibition in the library where the students displayed their posters. It was highly appreciated and many have seen the posters.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0"/>
              <a:buNone/>
              <a:defRPr sz="8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100"/>
              <a:buNone/>
              <a:defRPr sz="2100" b="1">
                <a:solidFill>
                  <a:schemeClr val="accent1"/>
                </a:solidFill>
              </a:defRPr>
            </a:lvl1pPr>
            <a:lvl2pPr lvl="1" algn="ctr" rtl="0">
              <a:lnSpc>
                <a:spcPct val="100000"/>
              </a:lnSpc>
              <a:spcBef>
                <a:spcPts val="0"/>
              </a:spcBef>
              <a:spcAft>
                <a:spcPts val="0"/>
              </a:spcAft>
              <a:buClr>
                <a:schemeClr val="accent1"/>
              </a:buClr>
              <a:buSzPts val="2100"/>
              <a:buNone/>
              <a:defRPr sz="2100" b="1">
                <a:solidFill>
                  <a:schemeClr val="accent1"/>
                </a:solidFill>
              </a:defRPr>
            </a:lvl2pPr>
            <a:lvl3pPr lvl="2" algn="ctr" rtl="0">
              <a:lnSpc>
                <a:spcPct val="100000"/>
              </a:lnSpc>
              <a:spcBef>
                <a:spcPts val="0"/>
              </a:spcBef>
              <a:spcAft>
                <a:spcPts val="0"/>
              </a:spcAft>
              <a:buClr>
                <a:schemeClr val="accent1"/>
              </a:buClr>
              <a:buSzPts val="2100"/>
              <a:buNone/>
              <a:defRPr sz="2100" b="1">
                <a:solidFill>
                  <a:schemeClr val="accent1"/>
                </a:solidFill>
              </a:defRPr>
            </a:lvl3pPr>
            <a:lvl4pPr lvl="3" algn="ctr" rtl="0">
              <a:lnSpc>
                <a:spcPct val="100000"/>
              </a:lnSpc>
              <a:spcBef>
                <a:spcPts val="0"/>
              </a:spcBef>
              <a:spcAft>
                <a:spcPts val="0"/>
              </a:spcAft>
              <a:buClr>
                <a:schemeClr val="accent1"/>
              </a:buClr>
              <a:buSzPts val="2100"/>
              <a:buNone/>
              <a:defRPr sz="2100" b="1">
                <a:solidFill>
                  <a:schemeClr val="accent1"/>
                </a:solidFill>
              </a:defRPr>
            </a:lvl4pPr>
            <a:lvl5pPr lvl="4" algn="ctr" rtl="0">
              <a:lnSpc>
                <a:spcPct val="100000"/>
              </a:lnSpc>
              <a:spcBef>
                <a:spcPts val="0"/>
              </a:spcBef>
              <a:spcAft>
                <a:spcPts val="0"/>
              </a:spcAft>
              <a:buClr>
                <a:schemeClr val="accent1"/>
              </a:buClr>
              <a:buSzPts val="2100"/>
              <a:buNone/>
              <a:defRPr sz="2100" b="1">
                <a:solidFill>
                  <a:schemeClr val="accent1"/>
                </a:solidFill>
              </a:defRPr>
            </a:lvl5pPr>
            <a:lvl6pPr lvl="5" algn="ctr" rtl="0">
              <a:lnSpc>
                <a:spcPct val="100000"/>
              </a:lnSpc>
              <a:spcBef>
                <a:spcPts val="0"/>
              </a:spcBef>
              <a:spcAft>
                <a:spcPts val="0"/>
              </a:spcAft>
              <a:buClr>
                <a:schemeClr val="accent1"/>
              </a:buClr>
              <a:buSzPts val="2100"/>
              <a:buNone/>
              <a:defRPr sz="2100" b="1">
                <a:solidFill>
                  <a:schemeClr val="accent1"/>
                </a:solidFill>
              </a:defRPr>
            </a:lvl6pPr>
            <a:lvl7pPr lvl="6" algn="ctr" rtl="0">
              <a:lnSpc>
                <a:spcPct val="100000"/>
              </a:lnSpc>
              <a:spcBef>
                <a:spcPts val="0"/>
              </a:spcBef>
              <a:spcAft>
                <a:spcPts val="0"/>
              </a:spcAft>
              <a:buClr>
                <a:schemeClr val="accent1"/>
              </a:buClr>
              <a:buSzPts val="2100"/>
              <a:buNone/>
              <a:defRPr sz="2100" b="1">
                <a:solidFill>
                  <a:schemeClr val="accent1"/>
                </a:solidFill>
              </a:defRPr>
            </a:lvl7pPr>
            <a:lvl8pPr lvl="7" algn="ctr" rtl="0">
              <a:lnSpc>
                <a:spcPct val="100000"/>
              </a:lnSpc>
              <a:spcBef>
                <a:spcPts val="0"/>
              </a:spcBef>
              <a:spcAft>
                <a:spcPts val="0"/>
              </a:spcAft>
              <a:buClr>
                <a:schemeClr val="accent1"/>
              </a:buClr>
              <a:buSzPts val="2100"/>
              <a:buNone/>
              <a:defRPr sz="2100" b="1">
                <a:solidFill>
                  <a:schemeClr val="accent1"/>
                </a:solidFill>
              </a:defRPr>
            </a:lvl8pPr>
            <a:lvl9pPr lvl="8" algn="ctr" rtl="0">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2000"/>
              <a:buNone/>
              <a:defRPr sz="12000">
                <a:solidFill>
                  <a:schemeClr val="lt1"/>
                </a:solidFill>
                <a:highlight>
                  <a:schemeClr val="accent1"/>
                </a:highlight>
              </a:defRPr>
            </a:lvl1pPr>
            <a:lvl2pPr lvl="1" algn="ctr" rtl="0">
              <a:spcBef>
                <a:spcPts val="0"/>
              </a:spcBef>
              <a:spcAft>
                <a:spcPts val="0"/>
              </a:spcAft>
              <a:buClr>
                <a:schemeClr val="lt1"/>
              </a:buClr>
              <a:buSzPts val="12000"/>
              <a:buNone/>
              <a:defRPr sz="12000">
                <a:solidFill>
                  <a:schemeClr val="lt1"/>
                </a:solidFill>
                <a:highlight>
                  <a:schemeClr val="accent1"/>
                </a:highlight>
              </a:defRPr>
            </a:lvl2pPr>
            <a:lvl3pPr lvl="2" algn="ctr" rtl="0">
              <a:spcBef>
                <a:spcPts val="0"/>
              </a:spcBef>
              <a:spcAft>
                <a:spcPts val="0"/>
              </a:spcAft>
              <a:buClr>
                <a:schemeClr val="lt1"/>
              </a:buClr>
              <a:buSzPts val="12000"/>
              <a:buNone/>
              <a:defRPr sz="12000">
                <a:solidFill>
                  <a:schemeClr val="lt1"/>
                </a:solidFill>
                <a:highlight>
                  <a:schemeClr val="accent1"/>
                </a:highlight>
              </a:defRPr>
            </a:lvl3pPr>
            <a:lvl4pPr lvl="3" algn="ctr" rtl="0">
              <a:spcBef>
                <a:spcPts val="0"/>
              </a:spcBef>
              <a:spcAft>
                <a:spcPts val="0"/>
              </a:spcAft>
              <a:buClr>
                <a:schemeClr val="lt1"/>
              </a:buClr>
              <a:buSzPts val="12000"/>
              <a:buNone/>
              <a:defRPr sz="12000">
                <a:solidFill>
                  <a:schemeClr val="lt1"/>
                </a:solidFill>
                <a:highlight>
                  <a:schemeClr val="accent1"/>
                </a:highlight>
              </a:defRPr>
            </a:lvl4pPr>
            <a:lvl5pPr lvl="4" algn="ctr" rtl="0">
              <a:spcBef>
                <a:spcPts val="0"/>
              </a:spcBef>
              <a:spcAft>
                <a:spcPts val="0"/>
              </a:spcAft>
              <a:buClr>
                <a:schemeClr val="lt1"/>
              </a:buClr>
              <a:buSzPts val="12000"/>
              <a:buNone/>
              <a:defRPr sz="12000">
                <a:solidFill>
                  <a:schemeClr val="lt1"/>
                </a:solidFill>
                <a:highlight>
                  <a:schemeClr val="accent1"/>
                </a:highlight>
              </a:defRPr>
            </a:lvl5pPr>
            <a:lvl6pPr lvl="5" algn="ctr" rtl="0">
              <a:spcBef>
                <a:spcPts val="0"/>
              </a:spcBef>
              <a:spcAft>
                <a:spcPts val="0"/>
              </a:spcAft>
              <a:buClr>
                <a:schemeClr val="lt1"/>
              </a:buClr>
              <a:buSzPts val="12000"/>
              <a:buNone/>
              <a:defRPr sz="12000">
                <a:solidFill>
                  <a:schemeClr val="lt1"/>
                </a:solidFill>
                <a:highlight>
                  <a:schemeClr val="accent1"/>
                </a:highlight>
              </a:defRPr>
            </a:lvl6pPr>
            <a:lvl7pPr lvl="6" algn="ctr" rtl="0">
              <a:spcBef>
                <a:spcPts val="0"/>
              </a:spcBef>
              <a:spcAft>
                <a:spcPts val="0"/>
              </a:spcAft>
              <a:buClr>
                <a:schemeClr val="lt1"/>
              </a:buClr>
              <a:buSzPts val="12000"/>
              <a:buNone/>
              <a:defRPr sz="12000">
                <a:solidFill>
                  <a:schemeClr val="lt1"/>
                </a:solidFill>
                <a:highlight>
                  <a:schemeClr val="accent1"/>
                </a:highlight>
              </a:defRPr>
            </a:lvl7pPr>
            <a:lvl8pPr lvl="7" algn="ctr" rtl="0">
              <a:spcBef>
                <a:spcPts val="0"/>
              </a:spcBef>
              <a:spcAft>
                <a:spcPts val="0"/>
              </a:spcAft>
              <a:buClr>
                <a:schemeClr val="lt1"/>
              </a:buClr>
              <a:buSzPts val="12000"/>
              <a:buNone/>
              <a:defRPr sz="12000">
                <a:solidFill>
                  <a:schemeClr val="lt1"/>
                </a:solidFill>
                <a:highlight>
                  <a:schemeClr val="accent1"/>
                </a:highlight>
              </a:defRPr>
            </a:lvl8pPr>
            <a:lvl9pPr lvl="8" algn="ctr" rtl="0">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rtl="0">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rtl="0">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rtl="0">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rtl="0">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rtl="0">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rtl="0">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rtl="0">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rtl="0">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highlight>
                  <a:schemeClr val="dk1"/>
                </a:highlight>
              </a:defRPr>
            </a:lvl1pPr>
            <a:lvl2pPr lvl="1" rtl="0">
              <a:spcBef>
                <a:spcPts val="0"/>
              </a:spcBef>
              <a:spcAft>
                <a:spcPts val="0"/>
              </a:spcAft>
              <a:buSzPts val="3000"/>
              <a:buNone/>
              <a:defRPr sz="3000">
                <a:highlight>
                  <a:schemeClr val="dk1"/>
                </a:highlight>
              </a:defRPr>
            </a:lvl2pPr>
            <a:lvl3pPr lvl="2" rtl="0">
              <a:spcBef>
                <a:spcPts val="0"/>
              </a:spcBef>
              <a:spcAft>
                <a:spcPts val="0"/>
              </a:spcAft>
              <a:buSzPts val="3000"/>
              <a:buNone/>
              <a:defRPr sz="3000">
                <a:highlight>
                  <a:schemeClr val="dk1"/>
                </a:highlight>
              </a:defRPr>
            </a:lvl3pPr>
            <a:lvl4pPr lvl="3" rtl="0">
              <a:spcBef>
                <a:spcPts val="0"/>
              </a:spcBef>
              <a:spcAft>
                <a:spcPts val="0"/>
              </a:spcAft>
              <a:buSzPts val="3000"/>
              <a:buNone/>
              <a:defRPr sz="3000">
                <a:highlight>
                  <a:schemeClr val="dk1"/>
                </a:highlight>
              </a:defRPr>
            </a:lvl4pPr>
            <a:lvl5pPr lvl="4" rtl="0">
              <a:spcBef>
                <a:spcPts val="0"/>
              </a:spcBef>
              <a:spcAft>
                <a:spcPts val="0"/>
              </a:spcAft>
              <a:buSzPts val="3000"/>
              <a:buNone/>
              <a:defRPr sz="3000">
                <a:highlight>
                  <a:schemeClr val="dk1"/>
                </a:highlight>
              </a:defRPr>
            </a:lvl5pPr>
            <a:lvl6pPr lvl="5" rtl="0">
              <a:spcBef>
                <a:spcPts val="0"/>
              </a:spcBef>
              <a:spcAft>
                <a:spcPts val="0"/>
              </a:spcAft>
              <a:buSzPts val="3000"/>
              <a:buNone/>
              <a:defRPr sz="3000">
                <a:highlight>
                  <a:schemeClr val="dk1"/>
                </a:highlight>
              </a:defRPr>
            </a:lvl6pPr>
            <a:lvl7pPr lvl="6" rtl="0">
              <a:spcBef>
                <a:spcPts val="0"/>
              </a:spcBef>
              <a:spcAft>
                <a:spcPts val="0"/>
              </a:spcAft>
              <a:buSzPts val="3000"/>
              <a:buNone/>
              <a:defRPr sz="3000">
                <a:highlight>
                  <a:schemeClr val="dk1"/>
                </a:highlight>
              </a:defRPr>
            </a:lvl7pPr>
            <a:lvl8pPr lvl="7" rtl="0">
              <a:spcBef>
                <a:spcPts val="0"/>
              </a:spcBef>
              <a:spcAft>
                <a:spcPts val="0"/>
              </a:spcAft>
              <a:buSzPts val="3000"/>
              <a:buNone/>
              <a:defRPr sz="3000">
                <a:highlight>
                  <a:schemeClr val="dk1"/>
                </a:highlight>
              </a:defRPr>
            </a:lvl8pPr>
            <a:lvl9pPr lvl="8" rtl="0">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accent1"/>
              </a:buClr>
              <a:buSzPts val="1800"/>
              <a:buChar char="●"/>
              <a:defRPr>
                <a:solidFill>
                  <a:schemeClr val="accent1"/>
                </a:solidFill>
                <a:highlight>
                  <a:schemeClr val="lt1"/>
                </a:highlight>
              </a:defRPr>
            </a:lvl1pPr>
            <a:lvl2pPr marL="914400" lvl="1" indent="-317500" rtl="0">
              <a:spcBef>
                <a:spcPts val="1600"/>
              </a:spcBef>
              <a:spcAft>
                <a:spcPts val="0"/>
              </a:spcAft>
              <a:buClr>
                <a:schemeClr val="accent1"/>
              </a:buClr>
              <a:buSzPts val="1400"/>
              <a:buChar char="○"/>
              <a:defRPr>
                <a:solidFill>
                  <a:schemeClr val="accent1"/>
                </a:solidFill>
                <a:highlight>
                  <a:schemeClr val="lt1"/>
                </a:highlight>
              </a:defRPr>
            </a:lvl2pPr>
            <a:lvl3pPr marL="1371600" lvl="2" indent="-317500" rtl="0">
              <a:spcBef>
                <a:spcPts val="1600"/>
              </a:spcBef>
              <a:spcAft>
                <a:spcPts val="0"/>
              </a:spcAft>
              <a:buClr>
                <a:schemeClr val="accent1"/>
              </a:buClr>
              <a:buSzPts val="1400"/>
              <a:buChar char="■"/>
              <a:defRPr>
                <a:solidFill>
                  <a:schemeClr val="accent1"/>
                </a:solidFill>
                <a:highlight>
                  <a:schemeClr val="lt1"/>
                </a:highlight>
              </a:defRPr>
            </a:lvl3pPr>
            <a:lvl4pPr marL="1828800" lvl="3" indent="-317500" rtl="0">
              <a:spcBef>
                <a:spcPts val="1600"/>
              </a:spcBef>
              <a:spcAft>
                <a:spcPts val="0"/>
              </a:spcAft>
              <a:buClr>
                <a:schemeClr val="accent1"/>
              </a:buClr>
              <a:buSzPts val="1400"/>
              <a:buChar char="●"/>
              <a:defRPr>
                <a:solidFill>
                  <a:schemeClr val="accent1"/>
                </a:solidFill>
                <a:highlight>
                  <a:schemeClr val="lt1"/>
                </a:highlight>
              </a:defRPr>
            </a:lvl4pPr>
            <a:lvl5pPr marL="2286000" lvl="4" indent="-317500" rtl="0">
              <a:spcBef>
                <a:spcPts val="1600"/>
              </a:spcBef>
              <a:spcAft>
                <a:spcPts val="0"/>
              </a:spcAft>
              <a:buClr>
                <a:schemeClr val="accent1"/>
              </a:buClr>
              <a:buSzPts val="1400"/>
              <a:buChar char="○"/>
              <a:defRPr>
                <a:solidFill>
                  <a:schemeClr val="accent1"/>
                </a:solidFill>
                <a:highlight>
                  <a:schemeClr val="lt1"/>
                </a:highlight>
              </a:defRPr>
            </a:lvl5pPr>
            <a:lvl6pPr marL="2743200" lvl="5" indent="-317500" rtl="0">
              <a:spcBef>
                <a:spcPts val="1600"/>
              </a:spcBef>
              <a:spcAft>
                <a:spcPts val="0"/>
              </a:spcAft>
              <a:buClr>
                <a:schemeClr val="accent1"/>
              </a:buClr>
              <a:buSzPts val="1400"/>
              <a:buChar char="■"/>
              <a:defRPr>
                <a:solidFill>
                  <a:schemeClr val="accent1"/>
                </a:solidFill>
                <a:highlight>
                  <a:schemeClr val="lt1"/>
                </a:highlight>
              </a:defRPr>
            </a:lvl6pPr>
            <a:lvl7pPr marL="3200400" lvl="6" indent="-317500" rtl="0">
              <a:spcBef>
                <a:spcPts val="1600"/>
              </a:spcBef>
              <a:spcAft>
                <a:spcPts val="0"/>
              </a:spcAft>
              <a:buClr>
                <a:schemeClr val="accent1"/>
              </a:buClr>
              <a:buSzPts val="1400"/>
              <a:buChar char="●"/>
              <a:defRPr>
                <a:solidFill>
                  <a:schemeClr val="accent1"/>
                </a:solidFill>
                <a:highlight>
                  <a:schemeClr val="lt1"/>
                </a:highlight>
              </a:defRPr>
            </a:lvl7pPr>
            <a:lvl8pPr marL="3657600" lvl="7" indent="-317500" rtl="0">
              <a:spcBef>
                <a:spcPts val="1600"/>
              </a:spcBef>
              <a:spcAft>
                <a:spcPts val="0"/>
              </a:spcAft>
              <a:buClr>
                <a:schemeClr val="accent1"/>
              </a:buClr>
              <a:buSzPts val="1400"/>
              <a:buChar char="○"/>
              <a:defRPr>
                <a:solidFill>
                  <a:schemeClr val="accent1"/>
                </a:solidFill>
                <a:highlight>
                  <a:schemeClr val="lt1"/>
                </a:highlight>
              </a:defRPr>
            </a:lvl8pPr>
            <a:lvl9pPr marL="4114800" lvl="8" indent="-317500" rtl="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accent1"/>
                </a:solidFill>
                <a:latin typeface="Source Code Pro"/>
                <a:ea typeface="Source Code Pro"/>
                <a:cs typeface="Source Code Pro"/>
                <a:sym typeface="Source Code Pro"/>
              </a:defRPr>
            </a:lvl1pPr>
            <a:lvl2pPr lvl="1" algn="r" rtl="0">
              <a:buNone/>
              <a:defRPr sz="1000">
                <a:solidFill>
                  <a:schemeClr val="accent1"/>
                </a:solidFill>
                <a:latin typeface="Source Code Pro"/>
                <a:ea typeface="Source Code Pro"/>
                <a:cs typeface="Source Code Pro"/>
                <a:sym typeface="Source Code Pro"/>
              </a:defRPr>
            </a:lvl2pPr>
            <a:lvl3pPr lvl="2" algn="r" rtl="0">
              <a:buNone/>
              <a:defRPr sz="1000">
                <a:solidFill>
                  <a:schemeClr val="accent1"/>
                </a:solidFill>
                <a:latin typeface="Source Code Pro"/>
                <a:ea typeface="Source Code Pro"/>
                <a:cs typeface="Source Code Pro"/>
                <a:sym typeface="Source Code Pro"/>
              </a:defRPr>
            </a:lvl3pPr>
            <a:lvl4pPr lvl="3" algn="r" rtl="0">
              <a:buNone/>
              <a:defRPr sz="1000">
                <a:solidFill>
                  <a:schemeClr val="accent1"/>
                </a:solidFill>
                <a:latin typeface="Source Code Pro"/>
                <a:ea typeface="Source Code Pro"/>
                <a:cs typeface="Source Code Pro"/>
                <a:sym typeface="Source Code Pro"/>
              </a:defRPr>
            </a:lvl4pPr>
            <a:lvl5pPr lvl="4" algn="r" rtl="0">
              <a:buNone/>
              <a:defRPr sz="1000">
                <a:solidFill>
                  <a:schemeClr val="accent1"/>
                </a:solidFill>
                <a:latin typeface="Source Code Pro"/>
                <a:ea typeface="Source Code Pro"/>
                <a:cs typeface="Source Code Pro"/>
                <a:sym typeface="Source Code Pro"/>
              </a:defRPr>
            </a:lvl5pPr>
            <a:lvl6pPr lvl="5" algn="r" rtl="0">
              <a:buNone/>
              <a:defRPr sz="1000">
                <a:solidFill>
                  <a:schemeClr val="accent1"/>
                </a:solidFill>
                <a:latin typeface="Source Code Pro"/>
                <a:ea typeface="Source Code Pro"/>
                <a:cs typeface="Source Code Pro"/>
                <a:sym typeface="Source Code Pro"/>
              </a:defRPr>
            </a:lvl6pPr>
            <a:lvl7pPr lvl="6" algn="r" rtl="0">
              <a:buNone/>
              <a:defRPr sz="1000">
                <a:solidFill>
                  <a:schemeClr val="accent1"/>
                </a:solidFill>
                <a:latin typeface="Source Code Pro"/>
                <a:ea typeface="Source Code Pro"/>
                <a:cs typeface="Source Code Pro"/>
                <a:sym typeface="Source Code Pro"/>
              </a:defRPr>
            </a:lvl7pPr>
            <a:lvl8pPr lvl="7" algn="r" rtl="0">
              <a:buNone/>
              <a:defRPr sz="1000">
                <a:solidFill>
                  <a:schemeClr val="accent1"/>
                </a:solidFill>
                <a:latin typeface="Source Code Pro"/>
                <a:ea typeface="Source Code Pro"/>
                <a:cs typeface="Source Code Pro"/>
                <a:sym typeface="Source Code Pro"/>
              </a:defRPr>
            </a:lvl8pPr>
            <a:lvl9pPr lvl="8" algn="r" rtl="0">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sv"/>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124250"/>
            <a:ext cx="8520600" cy="244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v"/>
              <a:t>Projektarbeit Zwischen Växjö und Kufstein</a:t>
            </a:r>
            <a:endParaRPr sz="3000"/>
          </a:p>
        </p:txBody>
      </p:sp>
      <p:sp>
        <p:nvSpPr>
          <p:cNvPr id="57" name="Google Shape;57;p13"/>
          <p:cNvSpPr txBox="1">
            <a:spLocks noGrp="1"/>
          </p:cNvSpPr>
          <p:nvPr>
            <p:ph type="subTitle" idx="1"/>
          </p:nvPr>
        </p:nvSpPr>
        <p:spPr>
          <a:xfrm>
            <a:off x="311700" y="3503550"/>
            <a:ext cx="8520600" cy="151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v" sz="2400" b="0"/>
              <a:t>Erasmusprojekt:</a:t>
            </a:r>
            <a:endParaRPr sz="2400" b="0"/>
          </a:p>
          <a:p>
            <a:pPr marL="0" lvl="0" indent="0" algn="ctr" rtl="0">
              <a:spcBef>
                <a:spcPts val="0"/>
              </a:spcBef>
              <a:spcAft>
                <a:spcPts val="0"/>
              </a:spcAft>
              <a:buNone/>
            </a:pPr>
            <a:r>
              <a:rPr lang="sv" sz="2400" b="0"/>
              <a:t>Lies mit uns!/Read with us!</a:t>
            </a:r>
            <a:endParaRPr sz="2400" b="0"/>
          </a:p>
          <a:p>
            <a:pPr marL="0" lvl="0" indent="0" algn="ctr" rtl="0">
              <a:spcBef>
                <a:spcPts val="0"/>
              </a:spcBef>
              <a:spcAft>
                <a:spcPts val="0"/>
              </a:spcAft>
              <a:buNone/>
            </a:pPr>
            <a:r>
              <a:rPr lang="sv" sz="2400" b="0"/>
              <a:t>Teil 3. Tradition und Modernität/Tradition and modernity </a:t>
            </a:r>
            <a:endParaRPr sz="2400" b="0"/>
          </a:p>
          <a:p>
            <a:pPr marL="0" lvl="0" indent="0" algn="ctr" rtl="0">
              <a:spcBef>
                <a:spcPts val="0"/>
              </a:spcBef>
              <a:spcAft>
                <a:spcPts val="0"/>
              </a:spcAft>
              <a:buNone/>
            </a:pPr>
            <a:r>
              <a:rPr lang="sv" sz="2400" b="0"/>
              <a:t>2018-2020</a:t>
            </a:r>
            <a:endParaRPr sz="2400" b="0"/>
          </a:p>
        </p:txBody>
      </p:sp>
      <p:pic>
        <p:nvPicPr>
          <p:cNvPr id="58" name="Google Shape;58;p13"/>
          <p:cNvPicPr preferRelativeResize="0"/>
          <p:nvPr/>
        </p:nvPicPr>
        <p:blipFill>
          <a:blip r:embed="rId3">
            <a:alphaModFix/>
          </a:blip>
          <a:stretch>
            <a:fillRect/>
          </a:stretch>
        </p:blipFill>
        <p:spPr>
          <a:xfrm>
            <a:off x="7199275" y="1814000"/>
            <a:ext cx="1770800" cy="1515600"/>
          </a:xfrm>
          <a:prstGeom prst="rect">
            <a:avLst/>
          </a:prstGeom>
          <a:noFill/>
          <a:ln>
            <a:noFill/>
          </a:ln>
        </p:spPr>
      </p:pic>
      <p:pic>
        <p:nvPicPr>
          <p:cNvPr id="59" name="Google Shape;59;p13"/>
          <p:cNvPicPr preferRelativeResize="0"/>
          <p:nvPr/>
        </p:nvPicPr>
        <p:blipFill>
          <a:blip r:embed="rId4">
            <a:alphaModFix/>
          </a:blip>
          <a:stretch>
            <a:fillRect/>
          </a:stretch>
        </p:blipFill>
        <p:spPr>
          <a:xfrm>
            <a:off x="173924" y="2065021"/>
            <a:ext cx="1380555" cy="136397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E-Twinningarbeit</a:t>
            </a:r>
            <a:endParaRPr/>
          </a:p>
        </p:txBody>
      </p:sp>
      <p:sp>
        <p:nvSpPr>
          <p:cNvPr id="130" name="Google Shape;130;p22"/>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marR="2159000" lvl="0" indent="0" algn="l" rtl="0">
              <a:lnSpc>
                <a:spcPct val="150000"/>
              </a:lnSpc>
              <a:spcBef>
                <a:spcPts val="0"/>
              </a:spcBef>
              <a:spcAft>
                <a:spcPts val="0"/>
              </a:spcAft>
              <a:buNone/>
            </a:pPr>
            <a:r>
              <a:rPr lang="sv" b="1">
                <a:solidFill>
                  <a:srgbClr val="000000"/>
                </a:solidFill>
                <a:latin typeface="Arial"/>
                <a:ea typeface="Arial"/>
                <a:cs typeface="Arial"/>
                <a:sym typeface="Arial"/>
              </a:rPr>
              <a:t>Die teilnehmenden Schüler haben alle ihre  Artikel und viele Kommentare auf Twinspace (Beispiele siehe unten) geschrieben. Die meisten Texte waren anspruchsvoll und gut durchdacht.                          </a:t>
            </a:r>
            <a:endParaRPr b="1">
              <a:solidFill>
                <a:srgbClr val="000000"/>
              </a:solidFill>
              <a:latin typeface="Arial"/>
              <a:ea typeface="Arial"/>
              <a:cs typeface="Arial"/>
              <a:sym typeface="Arial"/>
            </a:endParaRPr>
          </a:p>
          <a:p>
            <a:pPr marL="457200" marR="2159000" lvl="0" indent="0" algn="l" rtl="0">
              <a:lnSpc>
                <a:spcPct val="150000"/>
              </a:lnSpc>
              <a:spcBef>
                <a:spcPts val="1800"/>
              </a:spcBef>
              <a:spcAft>
                <a:spcPts val="0"/>
              </a:spcAft>
              <a:buNone/>
            </a:pPr>
            <a:endParaRPr b="1">
              <a:solidFill>
                <a:srgbClr val="000000"/>
              </a:solidFill>
              <a:latin typeface="Arial"/>
              <a:ea typeface="Arial"/>
              <a:cs typeface="Arial"/>
              <a:sym typeface="Arial"/>
            </a:endParaRPr>
          </a:p>
          <a:p>
            <a:pPr marL="457200" marR="2159000" lvl="0" indent="-317500" algn="l" rtl="0">
              <a:lnSpc>
                <a:spcPct val="100000"/>
              </a:lnSpc>
              <a:spcBef>
                <a:spcPts val="1800"/>
              </a:spcBef>
              <a:spcAft>
                <a:spcPts val="0"/>
              </a:spcAft>
              <a:buClr>
                <a:srgbClr val="000000"/>
              </a:buClr>
              <a:buSzPts val="1400"/>
              <a:buFont typeface="Arial"/>
              <a:buChar char="●"/>
            </a:pPr>
            <a:r>
              <a:rPr lang="sv" sz="1400" b="1">
                <a:solidFill>
                  <a:srgbClr val="000000"/>
                </a:solidFill>
                <a:latin typeface="Arial"/>
                <a:ea typeface="Arial"/>
                <a:cs typeface="Arial"/>
                <a:sym typeface="Arial"/>
              </a:rPr>
              <a:t>  Dieser Buchumschlag hat uns inspiriert</a:t>
            </a:r>
            <a:endParaRPr sz="1400" b="1">
              <a:solidFill>
                <a:srgbClr val="000000"/>
              </a:solidFill>
              <a:latin typeface="Arial"/>
              <a:ea typeface="Arial"/>
              <a:cs typeface="Arial"/>
              <a:sym typeface="Arial"/>
            </a:endParaRPr>
          </a:p>
          <a:p>
            <a:pPr marL="457200" marR="2159000" lvl="0" indent="-317500" algn="l" rtl="0">
              <a:lnSpc>
                <a:spcPct val="100000"/>
              </a:lnSpc>
              <a:spcBef>
                <a:spcPts val="0"/>
              </a:spcBef>
              <a:spcAft>
                <a:spcPts val="0"/>
              </a:spcAft>
              <a:buClr>
                <a:srgbClr val="000000"/>
              </a:buClr>
              <a:buSzPts val="1400"/>
              <a:buFont typeface="Arial"/>
              <a:buChar char="●"/>
            </a:pPr>
            <a:r>
              <a:rPr lang="sv" sz="1400" b="1">
                <a:solidFill>
                  <a:srgbClr val="000000"/>
                </a:solidFill>
                <a:latin typeface="Arial"/>
                <a:ea typeface="Arial"/>
                <a:cs typeface="Arial"/>
                <a:sym typeface="Arial"/>
              </a:rPr>
              <a:t>  Warum kommt es immer häufiger zu Cyber-Mobbing im Internet?</a:t>
            </a:r>
            <a:endParaRPr sz="1400" b="1">
              <a:solidFill>
                <a:srgbClr val="000000"/>
              </a:solidFill>
              <a:latin typeface="Arial"/>
              <a:ea typeface="Arial"/>
              <a:cs typeface="Arial"/>
              <a:sym typeface="Arial"/>
            </a:endParaRPr>
          </a:p>
          <a:p>
            <a:pPr marL="457200" lvl="0" indent="-317500" algn="l" rtl="0">
              <a:lnSpc>
                <a:spcPct val="150454"/>
              </a:lnSpc>
              <a:spcBef>
                <a:spcPts val="0"/>
              </a:spcBef>
              <a:spcAft>
                <a:spcPts val="0"/>
              </a:spcAft>
              <a:buClr>
                <a:srgbClr val="000000"/>
              </a:buClr>
              <a:buSzPts val="1400"/>
              <a:buFont typeface="Arial"/>
              <a:buChar char="●"/>
            </a:pPr>
            <a:r>
              <a:rPr lang="sv" sz="1400" b="1">
                <a:solidFill>
                  <a:srgbClr val="000000"/>
                </a:solidFill>
                <a:latin typeface="Arial"/>
                <a:ea typeface="Arial"/>
                <a:cs typeface="Arial"/>
                <a:sym typeface="Arial"/>
              </a:rPr>
              <a:t> The Future of the Traditional Family</a:t>
            </a:r>
            <a:endParaRPr sz="1400" b="1">
              <a:solidFill>
                <a:srgbClr val="000000"/>
              </a:solidFill>
              <a:latin typeface="Arial"/>
              <a:ea typeface="Arial"/>
              <a:cs typeface="Arial"/>
              <a:sym typeface="Arial"/>
            </a:endParaRPr>
          </a:p>
          <a:p>
            <a:pPr marL="457200" marR="2159000" lvl="0" indent="0" algn="l" rtl="0">
              <a:lnSpc>
                <a:spcPct val="100000"/>
              </a:lnSpc>
              <a:spcBef>
                <a:spcPts val="0"/>
              </a:spcBef>
              <a:spcAft>
                <a:spcPts val="0"/>
              </a:spcAft>
              <a:buNone/>
            </a:pPr>
            <a:endParaRPr sz="1400" b="1">
              <a:solidFill>
                <a:srgbClr val="000000"/>
              </a:solidFill>
              <a:latin typeface="Calibri"/>
              <a:ea typeface="Calibri"/>
              <a:cs typeface="Calibri"/>
              <a:sym typeface="Calibri"/>
            </a:endParaRPr>
          </a:p>
          <a:p>
            <a:pPr marL="457200" marR="2159000" lvl="0" indent="0" algn="l" rtl="0">
              <a:lnSpc>
                <a:spcPct val="150000"/>
              </a:lnSpc>
              <a:spcBef>
                <a:spcPts val="1800"/>
              </a:spcBef>
              <a:spcAft>
                <a:spcPts val="0"/>
              </a:spcAft>
              <a:buNone/>
            </a:pPr>
            <a:endParaRPr sz="1600" b="1">
              <a:solidFill>
                <a:srgbClr val="000000"/>
              </a:solidFill>
              <a:latin typeface="Calibri"/>
              <a:ea typeface="Calibri"/>
              <a:cs typeface="Calibri"/>
              <a:sym typeface="Calibri"/>
            </a:endParaRPr>
          </a:p>
          <a:p>
            <a:pPr marL="457200" marR="2159000" lvl="0" indent="0" algn="l" rtl="0">
              <a:lnSpc>
                <a:spcPct val="150000"/>
              </a:lnSpc>
              <a:spcBef>
                <a:spcPts val="1800"/>
              </a:spcBef>
              <a:spcAft>
                <a:spcPts val="0"/>
              </a:spcAft>
              <a:buNone/>
            </a:pPr>
            <a:endParaRPr sz="1600" b="1">
              <a:solidFill>
                <a:srgbClr val="000000"/>
              </a:solidFill>
              <a:latin typeface="Calibri"/>
              <a:ea typeface="Calibri"/>
              <a:cs typeface="Calibri"/>
              <a:sym typeface="Calibri"/>
            </a:endParaRPr>
          </a:p>
          <a:p>
            <a:pPr marL="457200" marR="2159000" lvl="0" indent="0" algn="l" rtl="0">
              <a:lnSpc>
                <a:spcPct val="150000"/>
              </a:lnSpc>
              <a:spcBef>
                <a:spcPts val="1800"/>
              </a:spcBef>
              <a:spcAft>
                <a:spcPts val="0"/>
              </a:spcAft>
              <a:buNone/>
            </a:pPr>
            <a:endParaRPr sz="1600" b="1">
              <a:solidFill>
                <a:srgbClr val="000000"/>
              </a:solidFill>
              <a:latin typeface="Calibri"/>
              <a:ea typeface="Calibri"/>
              <a:cs typeface="Calibri"/>
              <a:sym typeface="Calibri"/>
            </a:endParaRPr>
          </a:p>
          <a:p>
            <a:pPr marL="457200" marR="2159000" lvl="0" indent="0" algn="l" rtl="0">
              <a:lnSpc>
                <a:spcPct val="150000"/>
              </a:lnSpc>
              <a:spcBef>
                <a:spcPts val="1800"/>
              </a:spcBef>
              <a:spcAft>
                <a:spcPts val="0"/>
              </a:spcAft>
              <a:buNone/>
            </a:pPr>
            <a:endParaRPr sz="1600" b="1">
              <a:solidFill>
                <a:srgbClr val="000000"/>
              </a:solidFill>
              <a:latin typeface="Calibri"/>
              <a:ea typeface="Calibri"/>
              <a:cs typeface="Calibri"/>
              <a:sym typeface="Calibri"/>
            </a:endParaRPr>
          </a:p>
          <a:p>
            <a:pPr marL="0" lvl="0" indent="0" algn="ctr" rtl="0">
              <a:spcBef>
                <a:spcPts val="1800"/>
              </a:spcBef>
              <a:spcAft>
                <a:spcPts val="0"/>
              </a:spcAft>
              <a:buNone/>
            </a:pPr>
            <a:endParaRPr sz="1100" i="1">
              <a:solidFill>
                <a:srgbClr val="000000"/>
              </a:solidFill>
              <a:latin typeface="Calibri"/>
              <a:ea typeface="Calibri"/>
              <a:cs typeface="Calibri"/>
              <a:sym typeface="Calibri"/>
            </a:endParaRPr>
          </a:p>
          <a:p>
            <a:pPr marL="0" lvl="0" indent="0" algn="ctr" rtl="0">
              <a:spcBef>
                <a:spcPts val="1200"/>
              </a:spcBef>
              <a:spcAft>
                <a:spcPts val="0"/>
              </a:spcAft>
              <a:buNone/>
            </a:pPr>
            <a:endParaRPr sz="1100" i="1">
              <a:solidFill>
                <a:srgbClr val="000000"/>
              </a:solidFill>
              <a:latin typeface="Calibri"/>
              <a:ea typeface="Calibri"/>
              <a:cs typeface="Calibri"/>
              <a:sym typeface="Calibri"/>
            </a:endParaRPr>
          </a:p>
          <a:p>
            <a:pPr marL="457200" marR="2159000" lvl="0" indent="0" algn="l" rtl="0">
              <a:lnSpc>
                <a:spcPct val="150000"/>
              </a:lnSpc>
              <a:spcBef>
                <a:spcPts val="0"/>
              </a:spcBef>
              <a:spcAft>
                <a:spcPts val="0"/>
              </a:spcAft>
              <a:buNone/>
            </a:pPr>
            <a:endParaRPr b="1">
              <a:solidFill>
                <a:srgbClr val="000000"/>
              </a:solidFill>
              <a:latin typeface="Arial"/>
              <a:ea typeface="Arial"/>
              <a:cs typeface="Arial"/>
              <a:sym typeface="Arial"/>
            </a:endParaRPr>
          </a:p>
          <a:p>
            <a:pPr marL="457200" marR="2159000" lvl="0" indent="0" algn="l" rtl="0">
              <a:lnSpc>
                <a:spcPct val="150000"/>
              </a:lnSpc>
              <a:spcBef>
                <a:spcPts val="1800"/>
              </a:spcBef>
              <a:spcAft>
                <a:spcPts val="0"/>
              </a:spcAft>
              <a:buNone/>
            </a:pPr>
            <a:endParaRPr b="1">
              <a:solidFill>
                <a:srgbClr val="000000"/>
              </a:solidFill>
              <a:latin typeface="Arial"/>
              <a:ea typeface="Arial"/>
              <a:cs typeface="Arial"/>
              <a:sym typeface="Arial"/>
            </a:endParaRPr>
          </a:p>
          <a:p>
            <a:pPr marL="457200" marR="2159000" lvl="0" indent="0" algn="l" rtl="0">
              <a:lnSpc>
                <a:spcPct val="150000"/>
              </a:lnSpc>
              <a:spcBef>
                <a:spcPts val="1800"/>
              </a:spcBef>
              <a:spcAft>
                <a:spcPts val="1800"/>
              </a:spcAft>
              <a:buNone/>
            </a:pPr>
            <a:endParaRPr b="1">
              <a:solidFill>
                <a:srgbClr val="000000"/>
              </a:solidFill>
              <a:latin typeface="Arial"/>
              <a:ea typeface="Arial"/>
              <a:cs typeface="Arial"/>
              <a:sym typeface="Arial"/>
            </a:endParaRPr>
          </a:p>
        </p:txBody>
      </p:sp>
      <p:pic>
        <p:nvPicPr>
          <p:cNvPr id="131" name="Google Shape;131;p22"/>
          <p:cNvPicPr preferRelativeResize="0"/>
          <p:nvPr/>
        </p:nvPicPr>
        <p:blipFill>
          <a:blip r:embed="rId3">
            <a:alphaModFix/>
          </a:blip>
          <a:stretch>
            <a:fillRect/>
          </a:stretch>
        </p:blipFill>
        <p:spPr>
          <a:xfrm>
            <a:off x="5782625" y="170400"/>
            <a:ext cx="2864600" cy="1235975"/>
          </a:xfrm>
          <a:prstGeom prst="rect">
            <a:avLst/>
          </a:prstGeom>
          <a:noFill/>
          <a:ln>
            <a:noFill/>
          </a:ln>
        </p:spPr>
      </p:pic>
      <p:pic>
        <p:nvPicPr>
          <p:cNvPr id="132" name="Google Shape;132;p22"/>
          <p:cNvPicPr preferRelativeResize="0"/>
          <p:nvPr/>
        </p:nvPicPr>
        <p:blipFill>
          <a:blip r:embed="rId4">
            <a:alphaModFix/>
          </a:blip>
          <a:stretch>
            <a:fillRect/>
          </a:stretch>
        </p:blipFill>
        <p:spPr>
          <a:xfrm>
            <a:off x="6507475" y="2257425"/>
            <a:ext cx="2636525" cy="2682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Verbereitung auf das Projekttreffen in Kufstein</a:t>
            </a:r>
            <a:endParaRPr/>
          </a:p>
        </p:txBody>
      </p:sp>
      <p:sp>
        <p:nvSpPr>
          <p:cNvPr id="138" name="Google Shape;138;p23"/>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b="1"/>
              <a:t>Unsere Gruppe hat sich mehrere Male getroffen, um die Präsentationen vorzubereiten.</a:t>
            </a:r>
            <a:endParaRPr b="1"/>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139" name="Google Shape;139;p23"/>
          <p:cNvPicPr preferRelativeResize="0"/>
          <p:nvPr/>
        </p:nvPicPr>
        <p:blipFill>
          <a:blip r:embed="rId3">
            <a:alphaModFix/>
          </a:blip>
          <a:stretch>
            <a:fillRect/>
          </a:stretch>
        </p:blipFill>
        <p:spPr>
          <a:xfrm>
            <a:off x="4321450" y="1681475"/>
            <a:ext cx="4822552" cy="3340200"/>
          </a:xfrm>
          <a:prstGeom prst="rect">
            <a:avLst/>
          </a:prstGeom>
          <a:noFill/>
          <a:ln>
            <a:noFill/>
          </a:ln>
        </p:spPr>
      </p:pic>
      <p:pic>
        <p:nvPicPr>
          <p:cNvPr id="140" name="Google Shape;140;p23"/>
          <p:cNvPicPr preferRelativeResize="0"/>
          <p:nvPr/>
        </p:nvPicPr>
        <p:blipFill>
          <a:blip r:embed="rId4">
            <a:alphaModFix/>
          </a:blip>
          <a:stretch>
            <a:fillRect/>
          </a:stretch>
        </p:blipFill>
        <p:spPr>
          <a:xfrm>
            <a:off x="0" y="2188125"/>
            <a:ext cx="4965423" cy="38665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Wir freuen uns auf das 4. Teilprojekt  in Kufstein.</a:t>
            </a:r>
            <a:endParaRPr/>
          </a:p>
        </p:txBody>
      </p:sp>
      <p:sp>
        <p:nvSpPr>
          <p:cNvPr id="146" name="Google Shape;146;p24"/>
          <p:cNvSpPr txBox="1">
            <a:spLocks noGrp="1"/>
          </p:cNvSpPr>
          <p:nvPr>
            <p:ph type="body" idx="1"/>
          </p:nvPr>
        </p:nvSpPr>
        <p:spPr>
          <a:xfrm>
            <a:off x="623400" y="1093850"/>
            <a:ext cx="8520600" cy="36243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 sz="2400" b="1">
                <a:solidFill>
                  <a:srgbClr val="000000"/>
                </a:solidFill>
                <a:latin typeface="Calibri"/>
                <a:ea typeface="Calibri"/>
                <a:cs typeface="Calibri"/>
                <a:sym typeface="Calibri"/>
              </a:rPr>
              <a:t>Växjö war der dritte Schritt unseres Projektes, und jetzt sind wir gespannt auf die Projektwoche in Kufstein.. </a:t>
            </a:r>
            <a:endParaRPr sz="2400" b="1">
              <a:solidFill>
                <a:srgbClr val="000000"/>
              </a:solidFill>
              <a:latin typeface="Calibri"/>
              <a:ea typeface="Calibri"/>
              <a:cs typeface="Calibri"/>
              <a:sym typeface="Calibri"/>
            </a:endParaRPr>
          </a:p>
          <a:p>
            <a:pPr marL="0" lvl="0" indent="0" algn="l" rtl="0">
              <a:lnSpc>
                <a:spcPct val="115000"/>
              </a:lnSpc>
              <a:spcBef>
                <a:spcPts val="1200"/>
              </a:spcBef>
              <a:spcAft>
                <a:spcPts val="0"/>
              </a:spcAft>
              <a:buNone/>
            </a:pPr>
            <a:endParaRPr sz="2400" b="1">
              <a:solidFill>
                <a:srgbClr val="000000"/>
              </a:solidFill>
              <a:latin typeface="Calibri"/>
              <a:ea typeface="Calibri"/>
              <a:cs typeface="Calibri"/>
              <a:sym typeface="Calibri"/>
            </a:endParaRPr>
          </a:p>
          <a:p>
            <a:pPr marL="0" lvl="0" indent="0" algn="l" rtl="0">
              <a:lnSpc>
                <a:spcPct val="115000"/>
              </a:lnSpc>
              <a:spcBef>
                <a:spcPts val="1200"/>
              </a:spcBef>
              <a:spcAft>
                <a:spcPts val="0"/>
              </a:spcAft>
              <a:buNone/>
            </a:pPr>
            <a:r>
              <a:rPr lang="sv" sz="2400" b="1">
                <a:solidFill>
                  <a:srgbClr val="000000"/>
                </a:solidFill>
                <a:latin typeface="Calibri"/>
                <a:ea typeface="Calibri"/>
                <a:cs typeface="Calibri"/>
                <a:sym typeface="Calibri"/>
              </a:rPr>
              <a:t>D</a:t>
            </a:r>
            <a:r>
              <a:rPr lang="sv" sz="2400" b="1">
                <a:solidFill>
                  <a:srgbClr val="000000"/>
                </a:solidFill>
                <a:latin typeface="Lobster"/>
                <a:ea typeface="Lobster"/>
                <a:cs typeface="Lobster"/>
                <a:sym typeface="Lobster"/>
              </a:rPr>
              <a:t>anke Erasmus für ein inspirierendes Projekt!!</a:t>
            </a:r>
            <a:endParaRPr sz="2400" b="1">
              <a:solidFill>
                <a:srgbClr val="000000"/>
              </a:solidFill>
              <a:latin typeface="Lobster"/>
              <a:ea typeface="Lobster"/>
              <a:cs typeface="Lobster"/>
              <a:sym typeface="Lobster"/>
            </a:endParaRPr>
          </a:p>
          <a:p>
            <a:pPr marL="0" lvl="0" indent="0" algn="l" rtl="0">
              <a:lnSpc>
                <a:spcPct val="100000"/>
              </a:lnSpc>
              <a:spcBef>
                <a:spcPts val="1200"/>
              </a:spcBef>
              <a:spcAft>
                <a:spcPts val="0"/>
              </a:spcAft>
              <a:buNone/>
            </a:pPr>
            <a:endParaRPr sz="1300" b="1">
              <a:solidFill>
                <a:srgbClr val="000000"/>
              </a:solidFill>
              <a:latin typeface="Calibri"/>
              <a:ea typeface="Calibri"/>
              <a:cs typeface="Calibri"/>
              <a:sym typeface="Calibri"/>
            </a:endParaRPr>
          </a:p>
        </p:txBody>
      </p:sp>
      <p:pic>
        <p:nvPicPr>
          <p:cNvPr id="147" name="Google Shape;147;p24"/>
          <p:cNvPicPr preferRelativeResize="0"/>
          <p:nvPr/>
        </p:nvPicPr>
        <p:blipFill>
          <a:blip r:embed="rId3">
            <a:alphaModFix/>
          </a:blip>
          <a:stretch>
            <a:fillRect/>
          </a:stretch>
        </p:blipFill>
        <p:spPr>
          <a:xfrm>
            <a:off x="6288975" y="2012675"/>
            <a:ext cx="3160350" cy="3130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623400" y="293775"/>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Projekttreffen in Växjö 29.09. -06.10. 2019</a:t>
            </a:r>
            <a:endParaRPr/>
          </a:p>
          <a:p>
            <a:pPr marL="0" lvl="0" indent="0" algn="l" rtl="0">
              <a:spcBef>
                <a:spcPts val="0"/>
              </a:spcBef>
              <a:spcAft>
                <a:spcPts val="0"/>
              </a:spcAft>
              <a:buNone/>
            </a:pPr>
            <a:r>
              <a:rPr lang="sv" sz="1800">
                <a:latin typeface="Arial"/>
                <a:ea typeface="Arial"/>
                <a:cs typeface="Arial"/>
                <a:sym typeface="Arial"/>
              </a:rPr>
              <a:t>Die ganze Gruppe beim Ausflug ins Land der Legende und ins Glasreich</a:t>
            </a:r>
            <a:endParaRPr sz="1800">
              <a:latin typeface="Arial"/>
              <a:ea typeface="Arial"/>
              <a:cs typeface="Arial"/>
              <a:sym typeface="Arial"/>
            </a:endParaRPr>
          </a:p>
        </p:txBody>
      </p:sp>
      <p:pic>
        <p:nvPicPr>
          <p:cNvPr id="65" name="Google Shape;65;p14"/>
          <p:cNvPicPr preferRelativeResize="0"/>
          <p:nvPr/>
        </p:nvPicPr>
        <p:blipFill>
          <a:blip r:embed="rId3">
            <a:alphaModFix/>
          </a:blip>
          <a:stretch>
            <a:fillRect/>
          </a:stretch>
        </p:blipFill>
        <p:spPr>
          <a:xfrm>
            <a:off x="3499425" y="1468850"/>
            <a:ext cx="5473149" cy="3782175"/>
          </a:xfrm>
          <a:prstGeom prst="rect">
            <a:avLst/>
          </a:prstGeom>
          <a:noFill/>
          <a:ln>
            <a:noFill/>
          </a:ln>
        </p:spPr>
      </p:pic>
      <p:pic>
        <p:nvPicPr>
          <p:cNvPr id="66" name="Google Shape;66;p14"/>
          <p:cNvPicPr preferRelativeResize="0"/>
          <p:nvPr/>
        </p:nvPicPr>
        <p:blipFill>
          <a:blip r:embed="rId4">
            <a:alphaModFix/>
          </a:blip>
          <a:stretch>
            <a:fillRect/>
          </a:stretch>
        </p:blipFill>
        <p:spPr>
          <a:xfrm>
            <a:off x="152400" y="1468850"/>
            <a:ext cx="3628849" cy="25992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Programm in Växjö</a:t>
            </a:r>
            <a:endParaRPr/>
          </a:p>
        </p:txBody>
      </p:sp>
      <p:sp>
        <p:nvSpPr>
          <p:cNvPr id="72" name="Google Shape;72;p15"/>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Projektarbeit</a:t>
            </a:r>
            <a:endParaRPr/>
          </a:p>
          <a:p>
            <a:pPr marL="0" lvl="0" indent="0" algn="l" rtl="0">
              <a:spcBef>
                <a:spcPts val="1600"/>
              </a:spcBef>
              <a:spcAft>
                <a:spcPts val="0"/>
              </a:spcAft>
              <a:buNone/>
            </a:pPr>
            <a:r>
              <a:rPr lang="sv"/>
              <a:t>Vorlesungen</a:t>
            </a:r>
            <a:endParaRPr/>
          </a:p>
          <a:p>
            <a:pPr marL="0" lvl="0" indent="0" algn="l" rtl="0">
              <a:spcBef>
                <a:spcPts val="1600"/>
              </a:spcBef>
              <a:spcAft>
                <a:spcPts val="0"/>
              </a:spcAft>
              <a:buNone/>
            </a:pPr>
            <a:r>
              <a:rPr lang="sv"/>
              <a:t>Literaturabend</a:t>
            </a:r>
            <a:endParaRPr/>
          </a:p>
          <a:p>
            <a:pPr marL="0" lvl="0" indent="0" algn="l" rtl="0">
              <a:spcBef>
                <a:spcPts val="1600"/>
              </a:spcBef>
              <a:spcAft>
                <a:spcPts val="0"/>
              </a:spcAft>
              <a:buNone/>
            </a:pPr>
            <a:r>
              <a:rPr lang="sv"/>
              <a:t>Buffet</a:t>
            </a:r>
            <a:endParaRPr/>
          </a:p>
          <a:p>
            <a:pPr marL="0" lvl="0" indent="0" algn="l" rtl="0">
              <a:spcBef>
                <a:spcPts val="1600"/>
              </a:spcBef>
              <a:spcAft>
                <a:spcPts val="0"/>
              </a:spcAft>
              <a:buNone/>
            </a:pPr>
            <a:r>
              <a:rPr lang="sv"/>
              <a:t>Ausflüge </a:t>
            </a:r>
            <a:endParaRPr/>
          </a:p>
          <a:p>
            <a:pPr marL="0" lvl="0" indent="0" algn="l" rtl="0">
              <a:spcBef>
                <a:spcPts val="1600"/>
              </a:spcBef>
              <a:spcAft>
                <a:spcPts val="1600"/>
              </a:spcAft>
              <a:buNone/>
            </a:pPr>
            <a:r>
              <a:rPr lang="sv"/>
              <a:t>E-Twinning-Arbeit</a:t>
            </a:r>
            <a:endParaRPr/>
          </a:p>
        </p:txBody>
      </p:sp>
      <p:pic>
        <p:nvPicPr>
          <p:cNvPr id="73" name="Google Shape;73;p15"/>
          <p:cNvPicPr preferRelativeResize="0"/>
          <p:nvPr/>
        </p:nvPicPr>
        <p:blipFill>
          <a:blip r:embed="rId3">
            <a:alphaModFix/>
          </a:blip>
          <a:stretch>
            <a:fillRect/>
          </a:stretch>
        </p:blipFill>
        <p:spPr>
          <a:xfrm>
            <a:off x="6511025" y="0"/>
            <a:ext cx="2632976" cy="2037525"/>
          </a:xfrm>
          <a:prstGeom prst="rect">
            <a:avLst/>
          </a:prstGeom>
          <a:noFill/>
          <a:ln>
            <a:noFill/>
          </a:ln>
        </p:spPr>
      </p:pic>
      <p:pic>
        <p:nvPicPr>
          <p:cNvPr id="74" name="Google Shape;74;p15"/>
          <p:cNvPicPr preferRelativeResize="0"/>
          <p:nvPr/>
        </p:nvPicPr>
        <p:blipFill>
          <a:blip r:embed="rId4">
            <a:alphaModFix/>
          </a:blip>
          <a:stretch>
            <a:fillRect/>
          </a:stretch>
        </p:blipFill>
        <p:spPr>
          <a:xfrm>
            <a:off x="6511025" y="2571750"/>
            <a:ext cx="2510501" cy="2571750"/>
          </a:xfrm>
          <a:prstGeom prst="rect">
            <a:avLst/>
          </a:prstGeom>
          <a:noFill/>
          <a:ln>
            <a:noFill/>
          </a:ln>
        </p:spPr>
      </p:pic>
      <p:pic>
        <p:nvPicPr>
          <p:cNvPr id="75" name="Google Shape;75;p15"/>
          <p:cNvPicPr preferRelativeResize="0"/>
          <p:nvPr/>
        </p:nvPicPr>
        <p:blipFill>
          <a:blip r:embed="rId5">
            <a:alphaModFix/>
          </a:blip>
          <a:stretch>
            <a:fillRect/>
          </a:stretch>
        </p:blipFill>
        <p:spPr>
          <a:xfrm>
            <a:off x="3390225" y="244925"/>
            <a:ext cx="3120800" cy="2326825"/>
          </a:xfrm>
          <a:prstGeom prst="rect">
            <a:avLst/>
          </a:prstGeom>
          <a:noFill/>
          <a:ln>
            <a:noFill/>
          </a:ln>
        </p:spPr>
      </p:pic>
      <p:pic>
        <p:nvPicPr>
          <p:cNvPr id="76" name="Google Shape;76;p15"/>
          <p:cNvPicPr preferRelativeResize="0"/>
          <p:nvPr/>
        </p:nvPicPr>
        <p:blipFill>
          <a:blip r:embed="rId6">
            <a:alphaModFix/>
          </a:blip>
          <a:stretch>
            <a:fillRect/>
          </a:stretch>
        </p:blipFill>
        <p:spPr>
          <a:xfrm>
            <a:off x="2776325" y="2974525"/>
            <a:ext cx="3583650" cy="2571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Lesekampagne</a:t>
            </a:r>
            <a:endParaRPr/>
          </a:p>
        </p:txBody>
      </p:sp>
      <p:sp>
        <p:nvSpPr>
          <p:cNvPr id="82" name="Google Shape;82;p16"/>
          <p:cNvSpPr txBox="1">
            <a:spLocks noGrp="1"/>
          </p:cNvSpPr>
          <p:nvPr>
            <p:ph type="body" idx="1"/>
          </p:nvPr>
        </p:nvSpPr>
        <p:spPr>
          <a:xfrm>
            <a:off x="311700" y="1093850"/>
            <a:ext cx="9450000" cy="381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graphicFrame>
        <p:nvGraphicFramePr>
          <p:cNvPr id="83" name="Google Shape;83;p16"/>
          <p:cNvGraphicFramePr/>
          <p:nvPr/>
        </p:nvGraphicFramePr>
        <p:xfrm>
          <a:off x="1903375" y="2222575"/>
          <a:ext cx="5356350" cy="2681750"/>
        </p:xfrm>
        <a:graphic>
          <a:graphicData uri="http://schemas.openxmlformats.org/drawingml/2006/table">
            <a:tbl>
              <a:tblPr>
                <a:noFill/>
                <a:tableStyleId>{664292B8-C1B5-4447-BE9B-8174563A4404}</a:tableStyleId>
              </a:tblPr>
              <a:tblGrid>
                <a:gridCol w="1059600">
                  <a:extLst>
                    <a:ext uri="{9D8B030D-6E8A-4147-A177-3AD203B41FA5}">
                      <a16:colId xmlns:a16="http://schemas.microsoft.com/office/drawing/2014/main" val="20000"/>
                    </a:ext>
                  </a:extLst>
                </a:gridCol>
                <a:gridCol w="836100">
                  <a:extLst>
                    <a:ext uri="{9D8B030D-6E8A-4147-A177-3AD203B41FA5}">
                      <a16:colId xmlns:a16="http://schemas.microsoft.com/office/drawing/2014/main" val="20001"/>
                    </a:ext>
                  </a:extLst>
                </a:gridCol>
                <a:gridCol w="952000">
                  <a:extLst>
                    <a:ext uri="{9D8B030D-6E8A-4147-A177-3AD203B41FA5}">
                      <a16:colId xmlns:a16="http://schemas.microsoft.com/office/drawing/2014/main" val="20002"/>
                    </a:ext>
                  </a:extLst>
                </a:gridCol>
                <a:gridCol w="678800">
                  <a:extLst>
                    <a:ext uri="{9D8B030D-6E8A-4147-A177-3AD203B41FA5}">
                      <a16:colId xmlns:a16="http://schemas.microsoft.com/office/drawing/2014/main" val="20003"/>
                    </a:ext>
                  </a:extLst>
                </a:gridCol>
                <a:gridCol w="1829850">
                  <a:extLst>
                    <a:ext uri="{9D8B030D-6E8A-4147-A177-3AD203B41FA5}">
                      <a16:colId xmlns:a16="http://schemas.microsoft.com/office/drawing/2014/main" val="20004"/>
                    </a:ext>
                  </a:extLst>
                </a:gridCol>
              </a:tblGrid>
              <a:tr h="771000">
                <a:tc>
                  <a:txBody>
                    <a:bodyPr/>
                    <a:lstStyle/>
                    <a:p>
                      <a:pPr marL="0" lvl="0" indent="0" algn="l" rtl="0">
                        <a:spcBef>
                          <a:spcPts val="0"/>
                        </a:spcBef>
                        <a:spcAft>
                          <a:spcPts val="0"/>
                        </a:spcAft>
                        <a:buNone/>
                      </a:pPr>
                      <a:r>
                        <a:rPr lang="sv" sz="1000" b="1">
                          <a:latin typeface="Calibri"/>
                          <a:ea typeface="Calibri"/>
                          <a:cs typeface="Calibri"/>
                          <a:sym typeface="Calibri"/>
                        </a:rPr>
                        <a:t>Name der Schüler/Students name</a:t>
                      </a:r>
                      <a:endParaRPr sz="1000" b="1">
                        <a:latin typeface="Calibri"/>
                        <a:ea typeface="Calibri"/>
                        <a:cs typeface="Calibri"/>
                        <a:sym typeface="Calibri"/>
                      </a:endParaRPr>
                    </a:p>
                  </a:txBody>
                  <a:tcPr marL="63500" marR="63500" marT="63500" marB="63500">
                    <a:lnL w="12700" cap="flat" cmpd="sng">
                      <a:solidFill>
                        <a:srgbClr val="0000FF"/>
                      </a:solidFill>
                      <a:prstDash val="solid"/>
                      <a:round/>
                      <a:headEnd type="none" w="sm" len="sm"/>
                      <a:tailEnd type="none" w="sm" len="sm"/>
                    </a:lnL>
                    <a:lnR w="12700" cap="flat" cmpd="sng">
                      <a:solidFill>
                        <a:srgbClr val="0000FF"/>
                      </a:solidFill>
                      <a:prstDash val="solid"/>
                      <a:round/>
                      <a:headEnd type="none" w="sm" len="sm"/>
                      <a:tailEnd type="none" w="sm" len="sm"/>
                    </a:lnR>
                    <a:lnT w="12700" cap="flat" cmpd="sng">
                      <a:solidFill>
                        <a:srgbClr val="0000FF"/>
                      </a:solidFill>
                      <a:prstDash val="solid"/>
                      <a:round/>
                      <a:headEnd type="none" w="sm" len="sm"/>
                      <a:tailEnd type="none" w="sm" len="sm"/>
                    </a:lnT>
                    <a:lnB w="12700" cap="flat" cmpd="sng">
                      <a:solidFill>
                        <a:srgbClr val="0000FF"/>
                      </a:solidFill>
                      <a:prstDash val="solid"/>
                      <a:round/>
                      <a:headEnd type="none" w="sm" len="sm"/>
                      <a:tailEnd type="none" w="sm" len="sm"/>
                    </a:lnB>
                  </a:tcPr>
                </a:tc>
                <a:tc>
                  <a:txBody>
                    <a:bodyPr/>
                    <a:lstStyle/>
                    <a:p>
                      <a:pPr marL="0" lvl="0" indent="0" algn="l" rtl="0">
                        <a:spcBef>
                          <a:spcPts val="0"/>
                        </a:spcBef>
                        <a:spcAft>
                          <a:spcPts val="0"/>
                        </a:spcAft>
                        <a:buNone/>
                      </a:pPr>
                      <a:r>
                        <a:rPr lang="sv" sz="1000" b="1">
                          <a:latin typeface="Calibri"/>
                          <a:ea typeface="Calibri"/>
                          <a:cs typeface="Calibri"/>
                          <a:sym typeface="Calibri"/>
                        </a:rPr>
                        <a:t>Lektion/Lesson</a:t>
                      </a:r>
                      <a:endParaRPr sz="1000" b="1">
                        <a:latin typeface="Calibri"/>
                        <a:ea typeface="Calibri"/>
                        <a:cs typeface="Calibri"/>
                        <a:sym typeface="Calibri"/>
                      </a:endParaRPr>
                    </a:p>
                  </a:txBody>
                  <a:tcPr marL="63500" marR="63500" marT="63500" marB="63500">
                    <a:lnL w="12700" cap="flat" cmpd="sng">
                      <a:solidFill>
                        <a:srgbClr val="0000FF"/>
                      </a:solidFill>
                      <a:prstDash val="solid"/>
                      <a:round/>
                      <a:headEnd type="none" w="sm" len="sm"/>
                      <a:tailEnd type="none" w="sm" len="sm"/>
                    </a:lnL>
                    <a:lnR w="12700" cap="flat" cmpd="sng">
                      <a:solidFill>
                        <a:srgbClr val="0000FF"/>
                      </a:solidFill>
                      <a:prstDash val="solid"/>
                      <a:round/>
                      <a:headEnd type="none" w="sm" len="sm"/>
                      <a:tailEnd type="none" w="sm" len="sm"/>
                    </a:lnR>
                    <a:lnT w="12700" cap="flat" cmpd="sng">
                      <a:solidFill>
                        <a:srgbClr val="0000FF"/>
                      </a:solidFill>
                      <a:prstDash val="solid"/>
                      <a:round/>
                      <a:headEnd type="none" w="sm" len="sm"/>
                      <a:tailEnd type="none" w="sm" len="sm"/>
                    </a:lnT>
                    <a:lnB w="12700" cap="flat" cmpd="sng">
                      <a:solidFill>
                        <a:srgbClr val="0000FF"/>
                      </a:solidFill>
                      <a:prstDash val="solid"/>
                      <a:round/>
                      <a:headEnd type="none" w="sm" len="sm"/>
                      <a:tailEnd type="none" w="sm" len="sm"/>
                    </a:lnB>
                  </a:tcPr>
                </a:tc>
                <a:tc>
                  <a:txBody>
                    <a:bodyPr/>
                    <a:lstStyle/>
                    <a:p>
                      <a:pPr marL="0" lvl="0" indent="0" algn="l" rtl="0">
                        <a:spcBef>
                          <a:spcPts val="0"/>
                        </a:spcBef>
                        <a:spcAft>
                          <a:spcPts val="0"/>
                        </a:spcAft>
                        <a:buNone/>
                      </a:pPr>
                      <a:r>
                        <a:rPr lang="sv" sz="1000" b="1">
                          <a:latin typeface="Calibri"/>
                          <a:ea typeface="Calibri"/>
                          <a:cs typeface="Calibri"/>
                          <a:sym typeface="Calibri"/>
                        </a:rPr>
                        <a:t>Betreuer/Teacher</a:t>
                      </a:r>
                      <a:endParaRPr sz="1000" b="1">
                        <a:latin typeface="Calibri"/>
                        <a:ea typeface="Calibri"/>
                        <a:cs typeface="Calibri"/>
                        <a:sym typeface="Calibri"/>
                      </a:endParaRPr>
                    </a:p>
                  </a:txBody>
                  <a:tcPr marL="63500" marR="63500" marT="63500" marB="63500">
                    <a:lnL w="12700" cap="flat" cmpd="sng">
                      <a:solidFill>
                        <a:srgbClr val="0000FF"/>
                      </a:solidFill>
                      <a:prstDash val="solid"/>
                      <a:round/>
                      <a:headEnd type="none" w="sm" len="sm"/>
                      <a:tailEnd type="none" w="sm" len="sm"/>
                    </a:lnL>
                    <a:lnR w="12700" cap="flat" cmpd="sng">
                      <a:solidFill>
                        <a:srgbClr val="0000FF"/>
                      </a:solidFill>
                      <a:prstDash val="solid"/>
                      <a:round/>
                      <a:headEnd type="none" w="sm" len="sm"/>
                      <a:tailEnd type="none" w="sm" len="sm"/>
                    </a:lnR>
                    <a:lnT w="12700" cap="flat" cmpd="sng">
                      <a:solidFill>
                        <a:srgbClr val="0000FF"/>
                      </a:solidFill>
                      <a:prstDash val="solid"/>
                      <a:round/>
                      <a:headEnd type="none" w="sm" len="sm"/>
                      <a:tailEnd type="none" w="sm" len="sm"/>
                    </a:lnT>
                    <a:lnB w="12700" cap="flat" cmpd="sng">
                      <a:solidFill>
                        <a:srgbClr val="0000FF"/>
                      </a:solidFill>
                      <a:prstDash val="solid"/>
                      <a:round/>
                      <a:headEnd type="none" w="sm" len="sm"/>
                      <a:tailEnd type="none" w="sm" len="sm"/>
                    </a:lnB>
                  </a:tcPr>
                </a:tc>
                <a:tc>
                  <a:txBody>
                    <a:bodyPr/>
                    <a:lstStyle/>
                    <a:p>
                      <a:pPr marL="0" lvl="0" indent="0" algn="l" rtl="0">
                        <a:spcBef>
                          <a:spcPts val="0"/>
                        </a:spcBef>
                        <a:spcAft>
                          <a:spcPts val="0"/>
                        </a:spcAft>
                        <a:buNone/>
                      </a:pPr>
                      <a:r>
                        <a:rPr lang="sv" sz="1000" b="1">
                          <a:latin typeface="Calibri"/>
                          <a:ea typeface="Calibri"/>
                          <a:cs typeface="Calibri"/>
                          <a:sym typeface="Calibri"/>
                        </a:rPr>
                        <a:t>Tag/Day </a:t>
                      </a:r>
                      <a:endParaRPr sz="1000" b="1">
                        <a:latin typeface="Calibri"/>
                        <a:ea typeface="Calibri"/>
                        <a:cs typeface="Calibri"/>
                        <a:sym typeface="Calibri"/>
                      </a:endParaRPr>
                    </a:p>
                  </a:txBody>
                  <a:tcPr marL="63500" marR="63500" marT="63500" marB="63500">
                    <a:lnL w="12700" cap="flat" cmpd="sng">
                      <a:solidFill>
                        <a:srgbClr val="0000FF"/>
                      </a:solidFill>
                      <a:prstDash val="solid"/>
                      <a:round/>
                      <a:headEnd type="none" w="sm" len="sm"/>
                      <a:tailEnd type="none" w="sm" len="sm"/>
                    </a:lnL>
                    <a:lnR w="12700" cap="flat" cmpd="sng">
                      <a:solidFill>
                        <a:srgbClr val="0000FF"/>
                      </a:solidFill>
                      <a:prstDash val="solid"/>
                      <a:round/>
                      <a:headEnd type="none" w="sm" len="sm"/>
                      <a:tailEnd type="none" w="sm" len="sm"/>
                    </a:lnR>
                    <a:lnT w="12700" cap="flat" cmpd="sng">
                      <a:solidFill>
                        <a:srgbClr val="0000FF"/>
                      </a:solidFill>
                      <a:prstDash val="solid"/>
                      <a:round/>
                      <a:headEnd type="none" w="sm" len="sm"/>
                      <a:tailEnd type="none" w="sm" len="sm"/>
                    </a:lnT>
                    <a:lnB w="12700" cap="flat" cmpd="sng">
                      <a:solidFill>
                        <a:srgbClr val="0000FF"/>
                      </a:solidFill>
                      <a:prstDash val="solid"/>
                      <a:round/>
                      <a:headEnd type="none" w="sm" len="sm"/>
                      <a:tailEnd type="none" w="sm" len="sm"/>
                    </a:lnB>
                  </a:tcPr>
                </a:tc>
                <a:tc>
                  <a:txBody>
                    <a:bodyPr/>
                    <a:lstStyle/>
                    <a:p>
                      <a:pPr marL="0" marR="131999" lvl="0" indent="0" algn="l" rtl="0">
                        <a:spcBef>
                          <a:spcPts val="0"/>
                        </a:spcBef>
                        <a:spcAft>
                          <a:spcPts val="0"/>
                        </a:spcAft>
                        <a:buNone/>
                      </a:pPr>
                      <a:r>
                        <a:rPr lang="sv" sz="1000" b="1">
                          <a:latin typeface="Calibri"/>
                          <a:ea typeface="Calibri"/>
                          <a:cs typeface="Calibri"/>
                          <a:sym typeface="Calibri"/>
                        </a:rPr>
                        <a:t>Zeit/Time</a:t>
                      </a:r>
                      <a:endParaRPr sz="1000" b="1">
                        <a:latin typeface="Calibri"/>
                        <a:ea typeface="Calibri"/>
                        <a:cs typeface="Calibri"/>
                        <a:sym typeface="Calibri"/>
                      </a:endParaRPr>
                    </a:p>
                  </a:txBody>
                  <a:tcPr marL="63500" marR="63500" marT="63500" marB="63500">
                    <a:lnL w="12700" cap="flat" cmpd="sng">
                      <a:solidFill>
                        <a:srgbClr val="0000FF"/>
                      </a:solidFill>
                      <a:prstDash val="solid"/>
                      <a:round/>
                      <a:headEnd type="none" w="sm" len="sm"/>
                      <a:tailEnd type="none" w="sm" len="sm"/>
                    </a:lnL>
                    <a:lnR w="12700" cap="flat" cmpd="sng">
                      <a:solidFill>
                        <a:srgbClr val="0000FF"/>
                      </a:solidFill>
                      <a:prstDash val="solid"/>
                      <a:round/>
                      <a:headEnd type="none" w="sm" len="sm"/>
                      <a:tailEnd type="none" w="sm" len="sm"/>
                    </a:lnR>
                    <a:lnT w="12700" cap="flat" cmpd="sng">
                      <a:solidFill>
                        <a:srgbClr val="0000FF"/>
                      </a:solidFill>
                      <a:prstDash val="solid"/>
                      <a:round/>
                      <a:headEnd type="none" w="sm" len="sm"/>
                      <a:tailEnd type="none" w="sm" len="sm"/>
                    </a:lnT>
                    <a:lnB w="12700" cap="flat" cmpd="sng">
                      <a:solidFill>
                        <a:srgbClr val="0000FF"/>
                      </a:solidFill>
                      <a:prstDash val="solid"/>
                      <a:round/>
                      <a:headEnd type="none" w="sm" len="sm"/>
                      <a:tailEnd type="none" w="sm" len="sm"/>
                    </a:lnB>
                  </a:tcPr>
                </a:tc>
                <a:extLst>
                  <a:ext uri="{0D108BD9-81ED-4DB2-BD59-A6C34878D82A}">
                    <a16:rowId xmlns:a16="http://schemas.microsoft.com/office/drawing/2014/main" val="10000"/>
                  </a:ext>
                </a:extLst>
              </a:tr>
              <a:tr h="569875">
                <a:tc>
                  <a:txBody>
                    <a:bodyPr/>
                    <a:lstStyle/>
                    <a:p>
                      <a:pPr marL="0" lvl="0" indent="0" algn="l" rtl="0">
                        <a:spcBef>
                          <a:spcPts val="0"/>
                        </a:spcBef>
                        <a:spcAft>
                          <a:spcPts val="0"/>
                        </a:spcAft>
                        <a:buNone/>
                      </a:pPr>
                      <a:r>
                        <a:rPr lang="sv" sz="1000" b="1">
                          <a:latin typeface="Calibri"/>
                          <a:ea typeface="Calibri"/>
                          <a:cs typeface="Calibri"/>
                          <a:sym typeface="Calibri"/>
                        </a:rPr>
                        <a:t> Seraina, Tilda</a:t>
                      </a:r>
                      <a:endParaRPr sz="1000" b="1">
                        <a:latin typeface="Calibri"/>
                        <a:ea typeface="Calibri"/>
                        <a:cs typeface="Calibri"/>
                        <a:sym typeface="Calibri"/>
                      </a:endParaRPr>
                    </a:p>
                  </a:txBody>
                  <a:tcPr marL="63500" marR="63500" marT="63500" marB="63500">
                    <a:lnT w="12700" cap="flat" cmpd="sng">
                      <a:solidFill>
                        <a:srgbClr val="0000FF"/>
                      </a:solidFill>
                      <a:prstDash val="solid"/>
                      <a:round/>
                      <a:headEnd type="none" w="sm" len="sm"/>
                      <a:tailEnd type="none" w="sm" len="sm"/>
                    </a:lnT>
                  </a:tcPr>
                </a:tc>
                <a:tc>
                  <a:txBody>
                    <a:bodyPr/>
                    <a:lstStyle/>
                    <a:p>
                      <a:pPr marL="0" lvl="0" indent="0" algn="l" rtl="0">
                        <a:spcBef>
                          <a:spcPts val="0"/>
                        </a:spcBef>
                        <a:spcAft>
                          <a:spcPts val="0"/>
                        </a:spcAft>
                        <a:buNone/>
                      </a:pPr>
                      <a:r>
                        <a:rPr lang="sv" sz="1000" b="1">
                          <a:latin typeface="Calibri"/>
                          <a:ea typeface="Calibri"/>
                          <a:cs typeface="Calibri"/>
                          <a:sym typeface="Calibri"/>
                        </a:rPr>
                        <a:t>Deutsch/</a:t>
                      </a:r>
                      <a:endParaRPr sz="1000" b="1">
                        <a:latin typeface="Calibri"/>
                        <a:ea typeface="Calibri"/>
                        <a:cs typeface="Calibri"/>
                        <a:sym typeface="Calibri"/>
                      </a:endParaRPr>
                    </a:p>
                    <a:p>
                      <a:pPr marL="0" lvl="0" indent="0" algn="l" rtl="0">
                        <a:spcBef>
                          <a:spcPts val="0"/>
                        </a:spcBef>
                        <a:spcAft>
                          <a:spcPts val="0"/>
                        </a:spcAft>
                        <a:buNone/>
                      </a:pPr>
                      <a:r>
                        <a:rPr lang="sv" sz="1000" b="1">
                          <a:latin typeface="Calibri"/>
                          <a:ea typeface="Calibri"/>
                          <a:cs typeface="Calibri"/>
                          <a:sym typeface="Calibri"/>
                        </a:rPr>
                        <a:t>German</a:t>
                      </a:r>
                      <a:endParaRPr sz="1000" b="1">
                        <a:latin typeface="Calibri"/>
                        <a:ea typeface="Calibri"/>
                        <a:cs typeface="Calibri"/>
                        <a:sym typeface="Calibri"/>
                      </a:endParaRPr>
                    </a:p>
                  </a:txBody>
                  <a:tcPr marL="63500" marR="63500" marT="63500" marB="63500">
                    <a:lnT w="12700" cap="flat" cmpd="sng">
                      <a:solidFill>
                        <a:srgbClr val="0000FF"/>
                      </a:solidFill>
                      <a:prstDash val="solid"/>
                      <a:round/>
                      <a:headEnd type="none" w="sm" len="sm"/>
                      <a:tailEnd type="none" w="sm" len="sm"/>
                    </a:lnT>
                  </a:tcPr>
                </a:tc>
                <a:tc>
                  <a:txBody>
                    <a:bodyPr/>
                    <a:lstStyle/>
                    <a:p>
                      <a:pPr marL="0" lvl="0" indent="0" algn="l" rtl="0">
                        <a:spcBef>
                          <a:spcPts val="0"/>
                        </a:spcBef>
                        <a:spcAft>
                          <a:spcPts val="0"/>
                        </a:spcAft>
                        <a:buNone/>
                      </a:pPr>
                      <a:r>
                        <a:rPr lang="sv" sz="1000" b="1">
                          <a:latin typeface="Calibri"/>
                          <a:ea typeface="Calibri"/>
                          <a:cs typeface="Calibri"/>
                          <a:sym typeface="Calibri"/>
                        </a:rPr>
                        <a:t> B.Marten</a:t>
                      </a:r>
                      <a:endParaRPr sz="1000" b="1">
                        <a:latin typeface="Calibri"/>
                        <a:ea typeface="Calibri"/>
                        <a:cs typeface="Calibri"/>
                        <a:sym typeface="Calibri"/>
                      </a:endParaRPr>
                    </a:p>
                  </a:txBody>
                  <a:tcPr marL="63500" marR="63500" marT="63500" marB="63500">
                    <a:lnT w="12700" cap="flat" cmpd="sng">
                      <a:solidFill>
                        <a:srgbClr val="0000FF"/>
                      </a:solidFill>
                      <a:prstDash val="solid"/>
                      <a:round/>
                      <a:headEnd type="none" w="sm" len="sm"/>
                      <a:tailEnd type="none" w="sm" len="sm"/>
                    </a:lnT>
                  </a:tcPr>
                </a:tc>
                <a:tc>
                  <a:txBody>
                    <a:bodyPr/>
                    <a:lstStyle/>
                    <a:p>
                      <a:pPr marL="0" lvl="0" indent="0" algn="l" rtl="0">
                        <a:spcBef>
                          <a:spcPts val="0"/>
                        </a:spcBef>
                        <a:spcAft>
                          <a:spcPts val="0"/>
                        </a:spcAft>
                        <a:buNone/>
                      </a:pPr>
                      <a:r>
                        <a:rPr lang="sv" sz="1000" b="1">
                          <a:latin typeface="Calibri"/>
                          <a:ea typeface="Calibri"/>
                          <a:cs typeface="Calibri"/>
                          <a:sym typeface="Calibri"/>
                        </a:rPr>
                        <a:t> Mo 25.11</a:t>
                      </a:r>
                      <a:endParaRPr sz="1000" b="1">
                        <a:latin typeface="Calibri"/>
                        <a:ea typeface="Calibri"/>
                        <a:cs typeface="Calibri"/>
                        <a:sym typeface="Calibri"/>
                      </a:endParaRPr>
                    </a:p>
                    <a:p>
                      <a:pPr marL="0" lvl="0" indent="0" algn="l" rtl="0">
                        <a:spcBef>
                          <a:spcPts val="0"/>
                        </a:spcBef>
                        <a:spcAft>
                          <a:spcPts val="0"/>
                        </a:spcAft>
                        <a:buNone/>
                      </a:pPr>
                      <a:r>
                        <a:rPr lang="sv" sz="1000" b="1">
                          <a:latin typeface="Calibri"/>
                          <a:ea typeface="Calibri"/>
                          <a:cs typeface="Calibri"/>
                          <a:sym typeface="Calibri"/>
                        </a:rPr>
                        <a:t> Tu 26.11</a:t>
                      </a:r>
                      <a:endParaRPr sz="1000" b="1">
                        <a:latin typeface="Calibri"/>
                        <a:ea typeface="Calibri"/>
                        <a:cs typeface="Calibri"/>
                        <a:sym typeface="Calibri"/>
                      </a:endParaRPr>
                    </a:p>
                  </a:txBody>
                  <a:tcPr marL="63500" marR="63500" marT="63500" marB="63500">
                    <a:lnT w="12700" cap="flat" cmpd="sng">
                      <a:solidFill>
                        <a:srgbClr val="0000FF"/>
                      </a:solidFill>
                      <a:prstDash val="solid"/>
                      <a:round/>
                      <a:headEnd type="none" w="sm" len="sm"/>
                      <a:tailEnd type="none" w="sm" len="sm"/>
                    </a:lnT>
                  </a:tcPr>
                </a:tc>
                <a:tc>
                  <a:txBody>
                    <a:bodyPr/>
                    <a:lstStyle/>
                    <a:p>
                      <a:pPr marL="0" lvl="0" indent="0" algn="l" rtl="0">
                        <a:spcBef>
                          <a:spcPts val="0"/>
                        </a:spcBef>
                        <a:spcAft>
                          <a:spcPts val="0"/>
                        </a:spcAft>
                        <a:buNone/>
                      </a:pPr>
                      <a:r>
                        <a:rPr lang="sv" sz="1000" b="1">
                          <a:latin typeface="Calibri"/>
                          <a:ea typeface="Calibri"/>
                          <a:cs typeface="Calibri"/>
                          <a:sym typeface="Calibri"/>
                        </a:rPr>
                        <a:t>8.00 - 8.50</a:t>
                      </a:r>
                      <a:endParaRPr sz="1000" b="1">
                        <a:latin typeface="Calibri"/>
                        <a:ea typeface="Calibri"/>
                        <a:cs typeface="Calibri"/>
                        <a:sym typeface="Calibri"/>
                      </a:endParaRPr>
                    </a:p>
                    <a:p>
                      <a:pPr marL="0" lvl="0" indent="0" algn="l" rtl="0">
                        <a:spcBef>
                          <a:spcPts val="0"/>
                        </a:spcBef>
                        <a:spcAft>
                          <a:spcPts val="0"/>
                        </a:spcAft>
                        <a:buNone/>
                      </a:pPr>
                      <a:r>
                        <a:rPr lang="sv" sz="1000" b="1">
                          <a:latin typeface="Calibri"/>
                          <a:ea typeface="Calibri"/>
                          <a:cs typeface="Calibri"/>
                          <a:sym typeface="Calibri"/>
                        </a:rPr>
                        <a:t>8.10 - 9.00</a:t>
                      </a:r>
                      <a:endParaRPr sz="1000" b="1">
                        <a:latin typeface="Calibri"/>
                        <a:ea typeface="Calibri"/>
                        <a:cs typeface="Calibri"/>
                        <a:sym typeface="Calibri"/>
                      </a:endParaRPr>
                    </a:p>
                  </a:txBody>
                  <a:tcPr marL="63500" marR="63500" marT="63500" marB="63500">
                    <a:lnT w="12700" cap="flat" cmpd="sng">
                      <a:solidFill>
                        <a:srgbClr val="0000FF"/>
                      </a:solidFill>
                      <a:prstDash val="solid"/>
                      <a:round/>
                      <a:headEnd type="none" w="sm" len="sm"/>
                      <a:tailEnd type="none" w="sm" len="sm"/>
                    </a:lnT>
                  </a:tcPr>
                </a:tc>
                <a:extLst>
                  <a:ext uri="{0D108BD9-81ED-4DB2-BD59-A6C34878D82A}">
                    <a16:rowId xmlns:a16="http://schemas.microsoft.com/office/drawing/2014/main" val="10001"/>
                  </a:ext>
                </a:extLst>
              </a:tr>
              <a:tr h="569875">
                <a:tc>
                  <a:txBody>
                    <a:bodyPr/>
                    <a:lstStyle/>
                    <a:p>
                      <a:pPr marL="0" lvl="0" indent="0" algn="l" rtl="0">
                        <a:spcBef>
                          <a:spcPts val="0"/>
                        </a:spcBef>
                        <a:spcAft>
                          <a:spcPts val="0"/>
                        </a:spcAft>
                        <a:buNone/>
                      </a:pPr>
                      <a:r>
                        <a:rPr lang="sv" sz="1000" b="1">
                          <a:latin typeface="Calibri"/>
                          <a:ea typeface="Calibri"/>
                          <a:cs typeface="Calibri"/>
                          <a:sym typeface="Calibri"/>
                        </a:rPr>
                        <a:t>Perya, Isidor, Audrey, Elin</a:t>
                      </a:r>
                      <a:endParaRPr sz="1000" b="1">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r>
                        <a:rPr lang="sv" sz="1000" b="1">
                          <a:latin typeface="Calibri"/>
                          <a:ea typeface="Calibri"/>
                          <a:cs typeface="Calibri"/>
                          <a:sym typeface="Calibri"/>
                        </a:rPr>
                        <a:t>Englisch/</a:t>
                      </a:r>
                      <a:endParaRPr sz="1000" b="1">
                        <a:latin typeface="Calibri"/>
                        <a:ea typeface="Calibri"/>
                        <a:cs typeface="Calibri"/>
                        <a:sym typeface="Calibri"/>
                      </a:endParaRPr>
                    </a:p>
                    <a:p>
                      <a:pPr marL="0" lvl="0" indent="0" algn="l" rtl="0">
                        <a:spcBef>
                          <a:spcPts val="0"/>
                        </a:spcBef>
                        <a:spcAft>
                          <a:spcPts val="0"/>
                        </a:spcAft>
                        <a:buNone/>
                      </a:pPr>
                      <a:r>
                        <a:rPr lang="sv" sz="1000" b="1">
                          <a:latin typeface="Calibri"/>
                          <a:ea typeface="Calibri"/>
                          <a:cs typeface="Calibri"/>
                          <a:sym typeface="Calibri"/>
                        </a:rPr>
                        <a:t>English</a:t>
                      </a:r>
                      <a:endParaRPr sz="1000" b="1">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r>
                        <a:rPr lang="sv" sz="1000" b="1">
                          <a:latin typeface="Calibri"/>
                          <a:ea typeface="Calibri"/>
                          <a:cs typeface="Calibri"/>
                          <a:sym typeface="Calibri"/>
                        </a:rPr>
                        <a:t>E. Karlsson</a:t>
                      </a:r>
                      <a:endParaRPr sz="1000" b="1">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r>
                        <a:rPr lang="sv" sz="1000" b="1">
                          <a:latin typeface="Calibri"/>
                          <a:ea typeface="Calibri"/>
                          <a:cs typeface="Calibri"/>
                          <a:sym typeface="Calibri"/>
                        </a:rPr>
                        <a:t> Mo 25.11</a:t>
                      </a:r>
                      <a:endParaRPr sz="1000" b="1">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r>
                        <a:rPr lang="sv" sz="1000" b="1">
                          <a:latin typeface="Calibri"/>
                          <a:ea typeface="Calibri"/>
                          <a:cs typeface="Calibri"/>
                          <a:sym typeface="Calibri"/>
                        </a:rPr>
                        <a:t>13.20-14.10</a:t>
                      </a:r>
                      <a:endParaRPr sz="1000" b="1">
                        <a:latin typeface="Calibri"/>
                        <a:ea typeface="Calibri"/>
                        <a:cs typeface="Calibri"/>
                        <a:sym typeface="Calibri"/>
                      </a:endParaRPr>
                    </a:p>
                  </a:txBody>
                  <a:tcPr marL="63500" marR="63500" marT="63500" marB="63500"/>
                </a:tc>
                <a:extLst>
                  <a:ext uri="{0D108BD9-81ED-4DB2-BD59-A6C34878D82A}">
                    <a16:rowId xmlns:a16="http://schemas.microsoft.com/office/drawing/2014/main" val="10002"/>
                  </a:ext>
                </a:extLst>
              </a:tr>
              <a:tr h="771000">
                <a:tc>
                  <a:txBody>
                    <a:bodyPr/>
                    <a:lstStyle/>
                    <a:p>
                      <a:pPr marL="0" lvl="0" indent="0" algn="l" rtl="0">
                        <a:spcBef>
                          <a:spcPts val="0"/>
                        </a:spcBef>
                        <a:spcAft>
                          <a:spcPts val="0"/>
                        </a:spcAft>
                        <a:buNone/>
                      </a:pPr>
                      <a:r>
                        <a:rPr lang="sv" sz="1000" b="1">
                          <a:latin typeface="Calibri"/>
                          <a:ea typeface="Calibri"/>
                          <a:cs typeface="Calibri"/>
                          <a:sym typeface="Calibri"/>
                        </a:rPr>
                        <a:t>Alma, Edit, Amelie</a:t>
                      </a:r>
                      <a:endParaRPr sz="1000" b="1">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r>
                        <a:rPr lang="sv" sz="1000" b="1">
                          <a:latin typeface="Calibri"/>
                          <a:ea typeface="Calibri"/>
                          <a:cs typeface="Calibri"/>
                          <a:sym typeface="Calibri"/>
                        </a:rPr>
                        <a:t>Schwedisch/</a:t>
                      </a:r>
                      <a:endParaRPr sz="1000" b="1">
                        <a:latin typeface="Calibri"/>
                        <a:ea typeface="Calibri"/>
                        <a:cs typeface="Calibri"/>
                        <a:sym typeface="Calibri"/>
                      </a:endParaRPr>
                    </a:p>
                    <a:p>
                      <a:pPr marL="0" lvl="0" indent="0" algn="l" rtl="0">
                        <a:spcBef>
                          <a:spcPts val="0"/>
                        </a:spcBef>
                        <a:spcAft>
                          <a:spcPts val="0"/>
                        </a:spcAft>
                        <a:buNone/>
                      </a:pPr>
                      <a:r>
                        <a:rPr lang="sv" sz="1000" b="1">
                          <a:latin typeface="Calibri"/>
                          <a:ea typeface="Calibri"/>
                          <a:cs typeface="Calibri"/>
                          <a:sym typeface="Calibri"/>
                        </a:rPr>
                        <a:t>Swedish</a:t>
                      </a:r>
                      <a:endParaRPr sz="1000" b="1">
                        <a:latin typeface="Calibri"/>
                        <a:ea typeface="Calibri"/>
                        <a:cs typeface="Calibri"/>
                        <a:sym typeface="Calibri"/>
                      </a:endParaRPr>
                    </a:p>
                    <a:p>
                      <a:pPr marL="0" lvl="0" indent="0" algn="l" rtl="0">
                        <a:spcBef>
                          <a:spcPts val="0"/>
                        </a:spcBef>
                        <a:spcAft>
                          <a:spcPts val="0"/>
                        </a:spcAft>
                        <a:buNone/>
                      </a:pPr>
                      <a:endParaRPr sz="1000" b="1">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r>
                        <a:rPr lang="sv" sz="1000" b="1">
                          <a:latin typeface="Calibri"/>
                          <a:ea typeface="Calibri"/>
                          <a:cs typeface="Calibri"/>
                          <a:sym typeface="Calibri"/>
                        </a:rPr>
                        <a:t> L. Nilsson</a:t>
                      </a:r>
                      <a:endParaRPr sz="1000" b="1">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r>
                        <a:rPr lang="sv" sz="1000" b="1">
                          <a:latin typeface="Calibri"/>
                          <a:ea typeface="Calibri"/>
                          <a:cs typeface="Calibri"/>
                          <a:sym typeface="Calibri"/>
                        </a:rPr>
                        <a:t> Fr 29.11</a:t>
                      </a:r>
                      <a:endParaRPr sz="1000" b="1">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r>
                        <a:rPr lang="sv" sz="1000" b="1">
                          <a:latin typeface="Calibri"/>
                          <a:ea typeface="Calibri"/>
                          <a:cs typeface="Calibri"/>
                          <a:sym typeface="Calibri"/>
                        </a:rPr>
                        <a:t>8.30-9.20</a:t>
                      </a:r>
                      <a:endParaRPr sz="1000" b="1">
                        <a:latin typeface="Calibri"/>
                        <a:ea typeface="Calibri"/>
                        <a:cs typeface="Calibri"/>
                        <a:sym typeface="Calibri"/>
                      </a:endParaRPr>
                    </a:p>
                  </a:txBody>
                  <a:tcPr marL="63500" marR="63500" marT="63500" marB="63500"/>
                </a:tc>
                <a:extLst>
                  <a:ext uri="{0D108BD9-81ED-4DB2-BD59-A6C34878D82A}">
                    <a16:rowId xmlns:a16="http://schemas.microsoft.com/office/drawing/2014/main" val="10003"/>
                  </a:ext>
                </a:extLst>
              </a:tr>
            </a:tbl>
          </a:graphicData>
        </a:graphic>
      </p:graphicFrame>
      <p:sp>
        <p:nvSpPr>
          <p:cNvPr id="84" name="Google Shape;84;p16"/>
          <p:cNvSpPr txBox="1"/>
          <p:nvPr/>
        </p:nvSpPr>
        <p:spPr>
          <a:xfrm>
            <a:off x="3277850" y="2222575"/>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sv" sz="1000">
                <a:latin typeface="Calibri"/>
                <a:ea typeface="Calibri"/>
                <a:cs typeface="Calibri"/>
                <a:sym typeface="Calibri"/>
              </a:rPr>
              <a:t> </a:t>
            </a:r>
            <a:endParaRPr/>
          </a:p>
        </p:txBody>
      </p:sp>
      <p:pic>
        <p:nvPicPr>
          <p:cNvPr id="85" name="Google Shape;85;p16"/>
          <p:cNvPicPr preferRelativeResize="0"/>
          <p:nvPr/>
        </p:nvPicPr>
        <p:blipFill>
          <a:blip r:embed="rId3">
            <a:alphaModFix/>
          </a:blip>
          <a:stretch>
            <a:fillRect/>
          </a:stretch>
        </p:blipFill>
        <p:spPr>
          <a:xfrm>
            <a:off x="152400" y="152400"/>
            <a:ext cx="428625" cy="438150"/>
          </a:xfrm>
          <a:prstGeom prst="rect">
            <a:avLst/>
          </a:prstGeom>
          <a:noFill/>
          <a:ln>
            <a:noFill/>
          </a:ln>
        </p:spPr>
      </p:pic>
      <p:sp>
        <p:nvSpPr>
          <p:cNvPr id="86" name="Google Shape;86;p16"/>
          <p:cNvSpPr txBox="1"/>
          <p:nvPr/>
        </p:nvSpPr>
        <p:spPr>
          <a:xfrm>
            <a:off x="152400" y="292850"/>
            <a:ext cx="3428700" cy="2862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sv" sz="1100" b="1">
                <a:latin typeface="Calibri"/>
                <a:ea typeface="Calibri"/>
                <a:cs typeface="Calibri"/>
                <a:sym typeface="Calibri"/>
              </a:rPr>
              <a:t>Erasmus+ </a:t>
            </a:r>
            <a:r>
              <a:rPr lang="sv" sz="1000" b="1">
                <a:latin typeface="Calibri"/>
                <a:ea typeface="Calibri"/>
                <a:cs typeface="Calibri"/>
                <a:sym typeface="Calibri"/>
              </a:rPr>
              <a:t>    Växjö Katedralskola      25.11 - 29.11  2019                                                  </a:t>
            </a:r>
            <a:endParaRPr sz="1000" b="1">
              <a:latin typeface="Calibri"/>
              <a:ea typeface="Calibri"/>
              <a:cs typeface="Calibri"/>
              <a:sym typeface="Calibri"/>
            </a:endParaRPr>
          </a:p>
          <a:p>
            <a:pPr marL="0" lvl="0" indent="0" algn="l" rtl="0">
              <a:lnSpc>
                <a:spcPct val="115000"/>
              </a:lnSpc>
              <a:spcBef>
                <a:spcPts val="0"/>
              </a:spcBef>
              <a:spcAft>
                <a:spcPts val="0"/>
              </a:spcAft>
              <a:buNone/>
            </a:pPr>
            <a:r>
              <a:rPr lang="sv" sz="1000" b="1">
                <a:latin typeface="Calibri"/>
                <a:ea typeface="Calibri"/>
                <a:cs typeface="Calibri"/>
                <a:sym typeface="Calibri"/>
              </a:rPr>
              <a:t>Lesekampagne -  Lies mit uns!/ Teil 3. Tradition und Modernität </a:t>
            </a:r>
            <a:endParaRPr sz="1000" b="1">
              <a:latin typeface="Calibri"/>
              <a:ea typeface="Calibri"/>
              <a:cs typeface="Calibri"/>
              <a:sym typeface="Calibri"/>
            </a:endParaRPr>
          </a:p>
          <a:p>
            <a:pPr marL="0" lvl="0" indent="0" algn="l" rtl="0">
              <a:lnSpc>
                <a:spcPct val="115000"/>
              </a:lnSpc>
              <a:spcBef>
                <a:spcPts val="0"/>
              </a:spcBef>
              <a:spcAft>
                <a:spcPts val="0"/>
              </a:spcAft>
              <a:buNone/>
            </a:pPr>
            <a:r>
              <a:rPr lang="sv" sz="1000" b="1">
                <a:latin typeface="Calibri"/>
                <a:ea typeface="Calibri"/>
                <a:cs typeface="Calibri"/>
                <a:sym typeface="Calibri"/>
              </a:rPr>
              <a:t>Reading campaign: Read with us!/Part 3. Tradition and Modernity</a:t>
            </a:r>
            <a:endParaRPr sz="1000" b="1">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Deutschstunde</a:t>
            </a:r>
            <a:endParaRPr/>
          </a:p>
        </p:txBody>
      </p:sp>
      <p:sp>
        <p:nvSpPr>
          <p:cNvPr id="92" name="Google Shape;92;p17"/>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sv"/>
              <a:t>Tilda und Seraina haben 2 Lektionen</a:t>
            </a:r>
            <a:endParaRPr/>
          </a:p>
          <a:p>
            <a:pPr marL="0" lvl="0" indent="0" algn="l" rtl="0">
              <a:lnSpc>
                <a:spcPct val="100000"/>
              </a:lnSpc>
              <a:spcBef>
                <a:spcPts val="1600"/>
              </a:spcBef>
              <a:spcAft>
                <a:spcPts val="0"/>
              </a:spcAft>
              <a:buNone/>
            </a:pPr>
            <a:r>
              <a:rPr lang="sv"/>
              <a:t>gestaltet.</a:t>
            </a:r>
            <a:endParaRPr/>
          </a:p>
          <a:p>
            <a:pPr marL="0" lvl="0" indent="0" algn="l" rtl="0">
              <a:spcBef>
                <a:spcPts val="1600"/>
              </a:spcBef>
              <a:spcAft>
                <a:spcPts val="0"/>
              </a:spcAft>
              <a:buNone/>
            </a:pPr>
            <a:r>
              <a:rPr lang="sv"/>
              <a:t>gestaltet</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r>
              <a:rPr lang="sv"/>
              <a:t>h</a:t>
            </a:r>
            <a:endParaRPr/>
          </a:p>
        </p:txBody>
      </p:sp>
      <p:pic>
        <p:nvPicPr>
          <p:cNvPr id="93" name="Google Shape;93;p17"/>
          <p:cNvPicPr preferRelativeResize="0"/>
          <p:nvPr/>
        </p:nvPicPr>
        <p:blipFill>
          <a:blip r:embed="rId3">
            <a:alphaModFix/>
          </a:blip>
          <a:stretch>
            <a:fillRect/>
          </a:stretch>
        </p:blipFill>
        <p:spPr>
          <a:xfrm>
            <a:off x="5336600" y="292850"/>
            <a:ext cx="3932252" cy="3028524"/>
          </a:xfrm>
          <a:prstGeom prst="rect">
            <a:avLst/>
          </a:prstGeom>
          <a:noFill/>
          <a:ln>
            <a:noFill/>
          </a:ln>
        </p:spPr>
      </p:pic>
      <p:pic>
        <p:nvPicPr>
          <p:cNvPr id="94" name="Google Shape;94;p17"/>
          <p:cNvPicPr preferRelativeResize="0"/>
          <p:nvPr/>
        </p:nvPicPr>
        <p:blipFill>
          <a:blip r:embed="rId4">
            <a:alphaModFix/>
          </a:blip>
          <a:stretch>
            <a:fillRect/>
          </a:stretch>
        </p:blipFill>
        <p:spPr>
          <a:xfrm>
            <a:off x="110075" y="2097350"/>
            <a:ext cx="4977100" cy="31404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Englischstunde</a:t>
            </a:r>
            <a:endParaRPr/>
          </a:p>
        </p:txBody>
      </p:sp>
      <p:sp>
        <p:nvSpPr>
          <p:cNvPr id="100" name="Google Shape;100;p18"/>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Audrey und Perya haben eine </a:t>
            </a:r>
            <a:endParaRPr/>
          </a:p>
          <a:p>
            <a:pPr marL="0" lvl="0" indent="0" algn="l" rtl="0">
              <a:spcBef>
                <a:spcPts val="1600"/>
              </a:spcBef>
              <a:spcAft>
                <a:spcPts val="1600"/>
              </a:spcAft>
              <a:buNone/>
            </a:pPr>
            <a:r>
              <a:rPr lang="sv"/>
              <a:t>Englischlektion durchgeführt.</a:t>
            </a:r>
            <a:endParaRPr/>
          </a:p>
        </p:txBody>
      </p:sp>
      <p:pic>
        <p:nvPicPr>
          <p:cNvPr id="101" name="Google Shape;101;p18"/>
          <p:cNvPicPr preferRelativeResize="0"/>
          <p:nvPr/>
        </p:nvPicPr>
        <p:blipFill>
          <a:blip r:embed="rId3">
            <a:alphaModFix/>
          </a:blip>
          <a:stretch>
            <a:fillRect/>
          </a:stretch>
        </p:blipFill>
        <p:spPr>
          <a:xfrm>
            <a:off x="4407600" y="0"/>
            <a:ext cx="4736402" cy="4294551"/>
          </a:xfrm>
          <a:prstGeom prst="rect">
            <a:avLst/>
          </a:prstGeom>
          <a:noFill/>
          <a:ln>
            <a:noFill/>
          </a:ln>
        </p:spPr>
      </p:pic>
      <p:pic>
        <p:nvPicPr>
          <p:cNvPr id="102" name="Google Shape;102;p18"/>
          <p:cNvPicPr preferRelativeResize="0"/>
          <p:nvPr/>
        </p:nvPicPr>
        <p:blipFill>
          <a:blip r:embed="rId4">
            <a:alphaModFix/>
          </a:blip>
          <a:stretch>
            <a:fillRect/>
          </a:stretch>
        </p:blipFill>
        <p:spPr>
          <a:xfrm>
            <a:off x="201425" y="2310850"/>
            <a:ext cx="3941522" cy="28326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Schwedischstunde</a:t>
            </a:r>
            <a:endParaRPr/>
          </a:p>
        </p:txBody>
      </p:sp>
      <p:sp>
        <p:nvSpPr>
          <p:cNvPr id="108" name="Google Shape;108;p19"/>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sv"/>
              <a:t>Edit uns Amelie bei der Arbeit.</a:t>
            </a:r>
            <a:endParaRPr/>
          </a:p>
        </p:txBody>
      </p:sp>
      <p:pic>
        <p:nvPicPr>
          <p:cNvPr id="109" name="Google Shape;109;p19"/>
          <p:cNvPicPr preferRelativeResize="0"/>
          <p:nvPr/>
        </p:nvPicPr>
        <p:blipFill>
          <a:blip r:embed="rId3">
            <a:alphaModFix/>
          </a:blip>
          <a:stretch>
            <a:fillRect/>
          </a:stretch>
        </p:blipFill>
        <p:spPr>
          <a:xfrm>
            <a:off x="4813851" y="0"/>
            <a:ext cx="4146902" cy="5143501"/>
          </a:xfrm>
          <a:prstGeom prst="rect">
            <a:avLst/>
          </a:prstGeom>
          <a:noFill/>
          <a:ln>
            <a:noFill/>
          </a:ln>
        </p:spPr>
      </p:pic>
      <p:pic>
        <p:nvPicPr>
          <p:cNvPr id="110" name="Google Shape;110;p19"/>
          <p:cNvPicPr preferRelativeResize="0"/>
          <p:nvPr/>
        </p:nvPicPr>
        <p:blipFill>
          <a:blip r:embed="rId4">
            <a:alphaModFix/>
          </a:blip>
          <a:stretch>
            <a:fillRect/>
          </a:stretch>
        </p:blipFill>
        <p:spPr>
          <a:xfrm>
            <a:off x="956225" y="1664800"/>
            <a:ext cx="3857626" cy="34786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Auswertung der Stunden</a:t>
            </a:r>
            <a:endParaRPr/>
          </a:p>
        </p:txBody>
      </p:sp>
      <p:sp>
        <p:nvSpPr>
          <p:cNvPr id="116" name="Google Shape;116;p20"/>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Die Klassen haben folgendermassen die Stunden ausgewertet:</a:t>
            </a:r>
            <a:endParaRPr/>
          </a:p>
          <a:p>
            <a:pPr marL="457200" lvl="0" indent="-342900" algn="l" rtl="0">
              <a:spcBef>
                <a:spcPts val="1600"/>
              </a:spcBef>
              <a:spcAft>
                <a:spcPts val="0"/>
              </a:spcAft>
              <a:buSzPts val="1800"/>
              <a:buChar char="●"/>
            </a:pPr>
            <a:r>
              <a:rPr lang="sv" b="1"/>
              <a:t>Die Englisch- Deutsch- und Schwedischstunden wurden als sehr interessant oder mindestens als interessant bewertet. Die Schüler zeigten eine hohe Motivation und arbeiteten aktiv mit.</a:t>
            </a:r>
            <a:endParaRPr b="1"/>
          </a:p>
          <a:p>
            <a:pPr marL="0" lvl="0" indent="0" algn="l" rtl="0">
              <a:spcBef>
                <a:spcPts val="1600"/>
              </a:spcBef>
              <a:spcAft>
                <a:spcPts val="0"/>
              </a:spcAft>
              <a:buNone/>
            </a:pPr>
            <a:endParaRPr b="1"/>
          </a:p>
          <a:p>
            <a:pPr marL="457200" lvl="0" indent="-342900" algn="l" rtl="0">
              <a:spcBef>
                <a:spcPts val="1600"/>
              </a:spcBef>
              <a:spcAft>
                <a:spcPts val="0"/>
              </a:spcAft>
              <a:buSzPts val="1800"/>
              <a:buChar char="●"/>
            </a:pPr>
            <a:r>
              <a:rPr lang="sv" b="1"/>
              <a:t>Die beteiligten Schüler empfanden ihre eigenen Lektionen als sehr gelungen. </a:t>
            </a:r>
            <a:endParaRPr b="1"/>
          </a:p>
          <a:p>
            <a:pPr marL="0" lvl="0" indent="0" algn="l" rtl="0">
              <a:spcBef>
                <a:spcPts val="1600"/>
              </a:spcBef>
              <a:spcAft>
                <a:spcPts val="16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xfrm>
            <a:off x="217750" y="269375"/>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Die Ausstellung “Entdecke Meine Welt”</a:t>
            </a:r>
            <a:endParaRPr/>
          </a:p>
          <a:p>
            <a:pPr marL="0" lvl="0" indent="0" algn="l" rtl="0">
              <a:spcBef>
                <a:spcPts val="0"/>
              </a:spcBef>
              <a:spcAft>
                <a:spcPts val="0"/>
              </a:spcAft>
              <a:buNone/>
            </a:pPr>
            <a:endParaRPr/>
          </a:p>
        </p:txBody>
      </p:sp>
      <p:sp>
        <p:nvSpPr>
          <p:cNvPr id="122" name="Google Shape;122;p21"/>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sv"/>
              <a:t>... fand in der Bibliothek statt.</a:t>
            </a:r>
            <a:endParaRPr/>
          </a:p>
        </p:txBody>
      </p:sp>
      <p:pic>
        <p:nvPicPr>
          <p:cNvPr id="123" name="Google Shape;123;p21"/>
          <p:cNvPicPr preferRelativeResize="0"/>
          <p:nvPr/>
        </p:nvPicPr>
        <p:blipFill>
          <a:blip r:embed="rId3">
            <a:alphaModFix/>
          </a:blip>
          <a:stretch>
            <a:fillRect/>
          </a:stretch>
        </p:blipFill>
        <p:spPr>
          <a:xfrm>
            <a:off x="5087175" y="1070375"/>
            <a:ext cx="4056823" cy="3176550"/>
          </a:xfrm>
          <a:prstGeom prst="rect">
            <a:avLst/>
          </a:prstGeom>
          <a:noFill/>
          <a:ln>
            <a:noFill/>
          </a:ln>
        </p:spPr>
      </p:pic>
      <p:pic>
        <p:nvPicPr>
          <p:cNvPr id="124" name="Google Shape;124;p21"/>
          <p:cNvPicPr preferRelativeResize="0"/>
          <p:nvPr/>
        </p:nvPicPr>
        <p:blipFill>
          <a:blip r:embed="rId4">
            <a:alphaModFix/>
          </a:blip>
          <a:stretch>
            <a:fillRect/>
          </a:stretch>
        </p:blipFill>
        <p:spPr>
          <a:xfrm>
            <a:off x="0" y="1647925"/>
            <a:ext cx="5599177" cy="3495574"/>
          </a:xfrm>
          <a:prstGeom prst="rect">
            <a:avLst/>
          </a:prstGeom>
          <a:noFill/>
          <a:ln>
            <a:noFill/>
          </a:ln>
        </p:spPr>
      </p:pic>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F9AE778BDDDD0429699E0C499331DB3" ma:contentTypeVersion="11" ma:contentTypeDescription="Create a new document." ma:contentTypeScope="" ma:versionID="4025158d734ae70b861a8e9b027f5b5b">
  <xsd:schema xmlns:xsd="http://www.w3.org/2001/XMLSchema" xmlns:xs="http://www.w3.org/2001/XMLSchema" xmlns:p="http://schemas.microsoft.com/office/2006/metadata/properties" xmlns:ns3="2e85823a-f830-4e2a-8968-eff7f746ab75" xmlns:ns4="63bbfe8e-091a-4ea9-94a7-c5ff3fd1268d" targetNamespace="http://schemas.microsoft.com/office/2006/metadata/properties" ma:root="true" ma:fieldsID="20b84447d6e1a6494bbcb074399269d3" ns3:_="" ns4:_="">
    <xsd:import namespace="2e85823a-f830-4e2a-8968-eff7f746ab75"/>
    <xsd:import namespace="63bbfe8e-091a-4ea9-94a7-c5ff3fd1268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85823a-f830-4e2a-8968-eff7f746ab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bbfe8e-091a-4ea9-94a7-c5ff3fd1268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9AB654-3D1A-4C57-927B-F9E5C81572C2}">
  <ds:schemaRefs>
    <ds:schemaRef ds:uri="2e85823a-f830-4e2a-8968-eff7f746ab75"/>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63bbfe8e-091a-4ea9-94a7-c5ff3fd1268d"/>
    <ds:schemaRef ds:uri="http://www.w3.org/XML/1998/namespace"/>
  </ds:schemaRefs>
</ds:datastoreItem>
</file>

<file path=customXml/itemProps2.xml><?xml version="1.0" encoding="utf-8"?>
<ds:datastoreItem xmlns:ds="http://schemas.openxmlformats.org/officeDocument/2006/customXml" ds:itemID="{FD794B5B-4649-482F-99C1-564B719FBA92}">
  <ds:schemaRefs>
    <ds:schemaRef ds:uri="http://schemas.microsoft.com/sharepoint/v3/contenttype/forms"/>
  </ds:schemaRefs>
</ds:datastoreItem>
</file>

<file path=customXml/itemProps3.xml><?xml version="1.0" encoding="utf-8"?>
<ds:datastoreItem xmlns:ds="http://schemas.openxmlformats.org/officeDocument/2006/customXml" ds:itemID="{516A1074-D1F5-4D5D-904B-CF7D117C4D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85823a-f830-4e2a-8968-eff7f746ab75"/>
    <ds:schemaRef ds:uri="63bbfe8e-091a-4ea9-94a7-c5ff3fd126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782</Words>
  <Application>Microsoft Office PowerPoint</Application>
  <PresentationFormat>Bildspel på skärmen (16:9)</PresentationFormat>
  <Paragraphs>94</Paragraphs>
  <Slides>12</Slides>
  <Notes>12</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12</vt:i4>
      </vt:variant>
    </vt:vector>
  </HeadingPairs>
  <TitlesOfParts>
    <vt:vector size="18" baseType="lpstr">
      <vt:lpstr>Source Code Pro</vt:lpstr>
      <vt:lpstr>Lobster</vt:lpstr>
      <vt:lpstr>Arial</vt:lpstr>
      <vt:lpstr>Amatic SC</vt:lpstr>
      <vt:lpstr>Calibri</vt:lpstr>
      <vt:lpstr>Beach Day</vt:lpstr>
      <vt:lpstr>Projektarbeit Zwischen Växjö und Kufstein</vt:lpstr>
      <vt:lpstr>Projekttreffen in Växjö 29.09. -06.10. 2019 Die ganze Gruppe beim Ausflug ins Land der Legende und ins Glasreich</vt:lpstr>
      <vt:lpstr>Programm in Växjö</vt:lpstr>
      <vt:lpstr>Lesekampagne</vt:lpstr>
      <vt:lpstr>Deutschstunde</vt:lpstr>
      <vt:lpstr>Englischstunde</vt:lpstr>
      <vt:lpstr>Schwedischstunde</vt:lpstr>
      <vt:lpstr>Auswertung der Stunden</vt:lpstr>
      <vt:lpstr>Die Ausstellung “Entdecke Meine Welt” </vt:lpstr>
      <vt:lpstr>E-Twinningarbeit</vt:lpstr>
      <vt:lpstr>Verbereitung auf das Projekttreffen in Kufstein</vt:lpstr>
      <vt:lpstr>Wir freuen uns auf das 4. Teilprojekt  in Kufstein.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Projektarbeit Zwischen Växjö und Kufstein</dc:title>
  <dc:creator>Marten Barbara</dc:creator>
  <cp:lastModifiedBy>Marten Barbara</cp:lastModifiedBy>
  <cp:revision>1</cp:revision>
  <dcterms:modified xsi:type="dcterms:W3CDTF">2020-01-17T13:18:31Z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0x010100FF9AE778BDDDD0429699E0C499331DB3</vt:lpwstr>
  </property>
</Properties>
</file>