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95" r:id="rId4"/>
    <p:sldId id="282" r:id="rId5"/>
    <p:sldId id="280" r:id="rId6"/>
    <p:sldId id="287" r:id="rId7"/>
    <p:sldId id="281" r:id="rId8"/>
    <p:sldId id="288" r:id="rId9"/>
    <p:sldId id="283" r:id="rId10"/>
    <p:sldId id="284" r:id="rId11"/>
    <p:sldId id="285" r:id="rId12"/>
    <p:sldId id="291" r:id="rId13"/>
    <p:sldId id="297" r:id="rId14"/>
    <p:sldId id="276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620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8" autoAdjust="0"/>
    <p:restoredTop sz="88330" autoAdjust="0"/>
  </p:normalViewPr>
  <p:slideViewPr>
    <p:cSldViewPr snapToGrid="0">
      <p:cViewPr varScale="1">
        <p:scale>
          <a:sx n="66" d="100"/>
          <a:sy n="66" d="100"/>
        </p:scale>
        <p:origin x="9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3CB2F-3818-470A-A0E2-C64CF4180060}" type="datetimeFigureOut">
              <a:rPr lang="pl-PL" smtClean="0"/>
              <a:pPr/>
              <a:t>2020-01-16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1BFFD-3497-40D2-8EFB-4E1BA62B96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712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BFFD-3497-40D2-8EFB-4E1BA62B96D4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99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6275-04F9-4301-A1AA-C74ECA36A776}" type="datetimeFigureOut">
              <a:rPr lang="pl-PL" smtClean="0"/>
              <a:pPr/>
              <a:t>2020-01-16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8463-3E1E-43C2-B6F9-19B03BF36D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85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6275-04F9-4301-A1AA-C74ECA36A776}" type="datetimeFigureOut">
              <a:rPr lang="pl-PL" smtClean="0"/>
              <a:pPr/>
              <a:t>2020-01-16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8463-3E1E-43C2-B6F9-19B03BF36D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239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6275-04F9-4301-A1AA-C74ECA36A776}" type="datetimeFigureOut">
              <a:rPr lang="pl-PL" smtClean="0"/>
              <a:pPr/>
              <a:t>2020-01-16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8463-3E1E-43C2-B6F9-19B03BF36D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790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6275-04F9-4301-A1AA-C74ECA36A776}" type="datetimeFigureOut">
              <a:rPr lang="pl-PL" smtClean="0"/>
              <a:pPr/>
              <a:t>2020-01-16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8463-3E1E-43C2-B6F9-19B03BF36D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366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6275-04F9-4301-A1AA-C74ECA36A776}" type="datetimeFigureOut">
              <a:rPr lang="pl-PL" smtClean="0"/>
              <a:pPr/>
              <a:t>2020-01-16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8463-3E1E-43C2-B6F9-19B03BF36D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368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6275-04F9-4301-A1AA-C74ECA36A776}" type="datetimeFigureOut">
              <a:rPr lang="pl-PL" smtClean="0"/>
              <a:pPr/>
              <a:t>2020-01-16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8463-3E1E-43C2-B6F9-19B03BF36D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061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6275-04F9-4301-A1AA-C74ECA36A776}" type="datetimeFigureOut">
              <a:rPr lang="pl-PL" smtClean="0"/>
              <a:pPr/>
              <a:t>2020-01-16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8463-3E1E-43C2-B6F9-19B03BF36D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164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6275-04F9-4301-A1AA-C74ECA36A776}" type="datetimeFigureOut">
              <a:rPr lang="pl-PL" smtClean="0"/>
              <a:pPr/>
              <a:t>2020-01-16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8463-3E1E-43C2-B6F9-19B03BF36D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55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6275-04F9-4301-A1AA-C74ECA36A776}" type="datetimeFigureOut">
              <a:rPr lang="pl-PL" smtClean="0"/>
              <a:pPr/>
              <a:t>2020-01-16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8463-3E1E-43C2-B6F9-19B03BF36D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831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6275-04F9-4301-A1AA-C74ECA36A776}" type="datetimeFigureOut">
              <a:rPr lang="pl-PL" smtClean="0"/>
              <a:pPr/>
              <a:t>2020-01-16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8463-3E1E-43C2-B6F9-19B03BF36D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471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6275-04F9-4301-A1AA-C74ECA36A776}" type="datetimeFigureOut">
              <a:rPr lang="pl-PL" smtClean="0"/>
              <a:pPr/>
              <a:t>2020-01-16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8463-3E1E-43C2-B6F9-19B03BF36D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20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86275-04F9-4301-A1AA-C74ECA36A776}" type="datetimeFigureOut">
              <a:rPr lang="pl-PL" smtClean="0"/>
              <a:pPr/>
              <a:t>2020-01-16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48463-3E1E-43C2-B6F9-19B03BF36D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4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82333" y="645845"/>
            <a:ext cx="9144000" cy="2445085"/>
          </a:xfrm>
        </p:spPr>
        <p:txBody>
          <a:bodyPr>
            <a:normAutofit/>
          </a:bodyPr>
          <a:lstStyle/>
          <a:p>
            <a:r>
              <a:rPr lang="pl-PL" b="1" smtClean="0">
                <a:solidFill>
                  <a:srgbClr val="2620A6"/>
                </a:solidFill>
              </a:rPr>
              <a:t>Tradition und Modernität Tradition </a:t>
            </a:r>
            <a:r>
              <a:rPr lang="en-GB" b="1" smtClean="0">
                <a:solidFill>
                  <a:srgbClr val="2620A6"/>
                </a:solidFill>
              </a:rPr>
              <a:t>and </a:t>
            </a:r>
            <a:r>
              <a:rPr lang="pl-PL" b="1" smtClean="0">
                <a:solidFill>
                  <a:srgbClr val="2620A6"/>
                </a:solidFill>
              </a:rPr>
              <a:t>modernity</a:t>
            </a:r>
            <a:endParaRPr lang="pl-PL" b="1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5510" y="3949767"/>
            <a:ext cx="9144000" cy="1655762"/>
          </a:xfrm>
        </p:spPr>
        <p:txBody>
          <a:bodyPr>
            <a:normAutofit lnSpcReduction="10000"/>
          </a:bodyPr>
          <a:lstStyle/>
          <a:p>
            <a:endParaRPr lang="pl-PL" dirty="0" smtClean="0"/>
          </a:p>
          <a:p>
            <a:r>
              <a:rPr lang="de-DE" sz="4400" smtClean="0">
                <a:solidFill>
                  <a:schemeClr val="bg1"/>
                </a:solidFill>
              </a:rPr>
              <a:t>Zusammenfassung</a:t>
            </a:r>
            <a:r>
              <a:rPr lang="pl-PL" sz="4400" smtClean="0">
                <a:solidFill>
                  <a:schemeClr val="bg1"/>
                </a:solidFill>
              </a:rPr>
              <a:t> des </a:t>
            </a:r>
            <a:r>
              <a:rPr lang="de-DE" sz="4400" smtClean="0">
                <a:solidFill>
                  <a:schemeClr val="bg1"/>
                </a:solidFill>
              </a:rPr>
              <a:t>Teilprojekt</a:t>
            </a:r>
            <a:r>
              <a:rPr lang="pl-PL" sz="4400" smtClean="0">
                <a:solidFill>
                  <a:schemeClr val="bg1"/>
                </a:solidFill>
              </a:rPr>
              <a:t> 3/ </a:t>
            </a:r>
            <a:r>
              <a:rPr lang="en-GB" sz="4400" dirty="0" smtClean="0">
                <a:solidFill>
                  <a:schemeClr val="bg1"/>
                </a:solidFill>
              </a:rPr>
              <a:t>Summary</a:t>
            </a:r>
            <a:r>
              <a:rPr lang="pl-PL" sz="4400" dirty="0" smtClean="0">
                <a:solidFill>
                  <a:schemeClr val="bg1"/>
                </a:solidFill>
              </a:rPr>
              <a:t> of </a:t>
            </a:r>
            <a:r>
              <a:rPr lang="en-GB" sz="4400" smtClean="0">
                <a:solidFill>
                  <a:schemeClr val="bg1"/>
                </a:solidFill>
              </a:rPr>
              <a:t>Subproject </a:t>
            </a:r>
            <a:r>
              <a:rPr lang="pl-PL" sz="4400">
                <a:solidFill>
                  <a:schemeClr val="bg1"/>
                </a:solidFill>
              </a:rPr>
              <a:t>3</a:t>
            </a:r>
            <a:r>
              <a:rPr lang="pl-PL" sz="4400" smtClean="0">
                <a:solidFill>
                  <a:schemeClr val="bg1"/>
                </a:solidFill>
              </a:rPr>
              <a:t> 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4" name="Picture 2" descr="Znalezione obrazy dla zapytania Erasmus+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697" y="6239540"/>
            <a:ext cx="1699428" cy="48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Alt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125" y="6239541"/>
            <a:ext cx="1605647" cy="48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DorotaSz\Desktop\Pictures\VIIILO\logo8\logo8_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7772" y="6239541"/>
            <a:ext cx="485429" cy="485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85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winspace.etwinning.net/files/collabspace/4/84/984/91984/images/bf10d13e9_o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085" y="1219302"/>
            <a:ext cx="2966806" cy="19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134851"/>
            <a:ext cx="6078828" cy="74576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de-DE" sz="4000" dirty="0" smtClean="0">
                <a:solidFill>
                  <a:schemeClr val="bg1"/>
                </a:solidFill>
                <a:latin typeface="+mn-lt"/>
              </a:rPr>
              <a:t>Lesekampagne </a:t>
            </a:r>
            <a:r>
              <a:rPr lang="de-DE" sz="4000" dirty="0">
                <a:solidFill>
                  <a:schemeClr val="bg1"/>
                </a:solidFill>
                <a:latin typeface="+mn-lt"/>
              </a:rPr>
              <a:t>„Lies mit uns!”</a:t>
            </a:r>
            <a:br>
              <a:rPr lang="de-DE" sz="4000" dirty="0">
                <a:solidFill>
                  <a:schemeClr val="bg1"/>
                </a:solidFill>
                <a:latin typeface="+mn-lt"/>
              </a:rPr>
            </a:br>
            <a:r>
              <a:rPr lang="pl-PL" sz="4000" dirty="0">
                <a:solidFill>
                  <a:schemeClr val="bg1"/>
                </a:solidFill>
                <a:latin typeface="+mn-lt"/>
              </a:rPr>
              <a:t/>
            </a:r>
            <a:br>
              <a:rPr lang="pl-PL" sz="4000" dirty="0">
                <a:solidFill>
                  <a:schemeClr val="bg1"/>
                </a:solidFill>
                <a:latin typeface="+mn-lt"/>
              </a:rPr>
            </a:br>
            <a:r>
              <a:rPr lang="pl-PL" dirty="0">
                <a:solidFill>
                  <a:srgbClr val="2620A6"/>
                </a:solidFill>
              </a:rPr>
              <a:t/>
            </a:r>
            <a:br>
              <a:rPr lang="pl-PL" dirty="0">
                <a:solidFill>
                  <a:srgbClr val="2620A6"/>
                </a:solidFill>
              </a:rPr>
            </a:b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078828" y="234288"/>
            <a:ext cx="5932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2620A6"/>
                </a:solidFill>
              </a:rPr>
              <a:t> </a:t>
            </a:r>
            <a:r>
              <a:rPr lang="pl-PL" sz="3600" dirty="0">
                <a:solidFill>
                  <a:srgbClr val="2620A6"/>
                </a:solidFill>
              </a:rPr>
              <a:t>Reading </a:t>
            </a:r>
            <a:r>
              <a:rPr lang="pl-PL" sz="3600" dirty="0" err="1">
                <a:solidFill>
                  <a:srgbClr val="2620A6"/>
                </a:solidFill>
              </a:rPr>
              <a:t>campaign</a:t>
            </a:r>
            <a:r>
              <a:rPr lang="de-DE" sz="3600" dirty="0">
                <a:solidFill>
                  <a:srgbClr val="2620A6"/>
                </a:solidFill>
              </a:rPr>
              <a:t> </a:t>
            </a:r>
            <a:endParaRPr lang="pl-PL" sz="3600" dirty="0" smtClean="0">
              <a:solidFill>
                <a:srgbClr val="2620A6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90890" y="5523635"/>
            <a:ext cx="5873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4 </a:t>
            </a:r>
            <a:r>
              <a:rPr lang="en-US" sz="2400" b="1" i="1" dirty="0">
                <a:solidFill>
                  <a:schemeClr val="bg1"/>
                </a:solidFill>
              </a:rPr>
              <a:t>German </a:t>
            </a:r>
            <a:r>
              <a:rPr lang="en-US" sz="2400" b="1" i="1" dirty="0" smtClean="0">
                <a:solidFill>
                  <a:schemeClr val="bg1"/>
                </a:solidFill>
              </a:rPr>
              <a:t>lesson</a:t>
            </a:r>
            <a:r>
              <a:rPr lang="pl-PL" sz="2400" b="1" i="1" dirty="0" smtClean="0">
                <a:solidFill>
                  <a:schemeClr val="bg1"/>
                </a:solidFill>
              </a:rPr>
              <a:t>s</a:t>
            </a:r>
            <a:r>
              <a:rPr lang="en-US" sz="2400" b="1" i="1" dirty="0" smtClean="0">
                <a:solidFill>
                  <a:schemeClr val="bg1"/>
                </a:solidFill>
              </a:rPr>
              <a:t>,</a:t>
            </a:r>
            <a:r>
              <a:rPr lang="en-US" sz="2400" b="1" i="1" dirty="0">
                <a:solidFill>
                  <a:schemeClr val="bg1"/>
                </a:solidFill>
              </a:rPr>
              <a:t> </a:t>
            </a:r>
            <a:r>
              <a:rPr lang="en-US" sz="2400" b="1" i="1" dirty="0" smtClean="0">
                <a:solidFill>
                  <a:schemeClr val="bg1"/>
                </a:solidFill>
              </a:rPr>
              <a:t>based </a:t>
            </a:r>
            <a:r>
              <a:rPr lang="en-US" sz="2400" b="1" i="1" dirty="0">
                <a:solidFill>
                  <a:schemeClr val="bg1"/>
                </a:solidFill>
              </a:rPr>
              <a:t>on the </a:t>
            </a:r>
            <a:r>
              <a:rPr lang="pl-PL" sz="2400" b="1" i="1" dirty="0" smtClean="0">
                <a:solidFill>
                  <a:schemeClr val="bg1"/>
                </a:solidFill>
              </a:rPr>
              <a:t>„Blackout</a:t>
            </a:r>
            <a:r>
              <a:rPr lang="en-US" sz="2400" b="1" i="1" dirty="0" smtClean="0">
                <a:solidFill>
                  <a:schemeClr val="bg1"/>
                </a:solidFill>
              </a:rPr>
              <a:t>"</a:t>
            </a:r>
            <a:r>
              <a:rPr lang="en-US" sz="2400" b="1" i="1" dirty="0">
                <a:solidFill>
                  <a:schemeClr val="bg1"/>
                </a:solidFill>
              </a:rPr>
              <a:t> </a:t>
            </a:r>
            <a:endParaRPr lang="pl-PL" sz="2400" b="1" i="1" dirty="0" smtClean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by </a:t>
            </a:r>
            <a:r>
              <a:rPr lang="pl-PL" sz="2400" b="1" i="1" dirty="0">
                <a:solidFill>
                  <a:schemeClr val="bg1"/>
                </a:solidFill>
              </a:rPr>
              <a:t>M</a:t>
            </a:r>
            <a:r>
              <a:rPr lang="en-US" sz="2400" b="1" i="1" dirty="0" smtClean="0">
                <a:solidFill>
                  <a:schemeClr val="bg1"/>
                </a:solidFill>
              </a:rPr>
              <a:t>. </a:t>
            </a:r>
            <a:r>
              <a:rPr lang="pl-PL" sz="2400" b="1" i="1" dirty="0" smtClean="0">
                <a:solidFill>
                  <a:schemeClr val="bg1"/>
                </a:solidFill>
              </a:rPr>
              <a:t>Elsberg</a:t>
            </a:r>
            <a:r>
              <a:rPr lang="en-US" sz="2400" b="1" i="1" dirty="0">
                <a:solidFill>
                  <a:schemeClr val="bg1"/>
                </a:solidFill>
              </a:rPr>
              <a:t>       </a:t>
            </a:r>
            <a:r>
              <a:rPr lang="en-US" sz="2400" b="1" i="1" dirty="0"/>
              <a:t>   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s://twinspace.etwinning.net/files/collabspace/4/84/984/91984/images/c110c0179_o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0" y="1577528"/>
            <a:ext cx="5497047" cy="36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twinspace.etwinning.net/files/collabspace/4/84/984/91984/images/bab30a89_op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11" y="3402675"/>
            <a:ext cx="4732129" cy="315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twinspace.etwinning.net/files/collabspace/4/84/984/91984/images/c0ef0319_op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927" y="1223330"/>
            <a:ext cx="2966805" cy="19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7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138218"/>
            <a:ext cx="6078828" cy="92231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de-DE" sz="4000" dirty="0" smtClean="0">
                <a:solidFill>
                  <a:schemeClr val="bg1"/>
                </a:solidFill>
                <a:latin typeface="+mn-lt"/>
              </a:rPr>
              <a:t>Lesekampagne </a:t>
            </a:r>
            <a:r>
              <a:rPr lang="de-DE" sz="4000" dirty="0">
                <a:solidFill>
                  <a:schemeClr val="bg1"/>
                </a:solidFill>
                <a:latin typeface="+mn-lt"/>
              </a:rPr>
              <a:t>„Lies mit uns!”</a:t>
            </a:r>
            <a:br>
              <a:rPr lang="de-DE" sz="4000" dirty="0">
                <a:solidFill>
                  <a:schemeClr val="bg1"/>
                </a:solidFill>
                <a:latin typeface="+mn-lt"/>
              </a:rPr>
            </a:br>
            <a:r>
              <a:rPr lang="pl-PL" sz="4000" dirty="0">
                <a:solidFill>
                  <a:schemeClr val="bg1"/>
                </a:solidFill>
                <a:latin typeface="+mn-lt"/>
              </a:rPr>
              <a:t/>
            </a:r>
            <a:br>
              <a:rPr lang="pl-PL" sz="4000" dirty="0">
                <a:solidFill>
                  <a:schemeClr val="bg1"/>
                </a:solidFill>
                <a:latin typeface="+mn-lt"/>
              </a:rPr>
            </a:br>
            <a:r>
              <a:rPr lang="pl-PL" dirty="0">
                <a:solidFill>
                  <a:srgbClr val="2620A6"/>
                </a:solidFill>
              </a:rPr>
              <a:t/>
            </a:r>
            <a:br>
              <a:rPr lang="pl-PL" dirty="0">
                <a:solidFill>
                  <a:srgbClr val="2620A6"/>
                </a:solidFill>
              </a:rPr>
            </a:b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190035" y="216921"/>
            <a:ext cx="5932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2620A6"/>
                </a:solidFill>
              </a:rPr>
              <a:t> </a:t>
            </a:r>
            <a:r>
              <a:rPr lang="pl-PL" sz="3600" dirty="0">
                <a:solidFill>
                  <a:srgbClr val="2620A6"/>
                </a:solidFill>
              </a:rPr>
              <a:t>Reading </a:t>
            </a:r>
            <a:r>
              <a:rPr lang="pl-PL" sz="3600" dirty="0" err="1">
                <a:solidFill>
                  <a:srgbClr val="2620A6"/>
                </a:solidFill>
              </a:rPr>
              <a:t>campaign</a:t>
            </a:r>
            <a:r>
              <a:rPr lang="de-DE" sz="3600" dirty="0">
                <a:solidFill>
                  <a:srgbClr val="2620A6"/>
                </a:solidFill>
              </a:rPr>
              <a:t> </a:t>
            </a:r>
            <a:endParaRPr lang="pl-PL" sz="3600" dirty="0" smtClean="0">
              <a:solidFill>
                <a:srgbClr val="2620A6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437138" y="5351610"/>
            <a:ext cx="5438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>
                <a:solidFill>
                  <a:srgbClr val="000099"/>
                </a:solidFill>
              </a:rPr>
              <a:t>3</a:t>
            </a:r>
            <a:r>
              <a:rPr lang="pl-PL" sz="2400" b="1" i="1" smtClean="0">
                <a:solidFill>
                  <a:srgbClr val="000099"/>
                </a:solidFill>
              </a:rPr>
              <a:t> </a:t>
            </a:r>
            <a:r>
              <a:rPr lang="en-US" sz="2400" b="1" i="1" smtClean="0">
                <a:solidFill>
                  <a:srgbClr val="000099"/>
                </a:solidFill>
              </a:rPr>
              <a:t>Lesson</a:t>
            </a:r>
            <a:r>
              <a:rPr lang="pl-PL" sz="2400" b="1" i="1" smtClean="0">
                <a:solidFill>
                  <a:srgbClr val="000099"/>
                </a:solidFill>
              </a:rPr>
              <a:t>s</a:t>
            </a:r>
            <a:r>
              <a:rPr lang="en-US" sz="2400" b="1" i="1" smtClean="0">
                <a:solidFill>
                  <a:srgbClr val="000099"/>
                </a:solidFill>
              </a:rPr>
              <a:t> </a:t>
            </a:r>
            <a:r>
              <a:rPr lang="en-US" sz="2400" b="1" i="1">
                <a:solidFill>
                  <a:srgbClr val="000099"/>
                </a:solidFill>
              </a:rPr>
              <a:t>in the mother tongue </a:t>
            </a:r>
            <a:r>
              <a:rPr lang="en-US" sz="2400" b="1" i="1" smtClean="0">
                <a:solidFill>
                  <a:srgbClr val="000099"/>
                </a:solidFill>
              </a:rPr>
              <a:t>based on</a:t>
            </a:r>
            <a:r>
              <a:rPr lang="en-US" sz="2400" b="1" i="1">
                <a:solidFill>
                  <a:srgbClr val="000099"/>
                </a:solidFill>
              </a:rPr>
              <a:t> </a:t>
            </a:r>
            <a:endParaRPr lang="pl-PL" sz="2400" b="1" i="1" smtClean="0">
              <a:solidFill>
                <a:srgbClr val="000099"/>
              </a:solidFill>
            </a:endParaRPr>
          </a:p>
          <a:p>
            <a:r>
              <a:rPr lang="en-US" sz="2400" b="1" i="1" smtClean="0">
                <a:solidFill>
                  <a:srgbClr val="000099"/>
                </a:solidFill>
              </a:rPr>
              <a:t>the </a:t>
            </a:r>
            <a:r>
              <a:rPr lang="pl-PL" sz="2400" b="1" i="1" smtClean="0">
                <a:solidFill>
                  <a:srgbClr val="000099"/>
                </a:solidFill>
              </a:rPr>
              <a:t>„</a:t>
            </a:r>
            <a:r>
              <a:rPr lang="en-US" sz="2400" b="1" i="1" smtClean="0">
                <a:solidFill>
                  <a:srgbClr val="000099"/>
                </a:solidFill>
              </a:rPr>
              <a:t>The </a:t>
            </a:r>
            <a:r>
              <a:rPr lang="en-US" sz="2400" b="1" i="1">
                <a:solidFill>
                  <a:srgbClr val="000099"/>
                </a:solidFill>
              </a:rPr>
              <a:t>Lost Honour of Katharina Blum</a:t>
            </a:r>
            <a:r>
              <a:rPr lang="pl-PL" sz="2400" b="1" i="1">
                <a:solidFill>
                  <a:srgbClr val="000099"/>
                </a:solidFill>
              </a:rPr>
              <a:t>” by </a:t>
            </a:r>
            <a:r>
              <a:rPr lang="en-US" sz="2400" b="1" i="1">
                <a:solidFill>
                  <a:srgbClr val="000099"/>
                </a:solidFill>
              </a:rPr>
              <a:t> </a:t>
            </a:r>
            <a:r>
              <a:rPr lang="pl-PL" sz="2400" b="1" i="1">
                <a:solidFill>
                  <a:srgbClr val="000099"/>
                </a:solidFill>
              </a:rPr>
              <a:t>H. </a:t>
            </a:r>
            <a:r>
              <a:rPr lang="pl-PL" sz="2400" b="1" i="1" smtClean="0">
                <a:solidFill>
                  <a:srgbClr val="000099"/>
                </a:solidFill>
              </a:rPr>
              <a:t>Böll</a:t>
            </a:r>
            <a:endParaRPr lang="pl-PL" sz="2400" b="1" dirty="0">
              <a:solidFill>
                <a:srgbClr val="000099"/>
              </a:solidFill>
            </a:endParaRPr>
          </a:p>
        </p:txBody>
      </p:sp>
      <p:pic>
        <p:nvPicPr>
          <p:cNvPr id="5122" name="Picture 2" descr="https://twinspace.etwinning.net/files/collabspace/4/84/984/91984/images/b8b83aa9_o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4" y="174481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winspace.etwinning.net/files/collabspace/4/84/984/91984/images/bcf545a9_o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69" y="130403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0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93655"/>
            <a:ext cx="6078828" cy="92231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de-DE" sz="4000" dirty="0" smtClean="0">
                <a:solidFill>
                  <a:schemeClr val="bg1"/>
                </a:solidFill>
                <a:latin typeface="+mn-lt"/>
              </a:rPr>
              <a:t>Lesekampagne </a:t>
            </a:r>
            <a:r>
              <a:rPr lang="de-DE" sz="4000" dirty="0">
                <a:solidFill>
                  <a:schemeClr val="bg1"/>
                </a:solidFill>
                <a:latin typeface="+mn-lt"/>
              </a:rPr>
              <a:t>„Lies mit uns!”</a:t>
            </a:r>
            <a:br>
              <a:rPr lang="de-DE" sz="4000" dirty="0">
                <a:solidFill>
                  <a:schemeClr val="bg1"/>
                </a:solidFill>
                <a:latin typeface="+mn-lt"/>
              </a:rPr>
            </a:br>
            <a:r>
              <a:rPr lang="pl-PL" sz="4000" dirty="0">
                <a:solidFill>
                  <a:schemeClr val="bg1"/>
                </a:solidFill>
                <a:latin typeface="+mn-lt"/>
              </a:rPr>
              <a:t/>
            </a:r>
            <a:br>
              <a:rPr lang="pl-PL" sz="4000" dirty="0">
                <a:solidFill>
                  <a:schemeClr val="bg1"/>
                </a:solidFill>
                <a:latin typeface="+mn-lt"/>
              </a:rPr>
            </a:br>
            <a:r>
              <a:rPr lang="pl-PL" dirty="0">
                <a:solidFill>
                  <a:srgbClr val="2620A6"/>
                </a:solidFill>
              </a:rPr>
              <a:t/>
            </a:r>
            <a:br>
              <a:rPr lang="pl-PL" dirty="0">
                <a:solidFill>
                  <a:srgbClr val="2620A6"/>
                </a:solidFill>
              </a:rPr>
            </a:b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392984" y="333928"/>
            <a:ext cx="5190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2620A6"/>
                </a:solidFill>
              </a:rPr>
              <a:t> </a:t>
            </a:r>
            <a:r>
              <a:rPr lang="pl-PL" sz="3600" dirty="0">
                <a:solidFill>
                  <a:srgbClr val="2620A6"/>
                </a:solidFill>
              </a:rPr>
              <a:t>Reading </a:t>
            </a:r>
            <a:r>
              <a:rPr lang="pl-PL" sz="3600" dirty="0" smtClean="0">
                <a:solidFill>
                  <a:srgbClr val="2620A6"/>
                </a:solidFill>
              </a:rPr>
              <a:t>campaign</a:t>
            </a:r>
            <a:r>
              <a:rPr lang="de-DE" sz="3600" dirty="0" smtClean="0">
                <a:solidFill>
                  <a:srgbClr val="2620A6"/>
                </a:solidFill>
              </a:rPr>
              <a:t> </a:t>
            </a:r>
            <a:endParaRPr lang="pl-PL" sz="3600" dirty="0" smtClean="0">
              <a:solidFill>
                <a:srgbClr val="2620A6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295292" y="5652584"/>
            <a:ext cx="5896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0099"/>
                </a:solidFill>
              </a:rPr>
              <a:t>We</a:t>
            </a:r>
            <a:r>
              <a:rPr lang="en-US" sz="2400" b="1" dirty="0" smtClean="0">
                <a:solidFill>
                  <a:srgbClr val="000099"/>
                </a:solidFill>
              </a:rPr>
              <a:t> have also presented jointly developed </a:t>
            </a:r>
            <a:r>
              <a:rPr lang="en-US" sz="2400" b="1" dirty="0">
                <a:solidFill>
                  <a:srgbClr val="000099"/>
                </a:solidFill>
              </a:rPr>
              <a:t>materials </a:t>
            </a:r>
            <a:r>
              <a:rPr lang="en-US" sz="2400" b="1" dirty="0" smtClean="0">
                <a:solidFill>
                  <a:srgbClr val="000099"/>
                </a:solidFill>
              </a:rPr>
              <a:t>in </a:t>
            </a:r>
            <a:r>
              <a:rPr lang="en-US" sz="2400" b="1" dirty="0">
                <a:solidFill>
                  <a:srgbClr val="000099"/>
                </a:solidFill>
              </a:rPr>
              <a:t>the school corridor.</a:t>
            </a:r>
            <a:endParaRPr lang="pl-PL" sz="2400" b="1" dirty="0">
              <a:solidFill>
                <a:srgbClr val="000099"/>
              </a:solidFill>
            </a:endParaRPr>
          </a:p>
        </p:txBody>
      </p:sp>
      <p:pic>
        <p:nvPicPr>
          <p:cNvPr id="2050" name="Picture 2" descr="https://twinspace.etwinning.net/files/collabspace/4/84/984/91984/images/b9b9c3c9_o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3" y="1524000"/>
            <a:ext cx="5769429" cy="38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winspace.etwinning.net/files/collabspace/4/84/984/91984/images/bce78909_o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92" y="1524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1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202031"/>
            <a:ext cx="6078828" cy="92231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>
                <a:solidFill>
                  <a:schemeClr val="bg1"/>
                </a:solidFill>
              </a:rPr>
              <a:t/>
            </a:r>
            <a:br>
              <a:rPr lang="pl-PL">
                <a:solidFill>
                  <a:schemeClr val="bg1"/>
                </a:solidFill>
              </a:rPr>
            </a:br>
            <a:r>
              <a:rPr lang="pl-PL" sz="3600" smtClean="0">
                <a:solidFill>
                  <a:schemeClr val="bg1"/>
                </a:solidFill>
                <a:latin typeface="+mn-lt"/>
              </a:rPr>
              <a:t>Vorbereitungen </a:t>
            </a:r>
            <a:br>
              <a:rPr lang="pl-PL" sz="3600" smtClean="0">
                <a:solidFill>
                  <a:schemeClr val="bg1"/>
                </a:solidFill>
                <a:latin typeface="+mn-lt"/>
              </a:rPr>
            </a:br>
            <a:r>
              <a:rPr lang="pl-PL" sz="3600" smtClean="0">
                <a:solidFill>
                  <a:schemeClr val="bg1"/>
                </a:solidFill>
                <a:latin typeface="+mn-lt"/>
              </a:rPr>
              <a:t>auf das Projekttreffen in Kufstein</a:t>
            </a:r>
            <a:r>
              <a:rPr lang="pl-PL" sz="4000" dirty="0">
                <a:solidFill>
                  <a:schemeClr val="bg1"/>
                </a:solidFill>
                <a:latin typeface="+mn-lt"/>
              </a:rPr>
              <a:t/>
            </a:r>
            <a:br>
              <a:rPr lang="pl-PL" sz="4000" dirty="0">
                <a:solidFill>
                  <a:schemeClr val="bg1"/>
                </a:solidFill>
                <a:latin typeface="+mn-lt"/>
              </a:rPr>
            </a:br>
            <a:r>
              <a:rPr lang="pl-PL" dirty="0">
                <a:solidFill>
                  <a:srgbClr val="2620A6"/>
                </a:solidFill>
              </a:rPr>
              <a:t/>
            </a:r>
            <a:br>
              <a:rPr lang="pl-PL" dirty="0">
                <a:solidFill>
                  <a:srgbClr val="2620A6"/>
                </a:solidFill>
              </a:rPr>
            </a:b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144945" y="124577"/>
            <a:ext cx="5939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2620A6"/>
                </a:solidFill>
              </a:rPr>
              <a:t>Preparations </a:t>
            </a:r>
            <a:endParaRPr lang="pl-PL" sz="3200" smtClean="0">
              <a:solidFill>
                <a:srgbClr val="2620A6"/>
              </a:solidFill>
            </a:endParaRPr>
          </a:p>
          <a:p>
            <a:pPr algn="ctr"/>
            <a:r>
              <a:rPr lang="en-US" sz="3200" smtClean="0">
                <a:solidFill>
                  <a:srgbClr val="2620A6"/>
                </a:solidFill>
              </a:rPr>
              <a:t>for </a:t>
            </a:r>
            <a:r>
              <a:rPr lang="en-US" sz="3200">
                <a:solidFill>
                  <a:srgbClr val="2620A6"/>
                </a:solidFill>
              </a:rPr>
              <a:t>the project meeting in </a:t>
            </a:r>
            <a:r>
              <a:rPr lang="pl-PL" sz="3200" smtClean="0">
                <a:solidFill>
                  <a:srgbClr val="2620A6"/>
                </a:solidFill>
              </a:rPr>
              <a:t>Kufstein</a:t>
            </a:r>
            <a:endParaRPr lang="pl-PL" sz="3200" dirty="0" smtClean="0">
              <a:solidFill>
                <a:srgbClr val="2620A6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429829" y="5805714"/>
            <a:ext cx="5471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smtClean="0">
                <a:solidFill>
                  <a:srgbClr val="2620A6"/>
                </a:solidFill>
              </a:rPr>
              <a:t>W</a:t>
            </a:r>
            <a:r>
              <a:rPr lang="en-US" sz="2400" b="1" smtClean="0">
                <a:solidFill>
                  <a:srgbClr val="2620A6"/>
                </a:solidFill>
              </a:rPr>
              <a:t>e </a:t>
            </a:r>
            <a:r>
              <a:rPr lang="en-US" sz="2400" b="1">
                <a:solidFill>
                  <a:srgbClr val="2620A6"/>
                </a:solidFill>
              </a:rPr>
              <a:t>prepared step by step for the meeting in Kufstein</a:t>
            </a:r>
            <a:endParaRPr lang="pl-PL" sz="2400" b="1">
              <a:solidFill>
                <a:srgbClr val="2620A6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6" y="1805583"/>
            <a:ext cx="5872422" cy="391494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829" y="1805583"/>
            <a:ext cx="5477683" cy="365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2458" y="1072341"/>
            <a:ext cx="9280342" cy="1918614"/>
          </a:xfrm>
        </p:spPr>
        <p:txBody>
          <a:bodyPr>
            <a:normAutofit/>
          </a:bodyPr>
          <a:lstStyle/>
          <a:p>
            <a:pPr algn="ctr"/>
            <a:r>
              <a:rPr lang="pl-PL" smtClean="0">
                <a:solidFill>
                  <a:srgbClr val="000099"/>
                </a:solidFill>
                <a:latin typeface="+mn-lt"/>
              </a:rPr>
              <a:t>Wir </a:t>
            </a:r>
            <a:r>
              <a:rPr lang="de-DE" smtClean="0">
                <a:solidFill>
                  <a:srgbClr val="000099"/>
                </a:solidFill>
                <a:latin typeface="+mn-lt"/>
              </a:rPr>
              <a:t>freuen </a:t>
            </a:r>
            <a:r>
              <a:rPr lang="de-DE">
                <a:solidFill>
                  <a:srgbClr val="000099"/>
                </a:solidFill>
                <a:latin typeface="+mn-lt"/>
              </a:rPr>
              <a:t>uns auf die nächsten Tage mit </a:t>
            </a:r>
            <a:r>
              <a:rPr lang="de-DE" smtClean="0">
                <a:solidFill>
                  <a:srgbClr val="000099"/>
                </a:solidFill>
                <a:latin typeface="+mn-lt"/>
              </a:rPr>
              <a:t>euch</a:t>
            </a:r>
            <a:r>
              <a:rPr lang="pl-PL" smtClean="0">
                <a:solidFill>
                  <a:srgbClr val="000099"/>
                </a:solidFill>
                <a:latin typeface="+mn-lt"/>
              </a:rPr>
              <a:t>!</a:t>
            </a:r>
            <a:endParaRPr lang="en-GB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1706" y="3312927"/>
            <a:ext cx="10515600" cy="26278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>
                <a:solidFill>
                  <a:schemeClr val="bg1"/>
                </a:solidFill>
              </a:rPr>
              <a:t>We are looking forward to spending this week </a:t>
            </a:r>
            <a:r>
              <a:rPr lang="en-US" sz="4800">
                <a:solidFill>
                  <a:schemeClr val="bg1"/>
                </a:solidFill>
              </a:rPr>
              <a:t>with </a:t>
            </a:r>
            <a:r>
              <a:rPr lang="en-US" sz="4800" smtClean="0">
                <a:solidFill>
                  <a:schemeClr val="bg1"/>
                </a:solidFill>
              </a:rPr>
              <a:t>you</a:t>
            </a:r>
            <a:r>
              <a:rPr lang="en-US" sz="4800" smtClean="0">
                <a:solidFill>
                  <a:schemeClr val="bg1"/>
                </a:solidFill>
              </a:rPr>
              <a:t>!</a:t>
            </a:r>
            <a:endParaRPr lang="pl-PL" sz="4800" dirty="0" smtClean="0">
              <a:solidFill>
                <a:schemeClr val="bg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791718" y="6262748"/>
            <a:ext cx="4262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VIII LO Erasmus+/</a:t>
            </a:r>
            <a:r>
              <a:rPr lang="pl-PL" sz="2000" dirty="0" err="1" smtClean="0">
                <a:solidFill>
                  <a:schemeClr val="bg1"/>
                </a:solidFill>
              </a:rPr>
              <a:t>eTwinning</a:t>
            </a:r>
            <a:r>
              <a:rPr lang="pl-PL" sz="2000" dirty="0" smtClean="0">
                <a:solidFill>
                  <a:schemeClr val="bg1"/>
                </a:solidFill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</a:rPr>
              <a:t>Schulteam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23202" y="95894"/>
            <a:ext cx="5461275" cy="922311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de-DE" sz="4000" dirty="0" smtClean="0">
                <a:solidFill>
                  <a:schemeClr val="bg1"/>
                </a:solidFill>
                <a:latin typeface="+mn-lt"/>
              </a:rPr>
              <a:t>Projekttreffen </a:t>
            </a:r>
            <a:r>
              <a:rPr lang="de-DE" sz="4000" smtClean="0">
                <a:solidFill>
                  <a:schemeClr val="bg1"/>
                </a:solidFill>
                <a:latin typeface="+mn-lt"/>
              </a:rPr>
              <a:t>in </a:t>
            </a:r>
            <a:r>
              <a:rPr lang="pl-PL" sz="4000" smtClean="0">
                <a:solidFill>
                  <a:schemeClr val="bg1"/>
                </a:solidFill>
                <a:latin typeface="+mn-lt"/>
              </a:rPr>
              <a:t>Växjö</a:t>
            </a:r>
            <a:r>
              <a:rPr lang="pl-PL" sz="4000" smtClean="0">
                <a:solidFill>
                  <a:schemeClr val="bg1"/>
                </a:solidFill>
              </a:rPr>
              <a:t/>
            </a:r>
            <a:br>
              <a:rPr lang="pl-PL" sz="4000" smtClean="0">
                <a:solidFill>
                  <a:schemeClr val="bg1"/>
                </a:solidFill>
              </a:rPr>
            </a:br>
            <a:r>
              <a:rPr lang="pl-PL" dirty="0">
                <a:solidFill>
                  <a:srgbClr val="2620A6"/>
                </a:solidFill>
              </a:rPr>
              <a:t/>
            </a:r>
            <a:br>
              <a:rPr lang="pl-PL" dirty="0">
                <a:solidFill>
                  <a:srgbClr val="2620A6"/>
                </a:solidFill>
              </a:rPr>
            </a:b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283808" y="186937"/>
            <a:ext cx="582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2620A6"/>
                </a:solidFill>
              </a:rPr>
              <a:t> </a:t>
            </a:r>
            <a:r>
              <a:rPr lang="pl-PL" sz="3600" dirty="0" smtClean="0">
                <a:solidFill>
                  <a:srgbClr val="2620A6"/>
                </a:solidFill>
              </a:rPr>
              <a:t>Project </a:t>
            </a:r>
            <a:r>
              <a:rPr lang="pl-PL" sz="3600" dirty="0" err="1" smtClean="0">
                <a:solidFill>
                  <a:srgbClr val="2620A6"/>
                </a:solidFill>
              </a:rPr>
              <a:t>meeting</a:t>
            </a:r>
            <a:r>
              <a:rPr lang="pl-PL" sz="3600" dirty="0" smtClean="0">
                <a:solidFill>
                  <a:srgbClr val="2620A6"/>
                </a:solidFill>
              </a:rPr>
              <a:t> </a:t>
            </a:r>
            <a:r>
              <a:rPr lang="pl-PL" sz="3600" smtClean="0">
                <a:solidFill>
                  <a:srgbClr val="2620A6"/>
                </a:solidFill>
              </a:rPr>
              <a:t>in Växjö</a:t>
            </a:r>
            <a:endParaRPr lang="pl-PL" sz="3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372196" y="5420574"/>
            <a:ext cx="56444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smtClean="0">
                <a:solidFill>
                  <a:srgbClr val="2620A6"/>
                </a:solidFill>
              </a:rPr>
              <a:t>T</a:t>
            </a:r>
            <a:r>
              <a:rPr lang="en-US" sz="2600" b="1" smtClean="0">
                <a:solidFill>
                  <a:srgbClr val="2620A6"/>
                </a:solidFill>
              </a:rPr>
              <a:t>hat's </a:t>
            </a:r>
            <a:r>
              <a:rPr lang="en-US" sz="2600" b="1">
                <a:solidFill>
                  <a:srgbClr val="2620A6"/>
                </a:solidFill>
              </a:rPr>
              <a:t>how we got to </a:t>
            </a:r>
            <a:r>
              <a:rPr lang="en-US" sz="2600" b="1" smtClean="0">
                <a:solidFill>
                  <a:srgbClr val="2620A6"/>
                </a:solidFill>
              </a:rPr>
              <a:t>know</a:t>
            </a:r>
            <a:r>
              <a:rPr lang="pl-PL" sz="2600" b="1" smtClean="0">
                <a:solidFill>
                  <a:srgbClr val="2620A6"/>
                </a:solidFill>
              </a:rPr>
              <a:t> </a:t>
            </a:r>
            <a:r>
              <a:rPr lang="en-US" sz="2600" b="1" smtClean="0">
                <a:solidFill>
                  <a:srgbClr val="2620A6"/>
                </a:solidFill>
              </a:rPr>
              <a:t>the </a:t>
            </a:r>
            <a:r>
              <a:rPr lang="en-US" sz="2600" b="1">
                <a:solidFill>
                  <a:srgbClr val="2620A6"/>
                </a:solidFill>
              </a:rPr>
              <a:t>Swedish culture and traditions of the </a:t>
            </a:r>
            <a:r>
              <a:rPr lang="en-US" sz="2600" b="1" smtClean="0">
                <a:solidFill>
                  <a:srgbClr val="2620A6"/>
                </a:solidFill>
              </a:rPr>
              <a:t>partner countries</a:t>
            </a:r>
            <a:r>
              <a:rPr lang="pl-PL" sz="2600" b="1" smtClean="0">
                <a:solidFill>
                  <a:srgbClr val="2620A6"/>
                </a:solidFill>
              </a:rPr>
              <a:t>.</a:t>
            </a:r>
            <a:endParaRPr lang="pl-PL" sz="2600" b="1" dirty="0">
              <a:solidFill>
                <a:srgbClr val="2620A6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8" y="1018205"/>
            <a:ext cx="4540487" cy="3209199"/>
          </a:xfrm>
          <a:prstGeom prst="rect">
            <a:avLst/>
          </a:prstGeom>
        </p:spPr>
      </p:pic>
      <p:pic>
        <p:nvPicPr>
          <p:cNvPr id="4104" name="Picture 8" descr="https://twinspace.etwinning.net/files/collabspace/4/84/984/91984/images/baa2bdb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094" y="1018205"/>
            <a:ext cx="3574677" cy="238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twinspace.etwinning.net/files/collabspace/4/84/984/91984/images/bff63708_op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75" y="4048876"/>
            <a:ext cx="3904602" cy="260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twinspace.etwinning.net/files/collabspace/8/08/808/80808/images/b4f7dba1_op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362" y="2988210"/>
            <a:ext cx="35433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27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23202" y="192166"/>
            <a:ext cx="5461275" cy="922311"/>
          </a:xfrm>
        </p:spPr>
        <p:txBody>
          <a:bodyPr>
            <a:normAutofit/>
          </a:bodyPr>
          <a:lstStyle/>
          <a:p>
            <a:r>
              <a:rPr lang="de-DE" sz="4000" smtClean="0">
                <a:solidFill>
                  <a:schemeClr val="bg1"/>
                </a:solidFill>
                <a:latin typeface="+mn-lt"/>
              </a:rPr>
              <a:t>Projekttreffen in </a:t>
            </a:r>
            <a:r>
              <a:rPr lang="pl-PL" sz="4000">
                <a:solidFill>
                  <a:schemeClr val="bg1"/>
                </a:solidFill>
              </a:rPr>
              <a:t>Växjö</a:t>
            </a:r>
            <a:endParaRPr lang="pl-PL" dirty="0">
              <a:latin typeface="+mn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659296" y="330155"/>
            <a:ext cx="4893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2620A6"/>
                </a:solidFill>
              </a:rPr>
              <a:t> </a:t>
            </a:r>
            <a:r>
              <a:rPr lang="pl-PL" sz="3600" dirty="0" smtClean="0">
                <a:solidFill>
                  <a:srgbClr val="2620A6"/>
                </a:solidFill>
              </a:rPr>
              <a:t>Project </a:t>
            </a:r>
            <a:r>
              <a:rPr lang="pl-PL" sz="3600" dirty="0" err="1" smtClean="0">
                <a:solidFill>
                  <a:srgbClr val="2620A6"/>
                </a:solidFill>
              </a:rPr>
              <a:t>meeting</a:t>
            </a:r>
            <a:r>
              <a:rPr lang="pl-PL" sz="3600" dirty="0" smtClean="0">
                <a:solidFill>
                  <a:srgbClr val="2620A6"/>
                </a:solidFill>
              </a:rPr>
              <a:t> </a:t>
            </a:r>
            <a:r>
              <a:rPr lang="pl-PL" sz="3600" smtClean="0">
                <a:solidFill>
                  <a:srgbClr val="2620A6"/>
                </a:solidFill>
              </a:rPr>
              <a:t>in </a:t>
            </a:r>
            <a:r>
              <a:rPr lang="pl-PL" sz="3600">
                <a:solidFill>
                  <a:srgbClr val="2620A6"/>
                </a:solidFill>
              </a:rPr>
              <a:t>Växjö</a:t>
            </a:r>
            <a:endParaRPr lang="pl-PL" sz="36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030278" y="1853659"/>
            <a:ext cx="17541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Visit to </a:t>
            </a:r>
            <a:endParaRPr lang="pl-PL" sz="2600" b="1" smtClean="0">
              <a:solidFill>
                <a:schemeClr val="bg1"/>
              </a:solidFill>
            </a:endParaRPr>
          </a:p>
          <a:p>
            <a:r>
              <a:rPr lang="en-US" sz="2600" b="1" smtClean="0">
                <a:solidFill>
                  <a:schemeClr val="bg1"/>
                </a:solidFill>
              </a:rPr>
              <a:t>the </a:t>
            </a:r>
            <a:r>
              <a:rPr lang="en-US" sz="2600" b="1">
                <a:solidFill>
                  <a:schemeClr val="bg1"/>
                </a:solidFill>
              </a:rPr>
              <a:t>Linné University</a:t>
            </a:r>
            <a:endParaRPr lang="pl-PL" sz="2400" b="1" smtClean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318172" y="5095750"/>
            <a:ext cx="2499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2620A6"/>
                </a:solidFill>
              </a:rPr>
              <a:t>Visit to </a:t>
            </a:r>
            <a:endParaRPr lang="pl-PL" sz="2400" b="1" smtClean="0">
              <a:solidFill>
                <a:srgbClr val="2620A6"/>
              </a:solidFill>
            </a:endParaRPr>
          </a:p>
          <a:p>
            <a:r>
              <a:rPr lang="en-US" sz="2400" b="1" smtClean="0">
                <a:solidFill>
                  <a:srgbClr val="2620A6"/>
                </a:solidFill>
              </a:rPr>
              <a:t>the </a:t>
            </a:r>
            <a:r>
              <a:rPr lang="en-US" sz="2400" b="1">
                <a:solidFill>
                  <a:srgbClr val="2620A6"/>
                </a:solidFill>
              </a:rPr>
              <a:t>school library</a:t>
            </a:r>
            <a:endParaRPr lang="pl-PL" sz="2400" b="1" dirty="0">
              <a:solidFill>
                <a:srgbClr val="2620A6"/>
              </a:solidFill>
            </a:endParaRPr>
          </a:p>
        </p:txBody>
      </p:sp>
      <p:pic>
        <p:nvPicPr>
          <p:cNvPr id="3074" name="Picture 2" descr="https://twinspace.etwinning.net/files/collabspace/8/08/808/80808/images/b9b552e1_o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17" y="1281844"/>
            <a:ext cx="5423452" cy="304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winspace.etwinning.net/files/collabspace/8/08/808/80808/images/bbd3d661_o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17" y="4634085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twinspace.etwinning.net/files/collabspace/8/08/808/80808/images/b71168431_op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2" y="1281844"/>
            <a:ext cx="3654438" cy="243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twinspace.etwinning.net/files/collabspace/4/84/984/91984/images/bd9cadd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58" y="3885503"/>
            <a:ext cx="4094884" cy="272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02162" y="4634085"/>
            <a:ext cx="12782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Visit </a:t>
            </a:r>
            <a:endParaRPr lang="pl-PL" sz="2600" b="1" smtClean="0">
              <a:solidFill>
                <a:schemeClr val="bg1"/>
              </a:solidFill>
            </a:endParaRPr>
          </a:p>
          <a:p>
            <a:r>
              <a:rPr lang="en-US" sz="2600" b="1" smtClean="0">
                <a:solidFill>
                  <a:schemeClr val="bg1"/>
                </a:solidFill>
              </a:rPr>
              <a:t>to </a:t>
            </a:r>
            <a:r>
              <a:rPr lang="en-US" sz="2600" b="1">
                <a:solidFill>
                  <a:schemeClr val="bg1"/>
                </a:solidFill>
              </a:rPr>
              <a:t>the </a:t>
            </a:r>
            <a:r>
              <a:rPr lang="de-DE" sz="2600" b="1" smtClean="0"/>
              <a:t> </a:t>
            </a:r>
            <a:r>
              <a:rPr lang="de-DE" sz="2600" b="1">
                <a:solidFill>
                  <a:schemeClr val="bg1"/>
                </a:solidFill>
              </a:rPr>
              <a:t>Ljungby </a:t>
            </a:r>
            <a:endParaRPr lang="pl-PL" sz="2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20821" y="358353"/>
            <a:ext cx="4737157" cy="515233"/>
          </a:xfrm>
        </p:spPr>
        <p:txBody>
          <a:bodyPr>
            <a:normAutofit fontScale="90000"/>
          </a:bodyPr>
          <a:lstStyle/>
          <a:p>
            <a:r>
              <a:rPr lang="pl-PL" sz="400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de-DE" sz="4000">
                <a:solidFill>
                  <a:schemeClr val="bg1"/>
                </a:solidFill>
                <a:latin typeface="+mn-lt"/>
              </a:rPr>
              <a:t>rojekttreffen in </a:t>
            </a:r>
            <a:r>
              <a:rPr lang="pl-PL" sz="4000">
                <a:solidFill>
                  <a:schemeClr val="bg1"/>
                </a:solidFill>
              </a:rPr>
              <a:t>Växjö</a:t>
            </a:r>
            <a:endParaRPr lang="pl-PL" sz="4000" dirty="0">
              <a:latin typeface="+mn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57526" y="227255"/>
            <a:ext cx="4940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2620A6"/>
                </a:solidFill>
              </a:rPr>
              <a:t> </a:t>
            </a:r>
            <a:r>
              <a:rPr lang="pl-PL" sz="3600" dirty="0" smtClean="0">
                <a:solidFill>
                  <a:srgbClr val="2620A6"/>
                </a:solidFill>
              </a:rPr>
              <a:t>Project </a:t>
            </a:r>
            <a:r>
              <a:rPr lang="pl-PL" sz="3600" dirty="0" err="1" smtClean="0">
                <a:solidFill>
                  <a:srgbClr val="2620A6"/>
                </a:solidFill>
              </a:rPr>
              <a:t>meeting</a:t>
            </a:r>
            <a:r>
              <a:rPr lang="pl-PL" sz="3600" dirty="0" smtClean="0">
                <a:solidFill>
                  <a:srgbClr val="2620A6"/>
                </a:solidFill>
              </a:rPr>
              <a:t> </a:t>
            </a:r>
            <a:r>
              <a:rPr lang="pl-PL" sz="3600" smtClean="0">
                <a:solidFill>
                  <a:srgbClr val="2620A6"/>
                </a:solidFill>
              </a:rPr>
              <a:t>in </a:t>
            </a:r>
            <a:r>
              <a:rPr lang="pl-PL" sz="3600">
                <a:solidFill>
                  <a:srgbClr val="2620A6"/>
                </a:solidFill>
              </a:rPr>
              <a:t>Växjö</a:t>
            </a:r>
            <a:endParaRPr lang="pl-PL" sz="3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26344" y="5418854"/>
            <a:ext cx="5820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>
                <a:solidFill>
                  <a:schemeClr val="bg1"/>
                </a:solidFill>
              </a:rPr>
              <a:t>All performances on the literary evening brought many impressions.</a:t>
            </a:r>
            <a:endParaRPr lang="pl-PL" sz="3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twinspace.etwinning.net/files/collabspace/8/08/808/80808/images/bbd279d1_o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99" y="134282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319" y="4151086"/>
            <a:ext cx="2505239" cy="229825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51" y="1197531"/>
            <a:ext cx="2655907" cy="262961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77" y="4151086"/>
            <a:ext cx="3070884" cy="229825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77" y="1197531"/>
            <a:ext cx="2960069" cy="262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54233" y="175022"/>
            <a:ext cx="4943941" cy="922311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de-DE" sz="4000" smtClean="0">
                <a:solidFill>
                  <a:schemeClr val="bg1"/>
                </a:solidFill>
                <a:latin typeface="+mn-lt"/>
              </a:rPr>
              <a:t>Projekttreffen </a:t>
            </a:r>
            <a:r>
              <a:rPr lang="pl-PL" sz="4000" smtClean="0">
                <a:solidFill>
                  <a:schemeClr val="bg1"/>
                </a:solidFill>
                <a:latin typeface="+mn-lt"/>
              </a:rPr>
              <a:t>in </a:t>
            </a:r>
            <a:r>
              <a:rPr lang="pl-PL" sz="4000">
                <a:solidFill>
                  <a:schemeClr val="bg1"/>
                </a:solidFill>
              </a:rPr>
              <a:t>Växjö</a:t>
            </a:r>
            <a:r>
              <a:rPr lang="pl-PL" sz="4000" dirty="0">
                <a:solidFill>
                  <a:schemeClr val="bg1"/>
                </a:solidFill>
              </a:rPr>
              <a:t/>
            </a:r>
            <a:br>
              <a:rPr lang="pl-PL" sz="4000" dirty="0">
                <a:solidFill>
                  <a:schemeClr val="bg1"/>
                </a:solidFill>
              </a:rPr>
            </a:br>
            <a:r>
              <a:rPr lang="pl-PL" dirty="0">
                <a:solidFill>
                  <a:srgbClr val="2620A6"/>
                </a:solidFill>
              </a:rPr>
              <a:t/>
            </a:r>
            <a:br>
              <a:rPr lang="pl-PL" dirty="0">
                <a:solidFill>
                  <a:srgbClr val="2620A6"/>
                </a:solidFill>
              </a:rPr>
            </a:b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984495" y="211151"/>
            <a:ext cx="490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mtClean="0">
                <a:solidFill>
                  <a:srgbClr val="2620A6"/>
                </a:solidFill>
              </a:rPr>
              <a:t> </a:t>
            </a:r>
            <a:r>
              <a:rPr lang="pl-PL" sz="3600" smtClean="0">
                <a:solidFill>
                  <a:srgbClr val="2620A6"/>
                </a:solidFill>
              </a:rPr>
              <a:t>Project meeting in </a:t>
            </a:r>
            <a:r>
              <a:rPr lang="pl-PL" sz="3600">
                <a:solidFill>
                  <a:srgbClr val="2620A6"/>
                </a:solidFill>
              </a:rPr>
              <a:t>Växjö</a:t>
            </a:r>
            <a:endParaRPr lang="pl-PL" sz="36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382840" y="4744094"/>
            <a:ext cx="110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smtClean="0">
                <a:solidFill>
                  <a:srgbClr val="2620A6"/>
                </a:solidFill>
              </a:rPr>
              <a:t>Ouer</a:t>
            </a:r>
          </a:p>
          <a:p>
            <a:r>
              <a:rPr lang="en-US" sz="2400" b="1" smtClean="0">
                <a:solidFill>
                  <a:srgbClr val="2620A6"/>
                </a:solidFill>
              </a:rPr>
              <a:t>project work</a:t>
            </a:r>
            <a:endParaRPr lang="pl-PL" b="1"/>
          </a:p>
        </p:txBody>
      </p:sp>
      <p:pic>
        <p:nvPicPr>
          <p:cNvPr id="2050" name="Picture 2" descr="https://twinspace.etwinning.net/files/collabspace/8/08/808/80808/images/b6be7b21_o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81" y="3903873"/>
            <a:ext cx="4108754" cy="273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winspace.etwinning.net/files/collabspace/8/08/808/80808/images/b2b9be31_o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42" y="1097333"/>
            <a:ext cx="4114611" cy="27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winspace.etwinning.net/files/collabspace/8/08/808/80808/images/b3c903f1_op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56" y="3676145"/>
            <a:ext cx="3953389" cy="296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twinspace.etwinning.net/files/collabspace/8/08/808/80808/images/b6f6c931_op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45" y="1097333"/>
            <a:ext cx="4384687" cy="292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5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31643" y="343089"/>
            <a:ext cx="4740243" cy="884223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sz="4000" dirty="0">
                <a:solidFill>
                  <a:schemeClr val="bg1"/>
                </a:solidFill>
              </a:rPr>
              <a:t/>
            </a:r>
            <a:br>
              <a:rPr lang="pl-PL" sz="4000" dirty="0">
                <a:solidFill>
                  <a:schemeClr val="bg1"/>
                </a:solidFill>
              </a:rPr>
            </a:br>
            <a:r>
              <a:rPr lang="de-DE" sz="4000" dirty="0" smtClean="0">
                <a:solidFill>
                  <a:schemeClr val="bg1"/>
                </a:solidFill>
                <a:latin typeface="+mn-lt"/>
              </a:rPr>
              <a:t>Projekttreffen </a:t>
            </a:r>
            <a:r>
              <a:rPr lang="de-DE" sz="4000" smtClean="0">
                <a:solidFill>
                  <a:schemeClr val="bg1"/>
                </a:solidFill>
                <a:latin typeface="+mn-lt"/>
              </a:rPr>
              <a:t>in </a:t>
            </a:r>
            <a:r>
              <a:rPr lang="pl-PL" sz="4000">
                <a:solidFill>
                  <a:schemeClr val="bg1"/>
                </a:solidFill>
              </a:rPr>
              <a:t>Växjö</a:t>
            </a:r>
            <a:r>
              <a:rPr lang="pl-PL" dirty="0">
                <a:solidFill>
                  <a:schemeClr val="bg1"/>
                </a:solidFill>
                <a:latin typeface="+mn-lt"/>
              </a:rPr>
              <a:t/>
            </a:r>
            <a:br>
              <a:rPr lang="pl-PL" dirty="0">
                <a:solidFill>
                  <a:schemeClr val="bg1"/>
                </a:solidFill>
                <a:latin typeface="+mn-lt"/>
              </a:rPr>
            </a:br>
            <a:r>
              <a:rPr lang="pl-PL" dirty="0">
                <a:solidFill>
                  <a:srgbClr val="2620A6"/>
                </a:solidFill>
                <a:latin typeface="+mn-lt"/>
              </a:rPr>
              <a:t/>
            </a:r>
            <a:br>
              <a:rPr lang="pl-PL" dirty="0">
                <a:solidFill>
                  <a:srgbClr val="2620A6"/>
                </a:solidFill>
                <a:latin typeface="+mn-lt"/>
              </a:rPr>
            </a:br>
            <a:endParaRPr lang="pl-PL" dirty="0">
              <a:latin typeface="+mn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57526" y="313053"/>
            <a:ext cx="4853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2620A6"/>
                </a:solidFill>
              </a:rPr>
              <a:t> </a:t>
            </a:r>
            <a:r>
              <a:rPr lang="pl-PL" sz="3600" dirty="0" smtClean="0">
                <a:solidFill>
                  <a:srgbClr val="2620A6"/>
                </a:solidFill>
              </a:rPr>
              <a:t>Project </a:t>
            </a:r>
            <a:r>
              <a:rPr lang="pl-PL" sz="3600" dirty="0" err="1" smtClean="0">
                <a:solidFill>
                  <a:srgbClr val="2620A6"/>
                </a:solidFill>
              </a:rPr>
              <a:t>m</a:t>
            </a:r>
            <a:r>
              <a:rPr lang="pl-PL" sz="3600" dirty="0" err="1" smtClean="0">
                <a:solidFill>
                  <a:srgbClr val="000099"/>
                </a:solidFill>
              </a:rPr>
              <a:t>eeti</a:t>
            </a:r>
            <a:r>
              <a:rPr lang="pl-PL" sz="3600" dirty="0" err="1" smtClean="0">
                <a:solidFill>
                  <a:srgbClr val="2620A6"/>
                </a:solidFill>
              </a:rPr>
              <a:t>ng</a:t>
            </a:r>
            <a:r>
              <a:rPr lang="pl-PL" sz="3600" dirty="0" smtClean="0">
                <a:solidFill>
                  <a:srgbClr val="2620A6"/>
                </a:solidFill>
              </a:rPr>
              <a:t> </a:t>
            </a:r>
            <a:r>
              <a:rPr lang="pl-PL" sz="3600" smtClean="0">
                <a:solidFill>
                  <a:srgbClr val="2620A6"/>
                </a:solidFill>
              </a:rPr>
              <a:t>in </a:t>
            </a:r>
            <a:r>
              <a:rPr lang="pl-PL" sz="3600">
                <a:solidFill>
                  <a:srgbClr val="2620A6"/>
                </a:solidFill>
              </a:rPr>
              <a:t>Växjö</a:t>
            </a:r>
            <a:endParaRPr lang="pl-PL" sz="3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820393" y="4184000"/>
            <a:ext cx="3206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99"/>
                </a:solidFill>
              </a:rPr>
              <a:t>Everyone felt good in the intercultural class.</a:t>
            </a:r>
            <a:endParaRPr lang="pl-PL" sz="3200" dirty="0">
              <a:solidFill>
                <a:srgbClr val="000099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2" y="1335313"/>
            <a:ext cx="8084622" cy="526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25003" y="352245"/>
            <a:ext cx="4906851" cy="92231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sz="4000" dirty="0" err="1" smtClean="0">
                <a:solidFill>
                  <a:schemeClr val="bg1"/>
                </a:solidFill>
                <a:latin typeface="+mn-lt"/>
              </a:rPr>
              <a:t>Interkultureller</a:t>
            </a:r>
            <a:r>
              <a:rPr lang="pl-PL" sz="4000" dirty="0" smtClean="0">
                <a:solidFill>
                  <a:schemeClr val="bg1"/>
                </a:solidFill>
                <a:latin typeface="+mn-lt"/>
              </a:rPr>
              <a:t> Dialog in </a:t>
            </a:r>
            <a:r>
              <a:rPr lang="pl-PL" sz="4000" dirty="0" err="1" smtClean="0">
                <a:solidFill>
                  <a:schemeClr val="bg1"/>
                </a:solidFill>
                <a:latin typeface="+mn-lt"/>
              </a:rPr>
              <a:t>TwinSpace</a:t>
            </a: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rgbClr val="2620A6"/>
                </a:solidFill>
              </a:rPr>
              <a:t/>
            </a:r>
            <a:br>
              <a:rPr lang="pl-PL" dirty="0">
                <a:solidFill>
                  <a:srgbClr val="2620A6"/>
                </a:solidFill>
              </a:rPr>
            </a:b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529588" y="213235"/>
            <a:ext cx="5022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2620A6"/>
                </a:solidFill>
              </a:rPr>
              <a:t> </a:t>
            </a:r>
            <a:r>
              <a:rPr lang="pl-PL" sz="3600" dirty="0">
                <a:solidFill>
                  <a:srgbClr val="2620A6"/>
                </a:solidFill>
              </a:rPr>
              <a:t>I</a:t>
            </a:r>
            <a:r>
              <a:rPr lang="de-DE" sz="3600" dirty="0" err="1">
                <a:solidFill>
                  <a:srgbClr val="2620A6"/>
                </a:solidFill>
              </a:rPr>
              <a:t>nter</a:t>
            </a:r>
            <a:r>
              <a:rPr lang="pl-PL" sz="3600" dirty="0">
                <a:solidFill>
                  <a:srgbClr val="2620A6"/>
                </a:solidFill>
              </a:rPr>
              <a:t>c</a:t>
            </a:r>
            <a:r>
              <a:rPr lang="de-DE" sz="3600" dirty="0" err="1">
                <a:solidFill>
                  <a:srgbClr val="2620A6"/>
                </a:solidFill>
              </a:rPr>
              <a:t>ultur</a:t>
            </a:r>
            <a:r>
              <a:rPr lang="pl-PL" sz="3600" dirty="0">
                <a:solidFill>
                  <a:srgbClr val="2620A6"/>
                </a:solidFill>
              </a:rPr>
              <a:t>al</a:t>
            </a:r>
            <a:r>
              <a:rPr lang="de-DE" sz="3600" dirty="0">
                <a:solidFill>
                  <a:srgbClr val="2620A6"/>
                </a:solidFill>
              </a:rPr>
              <a:t> </a:t>
            </a:r>
            <a:r>
              <a:rPr lang="pl-PL" sz="3600" dirty="0">
                <a:solidFill>
                  <a:srgbClr val="2620A6"/>
                </a:solidFill>
              </a:rPr>
              <a:t>d</a:t>
            </a:r>
            <a:r>
              <a:rPr lang="de-DE" sz="3600" dirty="0" err="1">
                <a:solidFill>
                  <a:srgbClr val="2620A6"/>
                </a:solidFill>
              </a:rPr>
              <a:t>ialog</a:t>
            </a:r>
            <a:r>
              <a:rPr lang="pl-PL" sz="3600" dirty="0" err="1">
                <a:solidFill>
                  <a:srgbClr val="2620A6"/>
                </a:solidFill>
              </a:rPr>
              <a:t>ue</a:t>
            </a:r>
            <a:r>
              <a:rPr lang="de-DE" sz="3600" dirty="0">
                <a:solidFill>
                  <a:srgbClr val="2620A6"/>
                </a:solidFill>
              </a:rPr>
              <a:t> </a:t>
            </a:r>
            <a:endParaRPr lang="pl-PL" sz="3600" dirty="0">
              <a:solidFill>
                <a:srgbClr val="2620A6"/>
              </a:solidFill>
            </a:endParaRPr>
          </a:p>
          <a:p>
            <a:pPr algn="ctr"/>
            <a:r>
              <a:rPr lang="pl-PL" sz="3600" dirty="0">
                <a:solidFill>
                  <a:srgbClr val="2620A6"/>
                </a:solidFill>
              </a:rPr>
              <a:t>   </a:t>
            </a:r>
            <a:r>
              <a:rPr lang="de-DE" sz="3600" dirty="0">
                <a:solidFill>
                  <a:srgbClr val="2620A6"/>
                </a:solidFill>
              </a:rPr>
              <a:t>i</a:t>
            </a:r>
            <a:r>
              <a:rPr lang="pl-PL" sz="3600" dirty="0">
                <a:solidFill>
                  <a:srgbClr val="2620A6"/>
                </a:solidFill>
              </a:rPr>
              <a:t>n</a:t>
            </a:r>
            <a:r>
              <a:rPr lang="de-DE" sz="3600" dirty="0">
                <a:solidFill>
                  <a:srgbClr val="2620A6"/>
                </a:solidFill>
              </a:rPr>
              <a:t> </a:t>
            </a:r>
            <a:r>
              <a:rPr lang="de-DE" sz="3600" dirty="0" err="1">
                <a:solidFill>
                  <a:srgbClr val="2620A6"/>
                </a:solidFill>
              </a:rPr>
              <a:t>TwinSpace</a:t>
            </a:r>
            <a:r>
              <a:rPr lang="de-DE" sz="3600" dirty="0">
                <a:solidFill>
                  <a:srgbClr val="2620A6"/>
                </a:solidFill>
              </a:rPr>
              <a:t>   </a:t>
            </a:r>
            <a:endParaRPr lang="pl-PL" sz="3600" dirty="0">
              <a:solidFill>
                <a:srgbClr val="2620A6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297769" y="2820473"/>
            <a:ext cx="57636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sz="2800" smtClean="0">
                <a:solidFill>
                  <a:srgbClr val="2620A6"/>
                </a:solidFill>
              </a:rPr>
              <a:t>* </a:t>
            </a:r>
            <a:r>
              <a:rPr lang="en-US" sz="2800" smtClean="0">
                <a:solidFill>
                  <a:srgbClr val="2620A6"/>
                </a:solidFill>
              </a:rPr>
              <a:t> </a:t>
            </a:r>
            <a:r>
              <a:rPr lang="pl-PL" sz="2800" smtClean="0">
                <a:solidFill>
                  <a:srgbClr val="2620A6"/>
                </a:solidFill>
              </a:rPr>
              <a:t>7 </a:t>
            </a:r>
            <a:r>
              <a:rPr lang="en-US" sz="2800" smtClean="0">
                <a:solidFill>
                  <a:srgbClr val="2620A6"/>
                </a:solidFill>
              </a:rPr>
              <a:t>articles </a:t>
            </a:r>
            <a:endParaRPr lang="pl-PL" sz="2800" smtClean="0">
              <a:solidFill>
                <a:srgbClr val="2620A6"/>
              </a:solidFill>
            </a:endParaRPr>
          </a:p>
          <a:p>
            <a:r>
              <a:rPr lang="pl-PL" sz="2400" smtClean="0">
                <a:solidFill>
                  <a:srgbClr val="2620A6"/>
                </a:solidFill>
              </a:rPr>
              <a:t>(4 of them </a:t>
            </a:r>
            <a:r>
              <a:rPr lang="en-US" sz="2400" smtClean="0">
                <a:solidFill>
                  <a:srgbClr val="2620A6"/>
                </a:solidFill>
              </a:rPr>
              <a:t>in both languages of the project</a:t>
            </a:r>
            <a:r>
              <a:rPr lang="pl-PL" sz="2400" smtClean="0">
                <a:solidFill>
                  <a:srgbClr val="2620A6"/>
                </a:solidFill>
              </a:rPr>
              <a:t>)</a:t>
            </a:r>
          </a:p>
          <a:p>
            <a:endParaRPr lang="en-US" sz="2400" smtClean="0">
              <a:solidFill>
                <a:srgbClr val="2620A6"/>
              </a:solidFill>
            </a:endParaRPr>
          </a:p>
          <a:p>
            <a:r>
              <a:rPr lang="pl-PL" sz="2800" smtClean="0">
                <a:solidFill>
                  <a:srgbClr val="2620A6"/>
                </a:solidFill>
              </a:rPr>
              <a:t>* </a:t>
            </a:r>
            <a:r>
              <a:rPr lang="en-US" sz="2800" smtClean="0">
                <a:solidFill>
                  <a:srgbClr val="2620A6"/>
                </a:solidFill>
              </a:rPr>
              <a:t> </a:t>
            </a:r>
            <a:r>
              <a:rPr lang="pl-PL" sz="2800" smtClean="0">
                <a:solidFill>
                  <a:srgbClr val="2620A6"/>
                </a:solidFill>
              </a:rPr>
              <a:t>29 </a:t>
            </a:r>
            <a:r>
              <a:rPr lang="en-US" sz="2800" smtClean="0">
                <a:solidFill>
                  <a:srgbClr val="2620A6"/>
                </a:solidFill>
              </a:rPr>
              <a:t>comments </a:t>
            </a:r>
            <a:r>
              <a:rPr lang="en-US" sz="2800" dirty="0">
                <a:solidFill>
                  <a:srgbClr val="2620A6"/>
                </a:solidFill>
              </a:rPr>
              <a:t>in </a:t>
            </a:r>
            <a:r>
              <a:rPr lang="pl-PL" sz="2800" dirty="0" err="1" smtClean="0">
                <a:solidFill>
                  <a:srgbClr val="2620A6"/>
                </a:solidFill>
              </a:rPr>
              <a:t>G</a:t>
            </a:r>
            <a:r>
              <a:rPr lang="en-US" sz="2800" dirty="0" err="1" smtClean="0">
                <a:solidFill>
                  <a:srgbClr val="2620A6"/>
                </a:solidFill>
              </a:rPr>
              <a:t>erman</a:t>
            </a:r>
            <a:endParaRPr lang="en-US" sz="2800" dirty="0">
              <a:solidFill>
                <a:srgbClr val="2620A6"/>
              </a:solidFill>
            </a:endParaRPr>
          </a:p>
          <a:p>
            <a:r>
              <a:rPr lang="pl-PL" sz="2800" smtClean="0">
                <a:solidFill>
                  <a:srgbClr val="2620A6"/>
                </a:solidFill>
              </a:rPr>
              <a:t>* </a:t>
            </a:r>
            <a:r>
              <a:rPr lang="en-US" sz="2800" smtClean="0">
                <a:solidFill>
                  <a:srgbClr val="2620A6"/>
                </a:solidFill>
              </a:rPr>
              <a:t> </a:t>
            </a:r>
            <a:r>
              <a:rPr lang="pl-PL" sz="2800" smtClean="0">
                <a:solidFill>
                  <a:srgbClr val="2620A6"/>
                </a:solidFill>
              </a:rPr>
              <a:t>17 </a:t>
            </a:r>
            <a:r>
              <a:rPr lang="en-US" sz="2800" smtClean="0">
                <a:solidFill>
                  <a:srgbClr val="2620A6"/>
                </a:solidFill>
              </a:rPr>
              <a:t>comments </a:t>
            </a:r>
            <a:r>
              <a:rPr lang="en-US" sz="2800" dirty="0">
                <a:solidFill>
                  <a:srgbClr val="2620A6"/>
                </a:solidFill>
              </a:rPr>
              <a:t>in </a:t>
            </a:r>
            <a:r>
              <a:rPr lang="en-US" sz="2800" dirty="0" smtClean="0">
                <a:solidFill>
                  <a:srgbClr val="2620A6"/>
                </a:solidFill>
              </a:rPr>
              <a:t>English</a:t>
            </a:r>
            <a:endParaRPr lang="pl-PL" sz="2800" dirty="0">
              <a:solidFill>
                <a:srgbClr val="2620A6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1474585"/>
            <a:ext cx="5331273" cy="509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322806"/>
            <a:ext cx="6078828" cy="92231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de-DE" sz="4000" dirty="0" smtClean="0">
                <a:solidFill>
                  <a:schemeClr val="bg1"/>
                </a:solidFill>
                <a:latin typeface="+mn-lt"/>
              </a:rPr>
              <a:t>Lesekampagne </a:t>
            </a:r>
            <a:r>
              <a:rPr lang="de-DE" sz="4000" dirty="0">
                <a:solidFill>
                  <a:schemeClr val="bg1"/>
                </a:solidFill>
                <a:latin typeface="+mn-lt"/>
              </a:rPr>
              <a:t>„Lies mit uns!”</a:t>
            </a:r>
            <a:br>
              <a:rPr lang="de-DE" sz="4000" dirty="0">
                <a:solidFill>
                  <a:schemeClr val="bg1"/>
                </a:solidFill>
                <a:latin typeface="+mn-lt"/>
              </a:rPr>
            </a:br>
            <a:r>
              <a:rPr lang="pl-PL" sz="4000" dirty="0">
                <a:solidFill>
                  <a:schemeClr val="bg1"/>
                </a:solidFill>
              </a:rPr>
              <a:t/>
            </a:r>
            <a:br>
              <a:rPr lang="pl-PL" sz="4000" dirty="0">
                <a:solidFill>
                  <a:schemeClr val="bg1"/>
                </a:solidFill>
              </a:rPr>
            </a:br>
            <a:r>
              <a:rPr lang="pl-PL" dirty="0">
                <a:solidFill>
                  <a:srgbClr val="2620A6"/>
                </a:solidFill>
              </a:rPr>
              <a:t/>
            </a:r>
            <a:br>
              <a:rPr lang="pl-PL" dirty="0">
                <a:solidFill>
                  <a:srgbClr val="2620A6"/>
                </a:solidFill>
              </a:rPr>
            </a:b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078828" y="322806"/>
            <a:ext cx="5932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2620A6"/>
                </a:solidFill>
              </a:rPr>
              <a:t> </a:t>
            </a:r>
            <a:r>
              <a:rPr lang="pl-PL" sz="3600">
                <a:solidFill>
                  <a:srgbClr val="2620A6"/>
                </a:solidFill>
              </a:rPr>
              <a:t>Reading </a:t>
            </a:r>
            <a:r>
              <a:rPr lang="pl-PL" sz="3600" smtClean="0">
                <a:solidFill>
                  <a:srgbClr val="2620A6"/>
                </a:solidFill>
              </a:rPr>
              <a:t>campaign</a:t>
            </a:r>
          </a:p>
          <a:p>
            <a:pPr algn="ctr"/>
            <a:r>
              <a:rPr lang="pl-PL" sz="3600" smtClean="0">
                <a:solidFill>
                  <a:srgbClr val="2620A6"/>
                </a:solidFill>
              </a:rPr>
              <a:t>‚Read with us!’</a:t>
            </a:r>
            <a:r>
              <a:rPr lang="de-DE" sz="3600" smtClean="0">
                <a:solidFill>
                  <a:srgbClr val="2620A6"/>
                </a:solidFill>
              </a:rPr>
              <a:t> </a:t>
            </a:r>
            <a:endParaRPr lang="pl-PL" sz="3600" dirty="0" smtClean="0">
              <a:solidFill>
                <a:srgbClr val="2620A6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561276" y="2985773"/>
            <a:ext cx="51807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smtClean="0">
                <a:solidFill>
                  <a:srgbClr val="2620A6"/>
                </a:solidFill>
              </a:rPr>
              <a:t>T</a:t>
            </a:r>
            <a:r>
              <a:rPr lang="en-US" sz="3200" smtClean="0">
                <a:solidFill>
                  <a:srgbClr val="2620A6"/>
                </a:solidFill>
              </a:rPr>
              <a:t>he </a:t>
            </a:r>
            <a:r>
              <a:rPr lang="pl-PL" sz="3200" smtClean="0">
                <a:solidFill>
                  <a:srgbClr val="2620A6"/>
                </a:solidFill>
              </a:rPr>
              <a:t>third </a:t>
            </a:r>
            <a:r>
              <a:rPr lang="en-US" sz="3200" smtClean="0">
                <a:solidFill>
                  <a:srgbClr val="2620A6"/>
                </a:solidFill>
              </a:rPr>
              <a:t>campaign </a:t>
            </a:r>
            <a:r>
              <a:rPr lang="en-US" sz="3200">
                <a:solidFill>
                  <a:srgbClr val="2620A6"/>
                </a:solidFill>
              </a:rPr>
              <a:t>took place in </a:t>
            </a:r>
            <a:r>
              <a:rPr lang="pl-PL" sz="3200" smtClean="0">
                <a:solidFill>
                  <a:srgbClr val="2620A6"/>
                </a:solidFill>
              </a:rPr>
              <a:t>November.</a:t>
            </a:r>
          </a:p>
          <a:p>
            <a:endParaRPr lang="pl-PL" sz="3200">
              <a:solidFill>
                <a:srgbClr val="2620A6"/>
              </a:solidFill>
            </a:endParaRPr>
          </a:p>
          <a:p>
            <a:r>
              <a:rPr lang="pl-PL" sz="3200" smtClean="0">
                <a:solidFill>
                  <a:srgbClr val="2620A6"/>
                </a:solidFill>
              </a:rPr>
              <a:t>W</a:t>
            </a:r>
            <a:r>
              <a:rPr lang="en-US" sz="3200" smtClean="0">
                <a:solidFill>
                  <a:srgbClr val="2620A6"/>
                </a:solidFill>
              </a:rPr>
              <a:t>e</a:t>
            </a:r>
            <a:r>
              <a:rPr lang="pl-PL" sz="3200" smtClean="0">
                <a:solidFill>
                  <a:srgbClr val="2620A6"/>
                </a:solidFill>
              </a:rPr>
              <a:t> conducted 13 </a:t>
            </a:r>
            <a:r>
              <a:rPr lang="en-US" sz="3200" smtClean="0">
                <a:solidFill>
                  <a:srgbClr val="2620A6"/>
                </a:solidFill>
              </a:rPr>
              <a:t>lessons </a:t>
            </a:r>
            <a:endParaRPr lang="pl-PL" sz="3200" smtClean="0">
              <a:solidFill>
                <a:srgbClr val="2620A6"/>
              </a:solidFill>
            </a:endParaRPr>
          </a:p>
          <a:p>
            <a:r>
              <a:rPr lang="en-US" sz="3200" smtClean="0">
                <a:solidFill>
                  <a:srgbClr val="2620A6"/>
                </a:solidFill>
              </a:rPr>
              <a:t>in </a:t>
            </a:r>
            <a:r>
              <a:rPr lang="en-US" sz="3200" dirty="0">
                <a:solidFill>
                  <a:srgbClr val="2620A6"/>
                </a:solidFill>
              </a:rPr>
              <a:t>our school</a:t>
            </a:r>
            <a:r>
              <a:rPr lang="en-US" sz="3200" dirty="0" smtClean="0">
                <a:solidFill>
                  <a:srgbClr val="2620A6"/>
                </a:solidFill>
              </a:rPr>
              <a:t>.</a:t>
            </a:r>
            <a:endParaRPr lang="pl-PL" sz="3200" dirty="0">
              <a:solidFill>
                <a:srgbClr val="2620A6"/>
              </a:solidFill>
            </a:endParaRPr>
          </a:p>
        </p:txBody>
      </p:sp>
      <p:pic>
        <p:nvPicPr>
          <p:cNvPr id="1026" name="Picture 2" descr="https://twinspace.etwinning.net/files/collabspace/4/84/984/91984/images/c0c471a9_o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34" y="1620596"/>
            <a:ext cx="562356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5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184818"/>
            <a:ext cx="6078828" cy="78432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de-DE" sz="4000" dirty="0" smtClean="0">
                <a:solidFill>
                  <a:schemeClr val="bg1"/>
                </a:solidFill>
                <a:latin typeface="+mn-lt"/>
              </a:rPr>
              <a:t>Lesekampagne </a:t>
            </a:r>
            <a:r>
              <a:rPr lang="de-DE" sz="4000" dirty="0">
                <a:solidFill>
                  <a:schemeClr val="bg1"/>
                </a:solidFill>
                <a:latin typeface="+mn-lt"/>
              </a:rPr>
              <a:t>„Lies mit uns!”</a:t>
            </a:r>
            <a:br>
              <a:rPr lang="de-DE" sz="4000" dirty="0">
                <a:solidFill>
                  <a:schemeClr val="bg1"/>
                </a:solidFill>
                <a:latin typeface="+mn-lt"/>
              </a:rPr>
            </a:br>
            <a:r>
              <a:rPr lang="pl-PL" sz="4000" dirty="0">
                <a:solidFill>
                  <a:schemeClr val="bg1"/>
                </a:solidFill>
                <a:latin typeface="+mn-lt"/>
              </a:rPr>
              <a:t/>
            </a:r>
            <a:br>
              <a:rPr lang="pl-PL" sz="4000" dirty="0">
                <a:solidFill>
                  <a:schemeClr val="bg1"/>
                </a:solidFill>
                <a:latin typeface="+mn-lt"/>
              </a:rPr>
            </a:br>
            <a:r>
              <a:rPr lang="pl-PL" dirty="0">
                <a:solidFill>
                  <a:srgbClr val="2620A6"/>
                </a:solidFill>
                <a:latin typeface="+mn-lt"/>
              </a:rPr>
              <a:t/>
            </a:r>
            <a:br>
              <a:rPr lang="pl-PL" dirty="0">
                <a:solidFill>
                  <a:srgbClr val="2620A6"/>
                </a:solidFill>
                <a:latin typeface="+mn-lt"/>
              </a:rPr>
            </a:br>
            <a:endParaRPr lang="pl-PL" dirty="0">
              <a:latin typeface="+mn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078828" y="322806"/>
            <a:ext cx="5932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2620A6"/>
                </a:solidFill>
              </a:rPr>
              <a:t> </a:t>
            </a:r>
            <a:r>
              <a:rPr lang="pl-PL" sz="3600" dirty="0">
                <a:solidFill>
                  <a:srgbClr val="2620A6"/>
                </a:solidFill>
              </a:rPr>
              <a:t>Reading </a:t>
            </a:r>
            <a:r>
              <a:rPr lang="pl-PL" sz="3600" dirty="0" err="1">
                <a:solidFill>
                  <a:srgbClr val="2620A6"/>
                </a:solidFill>
              </a:rPr>
              <a:t>campaign</a:t>
            </a:r>
            <a:r>
              <a:rPr lang="de-DE" sz="3600" dirty="0">
                <a:solidFill>
                  <a:srgbClr val="2620A6"/>
                </a:solidFill>
              </a:rPr>
              <a:t> </a:t>
            </a:r>
            <a:endParaRPr lang="pl-PL" sz="3600" dirty="0" smtClean="0">
              <a:solidFill>
                <a:srgbClr val="2620A6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20568" y="5014589"/>
            <a:ext cx="33610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>
                <a:solidFill>
                  <a:schemeClr val="bg1"/>
                </a:solidFill>
              </a:rPr>
              <a:t>6</a:t>
            </a:r>
            <a:r>
              <a:rPr lang="pl-PL" sz="2400" b="1" i="1" dirty="0" smtClean="0">
                <a:solidFill>
                  <a:schemeClr val="bg1"/>
                </a:solidFill>
              </a:rPr>
              <a:t> English lessons, based on „Brave </a:t>
            </a:r>
            <a:r>
              <a:rPr lang="pl-PL" sz="2400" b="1" i="1" dirty="0">
                <a:solidFill>
                  <a:schemeClr val="bg1"/>
                </a:solidFill>
              </a:rPr>
              <a:t>New World</a:t>
            </a:r>
            <a:r>
              <a:rPr lang="en-US" sz="2400" b="1" i="1" dirty="0">
                <a:solidFill>
                  <a:schemeClr val="bg1"/>
                </a:solidFill>
              </a:rPr>
              <a:t>" by</a:t>
            </a:r>
            <a:r>
              <a:rPr lang="pl-PL" sz="2400" b="1" i="1" dirty="0">
                <a:solidFill>
                  <a:schemeClr val="bg1"/>
                </a:solidFill>
              </a:rPr>
              <a:t> </a:t>
            </a:r>
            <a:r>
              <a:rPr lang="de-DE" sz="2400" b="1" i="1" dirty="0">
                <a:solidFill>
                  <a:schemeClr val="bg1"/>
                </a:solidFill>
              </a:rPr>
              <a:t>Aldous </a:t>
            </a:r>
            <a:r>
              <a:rPr lang="de-DE" sz="2400" b="1" i="1" dirty="0" smtClean="0">
                <a:solidFill>
                  <a:schemeClr val="bg1"/>
                </a:solidFill>
              </a:rPr>
              <a:t>Huxley</a:t>
            </a:r>
            <a:endParaRPr lang="pl-PL" sz="2400" b="1" dirty="0">
              <a:solidFill>
                <a:srgbClr val="000099"/>
              </a:solidFill>
            </a:endParaRPr>
          </a:p>
          <a:p>
            <a:r>
              <a:rPr lang="pl-PL" b="1" dirty="0" smtClean="0"/>
              <a:t>  </a:t>
            </a:r>
            <a:endParaRPr lang="pl-PL" b="1" dirty="0"/>
          </a:p>
        </p:txBody>
      </p:sp>
      <p:pic>
        <p:nvPicPr>
          <p:cNvPr id="3074" name="Picture 2" descr="https://twinspace.etwinning.net/files/collabspace/4/84/984/91984/images/bda5c519_o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2" y="1107125"/>
            <a:ext cx="5130803" cy="342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winspace.etwinning.net/files/collabspace/4/84/984/91984/images/c0c5ce39_o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451" y="4092659"/>
            <a:ext cx="3865692" cy="257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twinspace.etwinning.net/files/collabspace/4/84/984/91984/images/c41109559_op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60" y="1075175"/>
            <a:ext cx="4239369" cy="282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twinspace.etwinning.net/files/collabspace/4/84/984/91984/images/b699b729_op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733" y="4050059"/>
            <a:ext cx="3929591" cy="26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38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262</Words>
  <Application>Microsoft Office PowerPoint</Application>
  <PresentationFormat>Panoramiczny</PresentationFormat>
  <Paragraphs>64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Motyw pakietu Office</vt:lpstr>
      <vt:lpstr>Tradition und Modernität Tradition and modernity</vt:lpstr>
      <vt:lpstr>  Projekttreffen in Växjö  </vt:lpstr>
      <vt:lpstr>Projekttreffen in Växjö</vt:lpstr>
      <vt:lpstr>Projekttreffen in Växjö</vt:lpstr>
      <vt:lpstr>  Projekttreffen in Växjö  </vt:lpstr>
      <vt:lpstr>  Projekttreffen in Växjö  </vt:lpstr>
      <vt:lpstr>  Interkultureller Dialog in TwinSpace  </vt:lpstr>
      <vt:lpstr>   Lesekampagne „Lies mit uns!”   </vt:lpstr>
      <vt:lpstr>   Lesekampagne „Lies mit uns!”   </vt:lpstr>
      <vt:lpstr>   Lesekampagne „Lies mit uns!”   </vt:lpstr>
      <vt:lpstr>   Lesekampagne „Lies mit uns!”   </vt:lpstr>
      <vt:lpstr>   Lesekampagne „Lies mit uns!”   </vt:lpstr>
      <vt:lpstr>  Vorbereitungen  auf das Projekttreffen in Kufstein  </vt:lpstr>
      <vt:lpstr>Wir freuen uns auf die nächsten Tage mit euch!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b.cudak</dc:creator>
  <cp:lastModifiedBy>b.cudak</cp:lastModifiedBy>
  <cp:revision>353</cp:revision>
  <dcterms:created xsi:type="dcterms:W3CDTF">2018-10-06T06:35:25Z</dcterms:created>
  <dcterms:modified xsi:type="dcterms:W3CDTF">2020-01-16T16:22:33Z</dcterms:modified>
</cp:coreProperties>
</file>