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pl-PL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790E4D4C-C3C1-4ADF-A137-3F638129C415}" type="datetimeFigureOut">
              <a:rPr/>
              <a:pPr algn="r" hangingPunct="0">
                <a:buNone/>
                <a:defRPr sz="1400"/>
              </a:pPr>
              <a:t>2015-11-14</a:t>
            </a:fld>
            <a:endParaRPr lang="pl-PL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pl-PL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B533F877-E584-48CE-97A3-460E80FA7C6D}" type="slidenum">
              <a:rPr/>
              <a:pPr algn="r" hangingPunct="0">
                <a:buNone/>
                <a:defRPr sz="1400"/>
              </a:pPr>
              <a:t>‹#›</a:t>
            </a:fld>
            <a:endParaRPr lang="pl-PL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A774698-AC4E-4980-8F75-19BE229F1876}" type="datetimeFigureOut">
              <a:rPr/>
              <a:pPr lvl="0"/>
              <a:t>2015-11-14</a:t>
            </a:fld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0564AF-F2FA-4EE7-91E1-4527155D1653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C18AAE7-1C4A-4974-8D16-0679262A094A}" type="slidenum">
              <a:rPr/>
              <a:pPr lvl="0" algn="l" hangingPunct="1"/>
              <a:t>1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CA34A1E-C297-4595-81FA-FB79F46ED13A}" type="slidenum">
              <a:rPr/>
              <a:pPr lvl="0" algn="l" hangingPunct="1"/>
              <a:t>10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17577E6-1245-470F-946D-4AFF3E155295}" type="slidenum">
              <a:rPr/>
              <a:pPr lvl="0" algn="l" hangingPunct="1"/>
              <a:t>11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58069A2-27CF-45B2-A7BA-F8B19CE0A657}" type="slidenum">
              <a:rPr/>
              <a:pPr lvl="0" algn="l" hangingPunct="1"/>
              <a:t>12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1EAA9C2-38E9-41D8-B3BF-8504E8F5FC01}" type="slidenum">
              <a:rPr/>
              <a:pPr lvl="0" algn="l" hangingPunct="1"/>
              <a:t>13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826933E-56B2-4870-BF16-36AA3B5DA4DC}" type="slidenum">
              <a:rPr/>
              <a:pPr lvl="0" algn="l" hangingPunct="1"/>
              <a:t>14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E9E91796-AF47-42C6-8805-65938372E50A}" type="slidenum">
              <a:rPr/>
              <a:pPr lvl="0" algn="l" hangingPunct="1"/>
              <a:t>15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2A57DF5-8D63-4036-8ED9-33D679B9FBBE}" type="slidenum">
              <a:rPr/>
              <a:pPr lvl="0" algn="l" hangingPunct="1"/>
              <a:t>16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21794C7-A6C0-46DC-B028-DDB05BC79CE3}" type="slidenum">
              <a:rPr/>
              <a:pPr lvl="0" algn="l" hangingPunct="1"/>
              <a:t>17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9584E4A-F51B-4908-AEE5-1A8BAFD51E72}" type="slidenum">
              <a:rPr/>
              <a:pPr lvl="0" algn="l" hangingPunct="1"/>
              <a:t>18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22362DE-3CE3-40FD-BDA6-0E46F27CEB63}" type="slidenum">
              <a:rPr/>
              <a:pPr lvl="0" algn="l" hangingPunct="1"/>
              <a:t>19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68C4BAC-B228-4C2F-A38D-0125D68FB2E4}" type="slidenum">
              <a:rPr/>
              <a:pPr lvl="0" algn="l" hangingPunct="1"/>
              <a:t>2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5C25545-4AFD-45A7-BCF4-D08B7DB94E89}" type="slidenum">
              <a:rPr/>
              <a:pPr lvl="0" algn="l" hangingPunct="1"/>
              <a:t>20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C50F909-7174-4497-B511-DD71E69B36A1}" type="slidenum">
              <a:rPr/>
              <a:pPr lvl="0" algn="l" hangingPunct="1"/>
              <a:t>21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D46D82F7-897F-4299-A7AC-2D659FA468A5}" type="slidenum">
              <a:rPr/>
              <a:pPr lvl="0" algn="l" hangingPunct="1"/>
              <a:t>22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72B9360-76A6-49FB-A44E-06A1C90CCF22}" type="slidenum">
              <a:rPr/>
              <a:pPr lvl="0" algn="l" hangingPunct="1"/>
              <a:t>23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35FB63C-46A8-4F9F-8592-1F7E3B3E8C41}" type="slidenum">
              <a:rPr/>
              <a:pPr lvl="0" algn="l" hangingPunct="1"/>
              <a:t>3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40972CC-43DA-4AF2-86B9-E45D53F4D2A5}" type="slidenum">
              <a:rPr/>
              <a:pPr lvl="0" algn="l" hangingPunct="1"/>
              <a:t>4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17094D9-D96A-4CFB-ACF8-4E03FFA770AB}" type="slidenum">
              <a:rPr/>
              <a:pPr lvl="0" algn="l" hangingPunct="1"/>
              <a:t>5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C6BC5BF5-CD0F-4F33-9172-8673228DCA67}" type="slidenum">
              <a:rPr/>
              <a:pPr lvl="0" algn="l" hangingPunct="1"/>
              <a:t>6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AC5E498-B5D9-4EF4-AA24-CF95F645B99C}" type="slidenum">
              <a:rPr/>
              <a:pPr lvl="0" algn="l" hangingPunct="1"/>
              <a:t>7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C0112B84-ED35-432A-A56E-DB273C0F31AD}" type="slidenum">
              <a:rPr/>
              <a:pPr lvl="0" algn="l" hangingPunct="1"/>
              <a:t>8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85799" y="1143000"/>
            <a:ext cx="5486040" cy="30859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79FD647-A297-426F-B005-8E53E7B925D3}" type="slidenum">
              <a:rPr/>
              <a:pPr lvl="0" algn="l" hangingPunct="1"/>
              <a:t>9</a:t>
            </a:fld>
            <a:endParaRPr lang="pl-PL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0CD428-28D0-4413-8DD3-53FBEA95FFBF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8234F2-9A6D-413A-AB87-1DB43F4E1DBD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758825"/>
            <a:ext cx="2743200" cy="53721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758825"/>
            <a:ext cx="8077200" cy="53721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3B1B39-BE92-43CD-B0C2-3F5AB12D770E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87DE4-7C1C-4463-8034-6FAD07A880AC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5BBCD2-880D-477B-A339-55F3F5F4B7B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D6898B-CC8D-4135-AE59-A2AA382A1C71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221162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35625" y="1828800"/>
            <a:ext cx="4221163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8A7EF2-B781-441A-B7A3-4D51E54E76C7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D07ADB-D64A-4D6F-94EF-8E63B94DAF17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6C3FB4-B120-4C54-94EF-027B3198DC3D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8DBFED-BDDB-48F9-A57E-80491C629CFB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D6EF11-47F6-4542-869D-DE60DBA40D15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C1D32-1AC3-44C7-B25F-CD9750BECF0E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C9C74D-FDFE-4C85-B24C-03180995285D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2EADC8-B583-4BC4-A7CC-3449EBAF1632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531225" y="365125"/>
            <a:ext cx="2422525" cy="58150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62063" y="365125"/>
            <a:ext cx="7116762" cy="58150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2E6B29B-1947-455E-8D04-1334AE145637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1647CF-93CA-4438-8DEF-8E065B28DE24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990EE7-74B4-426A-9188-C4A90811EF32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31A189-FE7D-4768-8226-12C6DA2F3283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D4EE5E-6908-45F2-B14E-2D8DB137667F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8D1163-6FC2-417C-95CA-1DAF22976FB5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078FD8-939C-4357-B151-7548EA529E22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1EB775-957D-4995-9E68-A04922415CB7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E1188B-4A82-4013-B160-B9CFB9D4CCA1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FEE809-61F5-458E-9596-5C959CFB3EE6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8172A9-6CAD-462E-BAB4-3A59B73F16F3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DECBB5-E348-4D35-8879-E51AB369AD03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9A1102-FB55-4064-907A-F2B44203628E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857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7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578CE0-AA86-47AB-9430-E0C8FB1850C3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A78E3D-F09D-49E1-8E9B-5A6A17F2F46C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38BF0E-CD64-4138-A424-CFEB303EA73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3A99F7-DAE5-4E37-A209-4713985741BA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139406-2987-4D3A-AEBB-3BD5E9CDB57F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40C784-A1F4-4ADB-A174-1412F305EDC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93A439-FA35-4C55-9920-AFD954990A20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18B8F2-2DBD-4C4F-916C-EA1E87DD5D5F}" type="datetime1">
              <a:rPr lang="pl-PL" smtClean="0"/>
              <a:pPr lvl="0"/>
              <a:t>2016-08-27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7B267F-4A16-405B-B36A-2B78943F840F}" type="slidenum">
              <a:rPr/>
              <a:pPr lvl="0"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03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43437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261800" y="758880"/>
            <a:ext cx="9417960" cy="40413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 rot="5400000">
            <a:off x="10432801" y="2903761"/>
            <a:ext cx="19047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C18B8F2-2DBD-4C4F-916C-EA1E87DD5D5F}" type="datetime1">
              <a:rPr lang="pl-PL"/>
              <a:pPr lvl="0"/>
              <a:t>2016-08-27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 rot="5400000">
            <a:off x="9594721" y="7628039"/>
            <a:ext cx="35809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039" cy="593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5CB082E-CCCA-443E-9E1E-5DC8D42E055A}" type="slidenum">
              <a:rPr/>
              <a:pPr lvl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683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F6F74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tekstu 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7200" b="0" i="0" u="none" strike="noStrike" kern="1200" spc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95000"/>
        </a:lnSpc>
        <a:spcBef>
          <a:spcPts val="0"/>
        </a:spcBef>
        <a:spcAft>
          <a:spcPts val="1417"/>
        </a:spcAft>
        <a:tabLst/>
        <a:defRPr lang="pl-PL" sz="1800" b="0" i="0" u="none" strike="noStrike" kern="1200" spc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03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43437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1261800" y="365760"/>
            <a:ext cx="969228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261800" y="1828800"/>
            <a:ext cx="859500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0"/>
            <a:r>
              <a:rPr lang="pl-PL"/>
              <a:t>Dziewiąty poziom konspektuEdytuj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 rot="5400000">
            <a:off x="10432801" y="2903761"/>
            <a:ext cx="19047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E6B29B-1947-455E-8D04-1334AE145637}" type="datetime1">
              <a:rPr lang="pl-PL"/>
              <a:pPr lvl="0"/>
              <a:t>2016-08-27</a:t>
            </a:fld>
            <a:endParaRPr lang="pl-PL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 rot="5400000">
            <a:off x="9594721" y="7628039"/>
            <a:ext cx="35809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039" cy="593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3F28D4-BC1D-4F84-9B9B-39B9478E3158}" type="slidenum">
              <a:rPr/>
              <a:pPr lvl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spc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1pPr>
      <a:lvl2pPr lvl="1">
        <a:buSzPct val="75000"/>
        <a:buFont typeface="StarSymbol"/>
        <a:buChar char="–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2pPr>
      <a:lvl3pPr lvl="2">
        <a:buSzPct val="45000"/>
        <a:buFont typeface="StarSymbol"/>
        <a:buChar char="●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3pPr>
      <a:lvl4pPr lvl="3">
        <a:buSzPct val="75000"/>
        <a:buFont typeface="StarSymbol"/>
        <a:buChar char="–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4pPr>
      <a:lvl5pPr lvl="4">
        <a:buSzPct val="45000"/>
        <a:buFont typeface="StarSymbol"/>
        <a:buChar char="●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5pPr>
      <a:lvl6pPr lvl="5">
        <a:buSzPct val="45000"/>
        <a:buFont typeface="StarSymbol"/>
        <a:buChar char="●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6pPr>
      <a:lvl7pPr lvl="6">
        <a:buSzPct val="45000"/>
        <a:buFont typeface="StarSymbol"/>
        <a:buChar char="●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7pPr>
      <a:lvl8pPr lvl="7">
        <a:buSzPct val="45000"/>
        <a:buFont typeface="StarSymbol"/>
        <a:buChar char="●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8pPr>
      <a:lvl9pPr marL="0" marR="0" lvl="0" indent="0" algn="l" rtl="0" hangingPunct="1">
        <a:lnSpc>
          <a:spcPct val="95000"/>
        </a:lnSpc>
        <a:spcBef>
          <a:spcPts val="1400"/>
        </a:spcBef>
        <a:spcAft>
          <a:spcPts val="201"/>
        </a:spcAft>
        <a:buClr>
          <a:srgbClr val="6F6F74"/>
        </a:buClr>
        <a:buSzPct val="80000"/>
        <a:buFont typeface="Arial" pitchFamily="32"/>
        <a:buChar char="•"/>
        <a:tabLst/>
        <a:defRPr lang="pl-PL" sz="1800" b="0" i="0" u="none" strike="noStrike" spc="0">
          <a:solidFill>
            <a:srgbClr val="000000"/>
          </a:solidFill>
          <a:latin typeface="Century Schoolbook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1292840" y="0"/>
            <a:ext cx="91403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43437"/>
          </a:solidFill>
          <a:ln>
            <a:noFill/>
            <a:prstDash val="solid"/>
          </a:ln>
        </p:spPr>
        <p:txBody>
          <a:bodyPr vert="horz" wrap="squar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1"/>
          <p:cNvSpPr txBox="1">
            <a:spLocks noGrp="1"/>
          </p:cNvSpPr>
          <p:nvPr>
            <p:ph type="dt" sz="half" idx="2"/>
          </p:nvPr>
        </p:nvSpPr>
        <p:spPr>
          <a:xfrm rot="5400000">
            <a:off x="10432801" y="2903761"/>
            <a:ext cx="19047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2578CE0-AA86-47AB-9430-E0C8FB1850C3}" type="datetime1">
              <a:rPr lang="pl-PL"/>
              <a:pPr lvl="0"/>
              <a:t>2016-08-27</a:t>
            </a:fld>
            <a:endParaRPr lang="pl-PL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3"/>
          </p:nvPr>
        </p:nvSpPr>
        <p:spPr>
          <a:xfrm rot="5400000">
            <a:off x="9594721" y="7628039"/>
            <a:ext cx="35809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039" cy="5932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BC4E440-BBA7-4D50-86E1-CC0D9BF616E1}" type="slidenum">
              <a:rPr/>
              <a:pPr lvl="0"/>
              <a:t>‹#›</a:t>
            </a:fld>
            <a:endParaRPr lang="pl-PL"/>
          </a:p>
        </p:txBody>
      </p:sp>
      <p:sp>
        <p:nvSpPr>
          <p:cNvPr id="6" name="Symbol zastępczy tytułu 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7" name="Symbol zastępczy tekstu 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hangingPunct="1">
        <a:lnSpc>
          <a:spcPct val="90000"/>
        </a:lnSpc>
        <a:tabLst/>
        <a:defRPr lang="pl-PL" sz="1800" b="0" i="0" u="none" strike="noStrike" kern="1200" spc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</a:defRPr>
      </a:lvl1pPr>
    </p:titleStyle>
    <p:bodyStyle>
      <a:lvl1pPr algn="l" rtl="0" hangingPunct="1">
        <a:lnSpc>
          <a:spcPct val="95000"/>
        </a:lnSpc>
        <a:spcBef>
          <a:spcPts val="0"/>
        </a:spcBef>
        <a:spcAft>
          <a:spcPts val="1417"/>
        </a:spcAft>
        <a:tabLst/>
        <a:defRPr lang="pl-PL" sz="1800" b="0" i="0" u="none" strike="noStrike" kern="1200" spc="0">
          <a:ln>
            <a:noFill/>
          </a:ln>
          <a:solidFill>
            <a:srgbClr val="000000"/>
          </a:solidFill>
          <a:latin typeface="Century Schoolbook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 sz="4400" dirty="0"/>
              <a:t>The most popular </a:t>
            </a:r>
            <a:r>
              <a:rPr lang="pl-PL" sz="4400" dirty="0" err="1" smtClean="0"/>
              <a:t>places</a:t>
            </a:r>
            <a:r>
              <a:rPr lang="pl-PL" sz="4400" dirty="0" smtClean="0"/>
              <a:t> </a:t>
            </a:r>
            <a:r>
              <a:rPr lang="pl-PL" sz="4400" dirty="0" err="1" smtClean="0"/>
              <a:t>in</a:t>
            </a:r>
            <a:r>
              <a:rPr lang="pl-PL" sz="4400" dirty="0" smtClean="0"/>
              <a:t> </a:t>
            </a:r>
            <a:r>
              <a:rPr lang="pl-PL" sz="4400" dirty="0"/>
              <a:t>Poland!</a:t>
            </a:r>
            <a:br>
              <a:rPr lang="pl-PL" sz="4400" dirty="0"/>
            </a:br>
            <a:r>
              <a:rPr lang="pl-PL" sz="4400" dirty="0">
                <a:latin typeface="Calibri" pitchFamily="18"/>
              </a:rPr>
              <a:t>Erasmus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261800" y="3933056"/>
            <a:ext cx="9417960" cy="2558823"/>
          </a:xfrm>
        </p:spPr>
        <p:txBody>
          <a:bodyPr wrap="square" lIns="91440" tIns="4572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l-PL" sz="4000" dirty="0">
                <a:latin typeface="Century Schoolbook" pitchFamily="18"/>
              </a:rPr>
              <a:t>Wiktoria </a:t>
            </a:r>
            <a:r>
              <a:rPr lang="pl-PL" sz="4000" dirty="0" err="1">
                <a:latin typeface="Century Schoolbook" pitchFamily="18"/>
              </a:rPr>
              <a:t>Mirczuk</a:t>
            </a:r>
            <a:r>
              <a:rPr lang="pl-PL" sz="4000" dirty="0">
                <a:latin typeface="Century Schoolbook" pitchFamily="18"/>
              </a:rPr>
              <a:t> </a:t>
            </a:r>
            <a:r>
              <a:rPr lang="pl-PL" sz="4000" dirty="0" err="1">
                <a:latin typeface="Century Schoolbook" pitchFamily="18"/>
              </a:rPr>
              <a:t>Class</a:t>
            </a:r>
            <a:r>
              <a:rPr lang="pl-PL" sz="4000" dirty="0">
                <a:latin typeface="Century Schoolbook" pitchFamily="18"/>
              </a:rPr>
              <a:t>: I B</a:t>
            </a:r>
          </a:p>
        </p:txBody>
      </p:sp>
      <p:sp>
        <p:nvSpPr>
          <p:cNvPr id="4" name="Gwiazda 5-ramienna 3"/>
          <p:cNvSpPr/>
          <p:nvPr/>
        </p:nvSpPr>
        <p:spPr>
          <a:xfrm>
            <a:off x="1055440" y="1124744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Gwiazda 5-ramienna 4"/>
          <p:cNvSpPr/>
          <p:nvPr/>
        </p:nvSpPr>
        <p:spPr>
          <a:xfrm>
            <a:off x="990719" y="205308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Gwiazda 5-ramienna 5"/>
          <p:cNvSpPr/>
          <p:nvPr/>
        </p:nvSpPr>
        <p:spPr>
          <a:xfrm>
            <a:off x="9577080" y="318456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Gwiazda 5-ramienna 6"/>
          <p:cNvSpPr/>
          <p:nvPr/>
        </p:nvSpPr>
        <p:spPr>
          <a:xfrm>
            <a:off x="10159920" y="205308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Gwiazda 5-ramienna 7"/>
          <p:cNvSpPr/>
          <p:nvPr/>
        </p:nvSpPr>
        <p:spPr>
          <a:xfrm>
            <a:off x="10056440" y="1124744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Gwiazda 5-ramienna 8"/>
          <p:cNvSpPr/>
          <p:nvPr/>
        </p:nvSpPr>
        <p:spPr>
          <a:xfrm>
            <a:off x="1833480" y="326340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" name="Obraz 9" descr="images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2024" y="5517232"/>
            <a:ext cx="4600575" cy="990600"/>
          </a:xfrm>
          <a:prstGeom prst="rect">
            <a:avLst/>
          </a:prstGeom>
        </p:spPr>
      </p:pic>
      <p:pic>
        <p:nvPicPr>
          <p:cNvPr id="11" name="Obraz 10" descr="erasmus 2014 me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416" y="4725144"/>
            <a:ext cx="2609088" cy="1871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amość: Town hall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104701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Zamość: Town hall: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61800" y="1828800"/>
            <a:ext cx="8595000" cy="3328392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The main </a:t>
            </a:r>
            <a:r>
              <a:rPr lang="en-US" sz="3600" b="1" i="1" dirty="0" err="1">
                <a:latin typeface="Century Schoolbook" pitchFamily="18"/>
              </a:rPr>
              <a:t>bulding</a:t>
            </a:r>
            <a:r>
              <a:rPr lang="en-US" sz="3600" b="1" i="1" dirty="0">
                <a:latin typeface="Century Schoolbook" pitchFamily="18"/>
              </a:rPr>
              <a:t> in </a:t>
            </a:r>
            <a:r>
              <a:rPr lang="en-US" sz="3600" b="1" i="1" dirty="0" err="1" smtClean="0">
                <a:latin typeface="Century Schoolbook" pitchFamily="18"/>
              </a:rPr>
              <a:t>Zamość</a:t>
            </a:r>
            <a:r>
              <a:rPr lang="en-US" sz="3600" b="1" i="1" dirty="0" smtClean="0">
                <a:latin typeface="Century Schoolbook" pitchFamily="18"/>
              </a:rPr>
              <a:t> </a:t>
            </a:r>
            <a:r>
              <a:rPr lang="en-US" sz="3600" b="1" i="1" dirty="0">
                <a:latin typeface="Century Schoolbook" pitchFamily="18"/>
              </a:rPr>
              <a:t>Old City. It has a 52-meter </a:t>
            </a:r>
            <a:r>
              <a:rPr lang="pl-PL" sz="3600" b="1" i="1" dirty="0" smtClean="0">
                <a:latin typeface="Century Schoolbook" pitchFamily="18"/>
              </a:rPr>
              <a:t>high </a:t>
            </a:r>
            <a:r>
              <a:rPr lang="en-US" sz="3600" b="1" i="1" dirty="0" smtClean="0">
                <a:latin typeface="Century Schoolbook" pitchFamily="18"/>
              </a:rPr>
              <a:t>clock </a:t>
            </a:r>
            <a:r>
              <a:rPr lang="en-US" sz="3600" b="1" i="1" dirty="0">
                <a:latin typeface="Century Schoolbook" pitchFamily="18"/>
              </a:rPr>
              <a:t>tower and </a:t>
            </a:r>
            <a:r>
              <a:rPr lang="en-US" sz="3600" b="1" i="1" dirty="0" smtClean="0">
                <a:latin typeface="Century Schoolbook" pitchFamily="18"/>
              </a:rPr>
              <a:t>wide,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en-US" sz="3600" b="1" i="1" dirty="0" smtClean="0">
                <a:latin typeface="Century Schoolbook" pitchFamily="18"/>
              </a:rPr>
              <a:t>fan-shaped </a:t>
            </a:r>
            <a:r>
              <a:rPr lang="en-US" sz="3600" b="1" i="1" dirty="0">
                <a:latin typeface="Century Schoolbook" pitchFamily="18"/>
              </a:rPr>
              <a:t>staircase. At the town hall tower every day </a:t>
            </a:r>
            <a:r>
              <a:rPr lang="en-US" sz="3600" b="1" i="1" dirty="0" smtClean="0">
                <a:latin typeface="Century Schoolbook" pitchFamily="18"/>
              </a:rPr>
              <a:t>(in season</a:t>
            </a:r>
            <a:r>
              <a:rPr lang="en-US" sz="3600" b="1" i="1" dirty="0">
                <a:latin typeface="Century Schoolbook" pitchFamily="18"/>
              </a:rPr>
              <a:t>) </a:t>
            </a:r>
            <a:r>
              <a:rPr lang="pl-PL" sz="3600" b="1" i="1" dirty="0" err="1" smtClean="0">
                <a:latin typeface="Century Schoolbook" pitchFamily="18"/>
              </a:rPr>
              <a:t>at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en-US" sz="3600" b="1" i="1" dirty="0" smtClean="0">
                <a:latin typeface="Century Schoolbook" pitchFamily="18"/>
              </a:rPr>
              <a:t>12.00 </a:t>
            </a:r>
            <a:r>
              <a:rPr lang="en-US" sz="3600" b="1" i="1" dirty="0">
                <a:latin typeface="Century Schoolbook" pitchFamily="18"/>
              </a:rPr>
              <a:t>is played </a:t>
            </a:r>
            <a:r>
              <a:rPr lang="pl-PL" sz="3600" b="1" i="1" dirty="0" smtClean="0">
                <a:latin typeface="Century Schoolbook" pitchFamily="18"/>
              </a:rPr>
              <a:t>a </a:t>
            </a:r>
            <a:r>
              <a:rPr lang="en-US" sz="3600" b="1" i="1" dirty="0" smtClean="0">
                <a:latin typeface="Century Schoolbook" pitchFamily="18"/>
              </a:rPr>
              <a:t>bugle call</a:t>
            </a:r>
            <a:r>
              <a:rPr lang="pl-PL" sz="3600" b="1" i="1" dirty="0" err="1" smtClean="0">
                <a:latin typeface="Century Schoolbook" pitchFamily="18"/>
              </a:rPr>
              <a:t>ed</a:t>
            </a:r>
            <a:r>
              <a:rPr lang="en-US" sz="3600" b="1" i="1" dirty="0" smtClean="0">
                <a:latin typeface="Century Schoolbook" pitchFamily="18"/>
              </a:rPr>
              <a:t> </a:t>
            </a:r>
            <a:r>
              <a:rPr lang="en-US" sz="3600" b="1" i="1" dirty="0" err="1">
                <a:latin typeface="Century Schoolbook" pitchFamily="18"/>
              </a:rPr>
              <a:t>zamojski</a:t>
            </a:r>
            <a:r>
              <a:rPr lang="en-US" sz="3600" b="1" i="1" dirty="0"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-184680" y="0"/>
            <a:ext cx="11680560" cy="690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ruń: Nicolaus Copernicus Monument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Toruń: Nicolaus </a:t>
            </a:r>
            <a:r>
              <a:rPr lang="pl-PL" sz="5400" b="1" i="1" dirty="0" err="1"/>
              <a:t>Copernicus</a:t>
            </a:r>
            <a:r>
              <a:rPr lang="pl-PL" sz="5400" b="1" i="1" dirty="0"/>
              <a:t> Monument: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71464" y="1988840"/>
            <a:ext cx="8595000" cy="3832448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3F3F3F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Monument shows </a:t>
            </a:r>
            <a:r>
              <a:rPr lang="en-US" sz="3600" b="1" i="1" dirty="0" smtClean="0">
                <a:latin typeface="Century Schoolbook" pitchFamily="18"/>
              </a:rPr>
              <a:t>Nicolas </a:t>
            </a:r>
            <a:r>
              <a:rPr lang="en-US" sz="3600" b="1" i="1" dirty="0">
                <a:latin typeface="Century Schoolbook" pitchFamily="18"/>
              </a:rPr>
              <a:t>Copernicus dressed in a </a:t>
            </a:r>
            <a:r>
              <a:rPr lang="en-US" sz="3600" b="1" i="1" dirty="0" smtClean="0">
                <a:latin typeface="Century Schoolbook" pitchFamily="18"/>
              </a:rPr>
              <a:t>professor toga</a:t>
            </a:r>
            <a:r>
              <a:rPr lang="pl-PL" sz="3600" b="1" i="1" dirty="0" smtClean="0">
                <a:latin typeface="Century Schoolbook" pitchFamily="18"/>
              </a:rPr>
              <a:t> and</a:t>
            </a:r>
            <a:r>
              <a:rPr lang="en-US" sz="3600" b="1" i="1" dirty="0" smtClean="0">
                <a:latin typeface="Century Schoolbook" pitchFamily="18"/>
              </a:rPr>
              <a:t> </a:t>
            </a:r>
            <a:r>
              <a:rPr lang="en-US" sz="3600" b="1" i="1" dirty="0">
                <a:latin typeface="Century Schoolbook" pitchFamily="18"/>
              </a:rPr>
              <a:t>in his left hand he holds an </a:t>
            </a:r>
            <a:r>
              <a:rPr lang="en-US" sz="3600" b="1" i="1" dirty="0" smtClean="0">
                <a:latin typeface="Century Schoolbook" pitchFamily="18"/>
              </a:rPr>
              <a:t>astrolabe</a:t>
            </a:r>
            <a:r>
              <a:rPr lang="pl-PL" sz="3600" b="1" i="1" dirty="0" smtClean="0">
                <a:latin typeface="Century Schoolbook" pitchFamily="18"/>
              </a:rPr>
              <a:t>;</a:t>
            </a:r>
            <a:r>
              <a:rPr lang="en-US" sz="3600" b="1" i="1" dirty="0" smtClean="0">
                <a:latin typeface="Century Schoolbook" pitchFamily="18"/>
              </a:rPr>
              <a:t> </a:t>
            </a:r>
            <a:r>
              <a:rPr lang="en-US" sz="3600" b="1" i="1" dirty="0">
                <a:latin typeface="Century Schoolbook" pitchFamily="18"/>
              </a:rPr>
              <a:t>a finger of this right hand indicates the sky, which </a:t>
            </a:r>
            <a:r>
              <a:rPr lang="en-US" sz="3600" b="1" i="1" dirty="0" smtClean="0">
                <a:latin typeface="Century Schoolbook" pitchFamily="18"/>
              </a:rPr>
              <a:t>indicate</a:t>
            </a:r>
            <a:r>
              <a:rPr lang="pl-PL" sz="3600" b="1" i="1" dirty="0" smtClean="0">
                <a:latin typeface="Century Schoolbook" pitchFamily="18"/>
              </a:rPr>
              <a:t>s</a:t>
            </a:r>
            <a:r>
              <a:rPr lang="en-US" sz="3600" b="1" i="1" dirty="0" smtClean="0">
                <a:latin typeface="Century Schoolbook" pitchFamily="18"/>
              </a:rPr>
              <a:t> Copernican </a:t>
            </a:r>
            <a:r>
              <a:rPr lang="en-US" sz="3600" b="1" i="1" dirty="0">
                <a:latin typeface="Century Schoolbook" pitchFamily="18"/>
              </a:rPr>
              <a:t>astronomy links and research </a:t>
            </a:r>
            <a:r>
              <a:rPr lang="pl-PL" sz="3600" b="1" i="1" dirty="0" smtClean="0">
                <a:latin typeface="Century Schoolbook" pitchFamily="18"/>
              </a:rPr>
              <a:t>of the </a:t>
            </a:r>
            <a:r>
              <a:rPr lang="en-US" sz="3600" b="1" i="1" dirty="0" smtClean="0">
                <a:latin typeface="Century Schoolbook" pitchFamily="18"/>
              </a:rPr>
              <a:t>sky</a:t>
            </a:r>
            <a:r>
              <a:rPr lang="en-US" sz="3600" b="1" i="1" dirty="0">
                <a:latin typeface="Century Schoolbook" pitchFamily="18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/>
          <p:nvPr/>
        </p:nvSpPr>
        <p:spPr>
          <a:xfrm>
            <a:off x="4572000" y="3200400"/>
            <a:ext cx="3047760" cy="368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93719" y="-35640"/>
            <a:ext cx="11498040" cy="6890040"/>
          </a:xfrm>
          <a:prstGeom prst="rect">
            <a:avLst/>
          </a:prstGeom>
          <a:solidFill>
            <a:srgbClr val="EDEDED"/>
          </a:solidFill>
          <a:ln w="19044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lbork: Teutonic castle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111902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Malbork: </a:t>
            </a:r>
            <a:r>
              <a:rPr lang="pl-PL" sz="5400" b="1" i="1" dirty="0" err="1"/>
              <a:t>Teutonic</a:t>
            </a:r>
            <a:r>
              <a:rPr lang="pl-PL" sz="5400" b="1" i="1" dirty="0"/>
              <a:t> </a:t>
            </a:r>
            <a:r>
              <a:rPr lang="pl-PL" sz="5400" b="1" i="1" dirty="0" err="1"/>
              <a:t>castle</a:t>
            </a:r>
            <a:r>
              <a:rPr lang="pl-PL" sz="5400" b="1" i="1" dirty="0"/>
              <a:t>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61800" y="1828800"/>
            <a:ext cx="8595000" cy="3328392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3A3838"/>
              </a:buClr>
              <a:buSzPct val="80000"/>
              <a:buFont typeface="Arial" pitchFamily="32"/>
              <a:buChar char="•"/>
            </a:pPr>
            <a:r>
              <a:rPr lang="en-US" sz="3600" b="1" i="1" dirty="0" smtClean="0">
                <a:latin typeface="Calibri" pitchFamily="18"/>
              </a:rPr>
              <a:t>The </a:t>
            </a:r>
            <a:r>
              <a:rPr lang="en-US" sz="3600" b="1" i="1" dirty="0">
                <a:latin typeface="Calibri" pitchFamily="18"/>
              </a:rPr>
              <a:t>castle was built by the Knights of the Order of St. Mary's Hospital German House in Jerusalem, popularly known as the Teutonic Knights</a:t>
            </a:r>
            <a:r>
              <a:rPr lang="en-US" sz="3600" b="1" i="1" dirty="0" smtClean="0">
                <a:latin typeface="Calibri" pitchFamily="18"/>
              </a:rPr>
              <a:t>.</a:t>
            </a:r>
            <a:r>
              <a:rPr lang="pl-PL" sz="3600" b="1" i="1" dirty="0" smtClean="0">
                <a:latin typeface="Calibri" pitchFamily="18"/>
              </a:rPr>
              <a:t> </a:t>
            </a:r>
            <a:r>
              <a:rPr lang="en-US" sz="3600" b="1" i="1" dirty="0" smtClean="0">
                <a:latin typeface="Calibri" pitchFamily="18"/>
              </a:rPr>
              <a:t>It </a:t>
            </a:r>
            <a:r>
              <a:rPr lang="en-US" sz="3600" b="1" i="1" dirty="0">
                <a:latin typeface="Calibri" pitchFamily="18"/>
              </a:rPr>
              <a:t>was one of the three largest, next to the Knights and the Knights Templar, Teutonic Orders.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0040" y="72000"/>
            <a:ext cx="11705760" cy="6713640"/>
          </a:xfrm>
          <a:prstGeom prst="rect">
            <a:avLst/>
          </a:prstGeom>
          <a:solidFill>
            <a:srgbClr val="EDEDED"/>
          </a:solidFill>
          <a:ln w="19044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Świdnica: Church Peace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90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Świdnica: </a:t>
            </a:r>
            <a:r>
              <a:rPr lang="pl-PL" sz="5400" b="1" i="1" dirty="0" err="1"/>
              <a:t>Church</a:t>
            </a:r>
            <a:r>
              <a:rPr lang="pl-PL" sz="5400" b="1" i="1" dirty="0"/>
              <a:t> </a:t>
            </a:r>
            <a:r>
              <a:rPr lang="pl-PL" sz="5400" b="1" i="1" dirty="0" err="1"/>
              <a:t>Peace</a:t>
            </a:r>
            <a:r>
              <a:rPr lang="pl-PL" sz="5400" b="1" i="1" dirty="0"/>
              <a:t>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61800" y="1828800"/>
            <a:ext cx="8595000" cy="3472408"/>
          </a:xfrm>
          <a:solidFill>
            <a:schemeClr val="bg1">
              <a:lumMod val="85000"/>
            </a:schemeClr>
          </a:solidFill>
        </p:spPr>
        <p:txBody>
          <a:bodyPr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At the beginning of the eighteenth century, the church bell tower was </a:t>
            </a:r>
            <a:r>
              <a:rPr lang="en-US" sz="3600" b="1" i="1" dirty="0" smtClean="0">
                <a:latin typeface="Century Schoolbook" pitchFamily="18"/>
              </a:rPr>
              <a:t>founded by the evangelical school</a:t>
            </a:r>
            <a:r>
              <a:rPr lang="pl-PL" sz="3600" b="1" i="1" dirty="0" smtClean="0">
                <a:latin typeface="Century Schoolbook" pitchFamily="18"/>
              </a:rPr>
              <a:t> and</a:t>
            </a:r>
            <a:r>
              <a:rPr lang="en-US" sz="3600" b="1" i="1" dirty="0" smtClean="0">
                <a:latin typeface="Century Schoolbook" pitchFamily="18"/>
              </a:rPr>
              <a:t> built. </a:t>
            </a:r>
            <a:r>
              <a:rPr lang="en-US" sz="3600" b="1" i="1" dirty="0">
                <a:latin typeface="Century Schoolbook" pitchFamily="18"/>
              </a:rPr>
              <a:t>In 1989, the church became a symbol of peace and reconciliation in Europe today.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320" y="52560"/>
            <a:ext cx="10717920" cy="678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rocław: Centennial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90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Wrocław: </a:t>
            </a:r>
            <a:r>
              <a:rPr lang="pl-PL" sz="5400" b="1" i="1" dirty="0" err="1"/>
              <a:t>Centennial</a:t>
            </a:r>
            <a:r>
              <a:rPr lang="pl-PL" sz="5400" b="1" i="1" dirty="0"/>
              <a:t> Hall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61800" y="1828800"/>
            <a:ext cx="8595000" cy="2968352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Currently, Hall serves as a sports and entertainment facility. The property held sports competitions, fairs, congresses and </a:t>
            </a:r>
            <a:r>
              <a:rPr lang="en-US" sz="3600" b="1" i="1" dirty="0" smtClean="0">
                <a:latin typeface="Century Schoolbook" pitchFamily="18"/>
              </a:rPr>
              <a:t>monumental </a:t>
            </a:r>
            <a:r>
              <a:rPr lang="en-US" sz="3600" b="1" i="1" dirty="0">
                <a:latin typeface="Century Schoolbook" pitchFamily="18"/>
              </a:rPr>
              <a:t>opera performances.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13160" y="-14400"/>
            <a:ext cx="12121920" cy="6869879"/>
          </a:xfrm>
          <a:prstGeom prst="rect">
            <a:avLst/>
          </a:prstGeom>
          <a:noFill/>
          <a:ln w="8892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raków: Wawel Cathedral: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90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4800" b="1" i="1" dirty="0"/>
              <a:t>Kraków: Wawel </a:t>
            </a:r>
            <a:r>
              <a:rPr lang="pl-PL" sz="4800" b="1" i="1" dirty="0" err="1"/>
              <a:t>Cathedral</a:t>
            </a:r>
            <a:r>
              <a:rPr lang="pl-PL" sz="4800" b="1" i="1" dirty="0"/>
              <a:t>: </a:t>
            </a:r>
            <a:r>
              <a:rPr lang="pl-PL" sz="4800" dirty="0"/>
              <a:t> </a:t>
            </a:r>
          </a:p>
        </p:txBody>
      </p:sp>
      <p:sp>
        <p:nvSpPr>
          <p:cNvPr id="3" name="Symbol zastępczy zawartości 4"/>
          <p:cNvSpPr txBox="1">
            <a:spLocks noGrp="1"/>
          </p:cNvSpPr>
          <p:nvPr>
            <p:ph type="body" idx="4294967295"/>
          </p:nvPr>
        </p:nvSpPr>
        <p:spPr>
          <a:xfrm>
            <a:off x="1271464" y="1556792"/>
            <a:ext cx="8595000" cy="4824536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The construction of the cathedral began </a:t>
            </a:r>
            <a:r>
              <a:rPr lang="en-US" sz="3600" b="1" i="1" dirty="0" err="1">
                <a:latin typeface="Century Schoolbook" pitchFamily="18"/>
              </a:rPr>
              <a:t>Bolesław</a:t>
            </a:r>
            <a:r>
              <a:rPr lang="en-US" sz="3600" b="1" i="1" dirty="0">
                <a:latin typeface="Century Schoolbook" pitchFamily="18"/>
              </a:rPr>
              <a:t> </a:t>
            </a:r>
            <a:r>
              <a:rPr lang="en-US" sz="3600" b="1" i="1" dirty="0" err="1">
                <a:latin typeface="Century Schoolbook" pitchFamily="18"/>
              </a:rPr>
              <a:t>Chrobry</a:t>
            </a:r>
            <a:r>
              <a:rPr lang="en-US" sz="3600" b="1" i="1" dirty="0">
                <a:latin typeface="Century Schoolbook" pitchFamily="18"/>
              </a:rPr>
              <a:t> in </a:t>
            </a:r>
            <a:r>
              <a:rPr lang="en-US" sz="3600" b="1" i="1" dirty="0" smtClean="0">
                <a:latin typeface="Century Schoolbook" pitchFamily="18"/>
              </a:rPr>
              <a:t>1020. </a:t>
            </a:r>
            <a:r>
              <a:rPr lang="en-US" sz="3600" b="1" i="1" dirty="0">
                <a:latin typeface="Century Schoolbook" pitchFamily="18"/>
              </a:rPr>
              <a:t>The patron of the cathedral is Saint </a:t>
            </a:r>
            <a:r>
              <a:rPr lang="en-US" sz="3600" b="1" i="1" dirty="0" err="1">
                <a:latin typeface="Century Schoolbook" pitchFamily="18"/>
              </a:rPr>
              <a:t>Wacław</a:t>
            </a:r>
            <a:r>
              <a:rPr lang="en-US" sz="3600" b="1" i="1" dirty="0">
                <a:latin typeface="Century Schoolbook" pitchFamily="18"/>
              </a:rPr>
              <a:t>. It has survived decades and </a:t>
            </a:r>
            <a:r>
              <a:rPr lang="pl-PL" sz="3600" b="1" i="1" dirty="0" smtClean="0">
                <a:latin typeface="Century Schoolbook" pitchFamily="18"/>
              </a:rPr>
              <a:t>was </a:t>
            </a:r>
            <a:r>
              <a:rPr lang="en-US" sz="3600" b="1" i="1" dirty="0" err="1" smtClean="0">
                <a:latin typeface="Century Schoolbook" pitchFamily="18"/>
              </a:rPr>
              <a:t>destr</a:t>
            </a:r>
            <a:r>
              <a:rPr lang="pl-PL" sz="3600" b="1" i="1" dirty="0" smtClean="0">
                <a:latin typeface="Century Schoolbook" pitchFamily="18"/>
              </a:rPr>
              <a:t>o</a:t>
            </a:r>
            <a:r>
              <a:rPr lang="en-US" sz="3600" b="1" i="1" dirty="0" err="1" smtClean="0">
                <a:latin typeface="Century Schoolbook" pitchFamily="18"/>
              </a:rPr>
              <a:t>yed</a:t>
            </a:r>
            <a:r>
              <a:rPr lang="en-US" sz="3600" b="1" i="1" dirty="0" smtClean="0">
                <a:latin typeface="Century Schoolbook" pitchFamily="18"/>
              </a:rPr>
              <a:t> </a:t>
            </a:r>
            <a:r>
              <a:rPr lang="en-US" sz="3600" b="1" i="1" dirty="0">
                <a:latin typeface="Century Schoolbook" pitchFamily="18"/>
              </a:rPr>
              <a:t>by fire. In 1320 in the ruins of </a:t>
            </a:r>
            <a:r>
              <a:rPr lang="en-US" sz="3600" b="1" i="1" dirty="0" smtClean="0">
                <a:latin typeface="Century Schoolbook" pitchFamily="18"/>
              </a:rPr>
              <a:t>the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en-US" sz="3600" b="1" i="1" dirty="0" smtClean="0">
                <a:latin typeface="Century Schoolbook" pitchFamily="18"/>
              </a:rPr>
              <a:t>cathedral </a:t>
            </a:r>
            <a:r>
              <a:rPr lang="pl-PL" sz="3600" b="1" i="1" dirty="0" smtClean="0">
                <a:latin typeface="Century Schoolbook" pitchFamily="18"/>
              </a:rPr>
              <a:t>was </a:t>
            </a:r>
            <a:r>
              <a:rPr lang="en-US" sz="3600" b="1" i="1" dirty="0" smtClean="0">
                <a:latin typeface="Century Schoolbook" pitchFamily="18"/>
              </a:rPr>
              <a:t>crowned </a:t>
            </a:r>
            <a:r>
              <a:rPr lang="en-US" sz="3600" b="1" i="1" dirty="0" err="1">
                <a:latin typeface="Century Schoolbook" pitchFamily="18"/>
              </a:rPr>
              <a:t>Władysław</a:t>
            </a:r>
            <a:r>
              <a:rPr lang="en-US" sz="3600" b="1" i="1" dirty="0">
                <a:latin typeface="Century Schoolbook" pitchFamily="18"/>
              </a:rPr>
              <a:t> </a:t>
            </a:r>
            <a:r>
              <a:rPr lang="en-US" sz="3600" b="1" i="1" dirty="0" err="1">
                <a:latin typeface="Century Schoolbook" pitchFamily="18"/>
              </a:rPr>
              <a:t>Łokietek</a:t>
            </a:r>
            <a:r>
              <a:rPr lang="en-US" sz="3600" b="1" i="1" dirty="0" smtClean="0">
                <a:latin typeface="Century Schoolbook" pitchFamily="18"/>
              </a:rPr>
              <a:t>.</a:t>
            </a:r>
            <a:r>
              <a:rPr lang="pl-PL" sz="3600" b="1" i="1" dirty="0" smtClean="0">
                <a:latin typeface="Century Schoolbook" pitchFamily="18"/>
              </a:rPr>
              <a:t> And </a:t>
            </a:r>
            <a:r>
              <a:rPr lang="pl-PL" sz="3600" b="1" i="1" dirty="0" err="1" smtClean="0">
                <a:latin typeface="Century Schoolbook" pitchFamily="18"/>
              </a:rPr>
              <a:t>later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pl-PL" sz="3600" b="1" i="1" dirty="0" err="1" smtClean="0">
                <a:latin typeface="Century Schoolbook" pitchFamily="18"/>
              </a:rPr>
              <a:t>it</a:t>
            </a:r>
            <a:r>
              <a:rPr lang="pl-PL" sz="3600" b="1" i="1" dirty="0" smtClean="0">
                <a:latin typeface="Century Schoolbook" pitchFamily="18"/>
              </a:rPr>
              <a:t> was </a:t>
            </a:r>
            <a:r>
              <a:rPr lang="pl-PL" sz="3600" b="1" i="1" dirty="0" err="1" smtClean="0">
                <a:latin typeface="Century Schoolbook" pitchFamily="18"/>
              </a:rPr>
              <a:t>rebuilt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pl-PL" sz="3600" b="1" i="1" dirty="0" err="1" smtClean="0">
                <a:latin typeface="Century Schoolbook" pitchFamily="18"/>
              </a:rPr>
              <a:t>in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pl-PL" sz="3600" b="1" i="1" dirty="0" err="1" smtClean="0">
                <a:latin typeface="Century Schoolbook" pitchFamily="18"/>
              </a:rPr>
              <a:t>gothic</a:t>
            </a:r>
            <a:r>
              <a:rPr lang="pl-PL" sz="3600" b="1" i="1" dirty="0" smtClean="0">
                <a:latin typeface="Century Schoolbook" pitchFamily="18"/>
              </a:rPr>
              <a:t> style.</a:t>
            </a:r>
            <a:endParaRPr lang="en-US" sz="3600" b="1" i="1" dirty="0">
              <a:latin typeface="Century Schoolbook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uszcza Białowieska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90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Puszcza Białowieska: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61800" y="1828800"/>
            <a:ext cx="8595000" cy="3832448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Sightseeing strictly protected area is carried out only with a guide. In the valley </a:t>
            </a:r>
            <a:r>
              <a:rPr lang="pl-PL" sz="3600" b="1" i="1" dirty="0" smtClean="0">
                <a:latin typeface="Century Schoolbook" pitchFamily="18"/>
              </a:rPr>
              <a:t>of </a:t>
            </a:r>
            <a:r>
              <a:rPr lang="en-US" sz="3600" b="1" i="1" dirty="0" err="1" smtClean="0">
                <a:latin typeface="Century Schoolbook" pitchFamily="18"/>
              </a:rPr>
              <a:t>Narewka</a:t>
            </a:r>
            <a:r>
              <a:rPr lang="en-US" sz="3600" b="1" i="1" dirty="0" smtClean="0">
                <a:latin typeface="Century Schoolbook" pitchFamily="18"/>
              </a:rPr>
              <a:t> </a:t>
            </a:r>
            <a:r>
              <a:rPr lang="pl-PL" sz="3600" b="1" i="1" dirty="0" err="1" smtClean="0">
                <a:latin typeface="Century Schoolbook" pitchFamily="18"/>
              </a:rPr>
              <a:t>river</a:t>
            </a:r>
            <a:r>
              <a:rPr lang="pl-PL" sz="3600" b="1" i="1" dirty="0" smtClean="0">
                <a:latin typeface="Century Schoolbook" pitchFamily="18"/>
              </a:rPr>
              <a:t> a </a:t>
            </a:r>
            <a:r>
              <a:rPr lang="en-US" sz="3600" b="1" i="1" dirty="0" smtClean="0">
                <a:latin typeface="Century Schoolbook" pitchFamily="18"/>
              </a:rPr>
              <a:t>tower </a:t>
            </a:r>
            <a:r>
              <a:rPr lang="en-US" sz="3600" b="1" i="1" dirty="0">
                <a:latin typeface="Century Schoolbook" pitchFamily="18"/>
              </a:rPr>
              <a:t>was built to observe the animals. The park includes the Museum of Natural History and Forestry.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48840" y="37080"/>
            <a:ext cx="11029680" cy="678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 benefited from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6000" b="1" i="1" dirty="0" err="1" smtClean="0"/>
              <a:t>Sources</a:t>
            </a:r>
            <a:r>
              <a:rPr lang="pl-PL" sz="6000" b="1" i="1" dirty="0" smtClean="0"/>
              <a:t>:</a:t>
            </a:r>
            <a:endParaRPr lang="pl-PL" sz="6000" b="1" i="1" dirty="0"/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/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AutoNum type="arabicPeriod"/>
            </a:pPr>
            <a:r>
              <a:rPr lang="en-US" sz="4000" b="1" i="1">
                <a:latin typeface="Century Schoolbook" pitchFamily="18"/>
              </a:rPr>
              <a:t>Book UNESCO World Heritage Sites in Poland</a:t>
            </a:r>
          </a:p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AutoNum type="arabicPeriod"/>
            </a:pPr>
            <a:r>
              <a:rPr lang="en-US" sz="4000" b="1" i="1" dirty="0">
                <a:latin typeface="Century Schoolbook" pitchFamily="18"/>
              </a:rPr>
              <a:t>Google Images</a:t>
            </a:r>
          </a:p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AutoNum type="arabicPeriod"/>
            </a:pPr>
            <a:r>
              <a:rPr lang="en-US" sz="4000" b="1" i="1" dirty="0">
                <a:latin typeface="Century Schoolbook" pitchFamily="18"/>
              </a:rPr>
              <a:t>Wikipedia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 sz="8000" b="1" i="1" dirty="0" err="1"/>
              <a:t>Thanks</a:t>
            </a:r>
            <a:r>
              <a:rPr lang="pl-PL" sz="8000" b="1" i="1" dirty="0"/>
              <a:t> for </a:t>
            </a:r>
            <a:r>
              <a:rPr lang="pl-PL" sz="8000" b="1" i="1" dirty="0" err="1"/>
              <a:t>your</a:t>
            </a:r>
            <a:r>
              <a:rPr lang="pl-PL" sz="8000" b="1" i="1" dirty="0"/>
              <a:t> </a:t>
            </a:r>
            <a:r>
              <a:rPr lang="pl-PL" sz="8000" b="1" i="1" dirty="0" err="1"/>
              <a:t>attention</a:t>
            </a:r>
            <a:r>
              <a:rPr lang="pl-PL" sz="8000" b="1" i="1" dirty="0"/>
              <a:t>!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261800" y="4800600"/>
            <a:ext cx="9417960" cy="1691279"/>
          </a:xfrm>
        </p:spPr>
        <p:txBody>
          <a:bodyPr wrap="square" lIns="91440" tIns="4572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l-PL" sz="4000">
                <a:latin typeface="Century Schoolbook" pitchFamily="18"/>
              </a:rPr>
              <a:t>Wiktoria Mirczuk Class: I B</a:t>
            </a:r>
          </a:p>
        </p:txBody>
      </p:sp>
      <p:sp>
        <p:nvSpPr>
          <p:cNvPr id="4" name="Gwiazda 5-ramienna 3"/>
          <p:cNvSpPr/>
          <p:nvPr/>
        </p:nvSpPr>
        <p:spPr>
          <a:xfrm>
            <a:off x="9506880" y="546372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Gwiazda 5-ramienna 4"/>
          <p:cNvSpPr/>
          <p:nvPr/>
        </p:nvSpPr>
        <p:spPr>
          <a:xfrm>
            <a:off x="1720440" y="358992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Gwiazda 5-ramienna 5"/>
          <p:cNvSpPr/>
          <p:nvPr/>
        </p:nvSpPr>
        <p:spPr>
          <a:xfrm>
            <a:off x="1706040" y="1480679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Gwiazda 5-ramienna 6"/>
          <p:cNvSpPr/>
          <p:nvPr/>
        </p:nvSpPr>
        <p:spPr>
          <a:xfrm>
            <a:off x="9506880" y="1480679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Gwiazda 5-ramienna 7"/>
          <p:cNvSpPr/>
          <p:nvPr/>
        </p:nvSpPr>
        <p:spPr>
          <a:xfrm>
            <a:off x="1720440" y="5463720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Gwiazda 5-ramienna 8"/>
          <p:cNvSpPr/>
          <p:nvPr/>
        </p:nvSpPr>
        <p:spPr>
          <a:xfrm>
            <a:off x="9506880" y="3827159"/>
            <a:ext cx="914039" cy="91403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val 10797"/>
              <a:gd name="f5" fmla="val 8278"/>
              <a:gd name="f6" fmla="val 8256"/>
              <a:gd name="f7" fmla="val 6722"/>
              <a:gd name="f8" fmla="val 13405"/>
              <a:gd name="f9" fmla="val 4198"/>
              <a:gd name="f10" fmla="val 16580"/>
              <a:gd name="f11" fmla="val 17401"/>
              <a:gd name="f12" fmla="val 14878"/>
              <a:gd name="f13" fmla="val 13321"/>
              <a:gd name="f14" fmla="*/ f0 1 21600"/>
              <a:gd name="f15" fmla="*/ f1 1 21600"/>
              <a:gd name="f16" fmla="*/ 6722 f14 1"/>
              <a:gd name="f17" fmla="*/ 14878 f14 1"/>
              <a:gd name="f18" fmla="*/ 15460 f15 1"/>
              <a:gd name="f19" fmla="*/ 8256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1600" h="21600">
                <a:moveTo>
                  <a:pt x="f4" y="f2"/>
                </a:moveTo>
                <a:lnTo>
                  <a:pt x="f5" y="f6"/>
                </a:lnTo>
                <a:lnTo>
                  <a:pt x="f2" y="f6"/>
                </a:lnTo>
                <a:lnTo>
                  <a:pt x="f7" y="f8"/>
                </a:lnTo>
                <a:lnTo>
                  <a:pt x="f9" y="f3"/>
                </a:lnTo>
                <a:lnTo>
                  <a:pt x="f4" y="f10"/>
                </a:lnTo>
                <a:lnTo>
                  <a:pt x="f11" y="f3"/>
                </a:lnTo>
                <a:lnTo>
                  <a:pt x="f12" y="f8"/>
                </a:lnTo>
                <a:lnTo>
                  <a:pt x="f3" y="f6"/>
                </a:lnTo>
                <a:lnTo>
                  <a:pt x="f13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6F6F74"/>
          </a:solidFill>
          <a:ln w="14040">
            <a:solidFill>
              <a:srgbClr val="525255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4720" y="145440"/>
            <a:ext cx="11909520" cy="6771960"/>
          </a:xfrm>
          <a:prstGeom prst="rect">
            <a:avLst/>
          </a:prstGeom>
          <a:noFill/>
          <a:ln w="127080">
            <a:solidFill>
              <a:srgbClr val="FFFFFF"/>
            </a:solidFill>
            <a:prstDash val="solid"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ieliczka: Historic salt mine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055440" y="404664"/>
            <a:ext cx="9692280" cy="13681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4800" b="1" i="1" dirty="0"/>
              <a:t>Wieliczka: </a:t>
            </a:r>
            <a:r>
              <a:rPr lang="pl-PL" sz="4800" b="1" i="1" dirty="0" err="1"/>
              <a:t>Historic</a:t>
            </a:r>
            <a:r>
              <a:rPr lang="pl-PL" sz="4800" b="1" i="1" dirty="0"/>
              <a:t> </a:t>
            </a:r>
            <a:r>
              <a:rPr lang="pl-PL" sz="4800" b="1" i="1" dirty="0" smtClean="0"/>
              <a:t>underground salt </a:t>
            </a:r>
            <a:r>
              <a:rPr lang="pl-PL" sz="4800" b="1" i="1" dirty="0" err="1"/>
              <a:t>mine</a:t>
            </a:r>
            <a:r>
              <a:rPr lang="pl-PL" sz="4800" b="1" i="1" dirty="0"/>
              <a:t>: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71464" y="1772816"/>
            <a:ext cx="8595000" cy="4752528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pl-PL" sz="3200" b="1" i="1" dirty="0" smtClean="0">
                <a:latin typeface="Century Schoolbook" pitchFamily="18"/>
              </a:rPr>
              <a:t> </a:t>
            </a:r>
            <a:r>
              <a:rPr lang="pl-PL" sz="3200" b="1" i="1" dirty="0" err="1" smtClean="0">
                <a:latin typeface="Century Schoolbook" pitchFamily="18"/>
              </a:rPr>
              <a:t>Entering</a:t>
            </a:r>
            <a:r>
              <a:rPr lang="pl-PL" sz="3200" b="1" i="1" dirty="0" smtClean="0">
                <a:latin typeface="Century Schoolbook" pitchFamily="18"/>
              </a:rPr>
              <a:t> u</a:t>
            </a:r>
            <a:r>
              <a:rPr lang="en-US" sz="3200" b="1" i="1" dirty="0" err="1" smtClean="0">
                <a:latin typeface="Century Schoolbook" pitchFamily="18"/>
              </a:rPr>
              <a:t>nderground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pl-PL" sz="3200" b="1" i="1" dirty="0" smtClean="0">
                <a:latin typeface="Century Schoolbook" pitchFamily="18"/>
              </a:rPr>
              <a:t>m</a:t>
            </a:r>
            <a:r>
              <a:rPr lang="en-US" sz="3200" b="1" i="1" dirty="0" err="1" smtClean="0">
                <a:latin typeface="Century Schoolbook" pitchFamily="18"/>
              </a:rPr>
              <a:t>ine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pl-PL" sz="3200" b="1" i="1" dirty="0" smtClean="0">
                <a:latin typeface="Century Schoolbook" pitchFamily="18"/>
              </a:rPr>
              <a:t>we </a:t>
            </a:r>
            <a:r>
              <a:rPr lang="pl-PL" sz="3200" b="1" i="1" dirty="0" err="1" smtClean="0">
                <a:latin typeface="Century Schoolbook" pitchFamily="18"/>
              </a:rPr>
              <a:t>see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en-US" sz="3200" b="1" i="1" dirty="0">
                <a:latin typeface="Century Schoolbook" pitchFamily="18"/>
              </a:rPr>
              <a:t>customary greeting and salutations with the words "God Bless". During the tour we will see </a:t>
            </a:r>
            <a:r>
              <a:rPr lang="en-US" sz="3200" b="1" i="1" dirty="0" smtClean="0">
                <a:latin typeface="Century Schoolbook" pitchFamily="18"/>
              </a:rPr>
              <a:t>an</a:t>
            </a:r>
            <a:r>
              <a:rPr lang="pl-PL" sz="3200" b="1" i="1" dirty="0" smtClean="0">
                <a:latin typeface="Century Schoolbook" pitchFamily="18"/>
              </a:rPr>
              <a:t>t</a:t>
            </a:r>
            <a:r>
              <a:rPr lang="en-US" sz="3200" b="1" i="1" dirty="0" err="1" smtClean="0">
                <a:latin typeface="Century Schoolbook" pitchFamily="18"/>
              </a:rPr>
              <a:t>ique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en-US" sz="3200" b="1" i="1" dirty="0">
                <a:latin typeface="Century Schoolbook" pitchFamily="18"/>
              </a:rPr>
              <a:t>tools, treadmills or structures of carpentry. Attraction </a:t>
            </a:r>
            <a:r>
              <a:rPr lang="pl-PL" sz="3200" b="1" i="1" dirty="0" err="1" smtClean="0">
                <a:latin typeface="Century Schoolbook" pitchFamily="18"/>
              </a:rPr>
              <a:t>is</a:t>
            </a:r>
            <a:r>
              <a:rPr lang="pl-PL" sz="3200" b="1" i="1" dirty="0" smtClean="0">
                <a:latin typeface="Century Schoolbook" pitchFamily="18"/>
              </a:rPr>
              <a:t> </a:t>
            </a:r>
            <a:r>
              <a:rPr lang="en-US" sz="3200" b="1" i="1" dirty="0" smtClean="0">
                <a:latin typeface="Century Schoolbook" pitchFamily="18"/>
              </a:rPr>
              <a:t>also</a:t>
            </a:r>
            <a:r>
              <a:rPr lang="pl-PL" sz="3200" b="1" i="1" dirty="0" smtClean="0">
                <a:latin typeface="Century Schoolbook" pitchFamily="18"/>
              </a:rPr>
              <a:t> </a:t>
            </a:r>
            <a:r>
              <a:rPr lang="en-US" sz="3200" b="1" i="1" dirty="0" smtClean="0">
                <a:latin typeface="Century Schoolbook" pitchFamily="18"/>
              </a:rPr>
              <a:t>a series of </a:t>
            </a:r>
            <a:r>
              <a:rPr lang="pl-PL" sz="3200" b="1" i="1" dirty="0" err="1" smtClean="0">
                <a:latin typeface="Century Schoolbook" pitchFamily="18"/>
              </a:rPr>
              <a:t>sculptures</a:t>
            </a:r>
            <a:r>
              <a:rPr lang="pl-PL" sz="3200" b="1" i="1" dirty="0" smtClean="0">
                <a:latin typeface="Century Schoolbook" pitchFamily="18"/>
              </a:rPr>
              <a:t> </a:t>
            </a:r>
            <a:r>
              <a:rPr lang="pl-PL" sz="3200" b="1" i="1" dirty="0" err="1" smtClean="0">
                <a:latin typeface="Century Schoolbook" pitchFamily="18"/>
              </a:rPr>
              <a:t>made</a:t>
            </a:r>
            <a:r>
              <a:rPr lang="pl-PL" sz="3200" b="1" i="1" dirty="0" smtClean="0">
                <a:latin typeface="Century Schoolbook" pitchFamily="18"/>
              </a:rPr>
              <a:t> of </a:t>
            </a:r>
            <a:r>
              <a:rPr lang="en-US" sz="3200" b="1" i="1" dirty="0" smtClean="0">
                <a:latin typeface="Century Schoolbook" pitchFamily="18"/>
              </a:rPr>
              <a:t>salt </a:t>
            </a:r>
            <a:r>
              <a:rPr lang="pl-PL" sz="3200" b="1" i="1" dirty="0" err="1" smtClean="0">
                <a:latin typeface="Century Schoolbook" pitchFamily="18"/>
              </a:rPr>
              <a:t>created</a:t>
            </a:r>
            <a:r>
              <a:rPr lang="en-US" sz="3200" b="1" i="1" dirty="0" smtClean="0">
                <a:latin typeface="Century Schoolbook" pitchFamily="18"/>
              </a:rPr>
              <a:t> by self-taught artists and miners</a:t>
            </a:r>
            <a:r>
              <a:rPr lang="pl-PL" sz="3200" b="1" i="1" dirty="0" smtClean="0">
                <a:latin typeface="Century Schoolbook" pitchFamily="18"/>
              </a:rPr>
              <a:t> and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en-US" sz="3200" b="1" i="1" dirty="0">
                <a:latin typeface="Century Schoolbook" pitchFamily="18"/>
              </a:rPr>
              <a:t>featured in </a:t>
            </a:r>
            <a:r>
              <a:rPr lang="pl-PL" sz="3200" b="1" i="1" dirty="0" smtClean="0">
                <a:latin typeface="Century Schoolbook" pitchFamily="18"/>
              </a:rPr>
              <a:t>many </a:t>
            </a:r>
            <a:r>
              <a:rPr lang="pl-PL" sz="3200" b="1" i="1" dirty="0" err="1" smtClean="0">
                <a:latin typeface="Century Schoolbook" pitchFamily="18"/>
              </a:rPr>
              <a:t>places</a:t>
            </a:r>
            <a:r>
              <a:rPr lang="en-US" sz="3200" b="1" i="1" dirty="0" smtClean="0">
                <a:latin typeface="Century Schoolbook" pitchFamily="18"/>
              </a:rPr>
              <a:t>. </a:t>
            </a:r>
            <a:r>
              <a:rPr lang="pl-PL" sz="3200" b="1" i="1" dirty="0" smtClean="0">
                <a:latin typeface="Century Schoolbook" pitchFamily="18"/>
              </a:rPr>
              <a:t>The g</a:t>
            </a:r>
            <a:r>
              <a:rPr lang="en-US" sz="3200" b="1" i="1" dirty="0" err="1" smtClean="0">
                <a:latin typeface="Century Schoolbook" pitchFamily="18"/>
              </a:rPr>
              <a:t>randest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en-US" sz="3200" b="1" i="1" dirty="0">
                <a:latin typeface="Century Schoolbook" pitchFamily="18"/>
              </a:rPr>
              <a:t>is the Chapel of Saint </a:t>
            </a:r>
            <a:r>
              <a:rPr lang="en-US" sz="3200" b="1" i="1" dirty="0" err="1">
                <a:latin typeface="Century Schoolbook" pitchFamily="18"/>
              </a:rPr>
              <a:t>Kinga</a:t>
            </a:r>
            <a:r>
              <a:rPr lang="en-US" sz="3200" b="1" i="1" dirty="0">
                <a:latin typeface="Century Schoolbook" pitchFamily="18"/>
              </a:rPr>
              <a:t>.</a:t>
            </a:r>
          </a:p>
          <a:p>
            <a:pPr marL="0" lvl="0" indent="0">
              <a:spcBef>
                <a:spcPts val="1400"/>
              </a:spcBef>
              <a:spcAft>
                <a:spcPts val="201"/>
              </a:spcAft>
              <a:buNone/>
            </a:pPr>
            <a:endParaRPr lang="en-US" dirty="0">
              <a:latin typeface="Century Schoolbook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60880" y="0"/>
            <a:ext cx="11626920" cy="6854400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169508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4000" b="1" i="1" dirty="0"/>
              <a:t>Oświęcim: German Nazi </a:t>
            </a:r>
            <a:r>
              <a:rPr lang="pl-PL" sz="4000" b="1" i="1" dirty="0" err="1"/>
              <a:t>Concentration</a:t>
            </a:r>
            <a:r>
              <a:rPr lang="pl-PL" sz="4000" b="1" i="1" dirty="0"/>
              <a:t> and </a:t>
            </a:r>
            <a:r>
              <a:rPr lang="pl-PL" sz="4000" b="1" i="1" dirty="0" err="1"/>
              <a:t>Extermination</a:t>
            </a:r>
            <a:r>
              <a:rPr lang="pl-PL" sz="4000" b="1" i="1" dirty="0"/>
              <a:t> </a:t>
            </a:r>
            <a:r>
              <a:rPr lang="pl-PL" sz="4000" b="1" i="1" dirty="0" err="1"/>
              <a:t>Camp</a:t>
            </a:r>
            <a:r>
              <a:rPr lang="pl-PL" sz="4000" b="1" i="1" dirty="0"/>
              <a:t> ( 1940-1945</a:t>
            </a:r>
            <a:r>
              <a:rPr lang="pl-PL" sz="4000" b="1" i="1" dirty="0" smtClean="0"/>
              <a:t>):</a:t>
            </a:r>
            <a:br>
              <a:rPr lang="pl-PL" sz="4000" b="1" i="1" dirty="0" smtClean="0"/>
            </a:br>
            <a:endParaRPr lang="pl-PL" sz="4000" b="1" i="1" dirty="0"/>
          </a:p>
        </p:txBody>
      </p:sp>
      <p:sp>
        <p:nvSpPr>
          <p:cNvPr id="3" name="Symbol zastępczy zawartości 4"/>
          <p:cNvSpPr txBox="1">
            <a:spLocks noGrp="1"/>
          </p:cNvSpPr>
          <p:nvPr>
            <p:ph type="body" idx="4294967295"/>
          </p:nvPr>
        </p:nvSpPr>
        <p:spPr>
          <a:xfrm>
            <a:off x="1271464" y="2060848"/>
            <a:ext cx="8595000" cy="4248472"/>
          </a:xfr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262626"/>
              </a:buClr>
              <a:buSzPct val="80000"/>
              <a:buFont typeface="Arial" pitchFamily="32"/>
              <a:buChar char="•"/>
            </a:pPr>
            <a:r>
              <a:rPr lang="pl-PL" sz="3200" b="1" i="1" dirty="0" smtClean="0">
                <a:latin typeface="Century Schoolbook" pitchFamily="18"/>
              </a:rPr>
              <a:t> </a:t>
            </a:r>
            <a:r>
              <a:rPr lang="en-US" sz="3200" b="1" i="1" dirty="0" smtClean="0">
                <a:latin typeface="Century Schoolbook" pitchFamily="18"/>
              </a:rPr>
              <a:t>A </a:t>
            </a:r>
            <a:r>
              <a:rPr lang="en-US" sz="3200" b="1" i="1" dirty="0">
                <a:latin typeface="Century Schoolbook" pitchFamily="18"/>
              </a:rPr>
              <a:t>place created by the </a:t>
            </a:r>
            <a:r>
              <a:rPr lang="en-US" sz="3200" b="1" i="1" dirty="0" smtClean="0">
                <a:latin typeface="Century Schoolbook" pitchFamily="18"/>
              </a:rPr>
              <a:t>Nazis</a:t>
            </a:r>
            <a:r>
              <a:rPr lang="pl-PL" sz="3200" b="1" i="1" dirty="0" smtClean="0">
                <a:latin typeface="Century Schoolbook" pitchFamily="18"/>
              </a:rPr>
              <a:t>;</a:t>
            </a:r>
            <a:r>
              <a:rPr lang="en-US" sz="3200" b="1" i="1" dirty="0" smtClean="0">
                <a:latin typeface="Century Schoolbook" pitchFamily="18"/>
              </a:rPr>
              <a:t> t</a:t>
            </a:r>
            <a:r>
              <a:rPr lang="pl-PL" sz="3200" b="1" i="1" dirty="0" err="1" smtClean="0">
                <a:latin typeface="Century Schoolbook" pitchFamily="18"/>
              </a:rPr>
              <a:t>ill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en-US" sz="3200" b="1" i="1" dirty="0">
                <a:latin typeface="Century Schoolbook" pitchFamily="18"/>
              </a:rPr>
              <a:t>1942 it served as a place of slow extermination of prisoners, </a:t>
            </a:r>
            <a:r>
              <a:rPr lang="en-US" sz="3200" b="1" i="1" dirty="0" smtClean="0">
                <a:latin typeface="Century Schoolbook" pitchFamily="18"/>
              </a:rPr>
              <a:t>not due </a:t>
            </a:r>
            <a:r>
              <a:rPr lang="pl-PL" sz="3200" b="1" i="1" dirty="0" smtClean="0">
                <a:latin typeface="Century Schoolbook" pitchFamily="18"/>
              </a:rPr>
              <a:t>to </a:t>
            </a:r>
            <a:r>
              <a:rPr lang="en-US" sz="3200" b="1" i="1" dirty="0" smtClean="0">
                <a:latin typeface="Century Schoolbook" pitchFamily="18"/>
              </a:rPr>
              <a:t>human </a:t>
            </a:r>
            <a:r>
              <a:rPr lang="en-US" sz="3200" b="1" i="1" dirty="0" err="1" smtClean="0">
                <a:latin typeface="Century Schoolbook" pitchFamily="18"/>
              </a:rPr>
              <a:t>existenc</a:t>
            </a:r>
            <a:r>
              <a:rPr lang="pl-PL" sz="3200" b="1" i="1" dirty="0" smtClean="0">
                <a:latin typeface="Century Schoolbook" pitchFamily="18"/>
              </a:rPr>
              <a:t>e but </a:t>
            </a:r>
            <a:r>
              <a:rPr lang="pl-PL" sz="3200" b="1" i="1" dirty="0" err="1" smtClean="0">
                <a:latin typeface="Century Schoolbook" pitchFamily="18"/>
              </a:rPr>
              <a:t>due</a:t>
            </a:r>
            <a:r>
              <a:rPr lang="pl-PL" sz="3200" b="1" i="1" dirty="0" smtClean="0">
                <a:latin typeface="Century Schoolbook" pitchFamily="18"/>
              </a:rPr>
              <a:t> to </a:t>
            </a:r>
            <a:r>
              <a:rPr lang="en-US" sz="3200" b="1" i="1" dirty="0" smtClean="0">
                <a:latin typeface="Century Schoolbook" pitchFamily="18"/>
              </a:rPr>
              <a:t>hard </a:t>
            </a:r>
            <a:r>
              <a:rPr lang="en-US" sz="3200" b="1" i="1" dirty="0">
                <a:latin typeface="Century Schoolbook" pitchFamily="18"/>
              </a:rPr>
              <a:t>work and hunger. From </a:t>
            </a:r>
            <a:r>
              <a:rPr lang="en-US" sz="3200" b="1" i="1" dirty="0" err="1" smtClean="0">
                <a:latin typeface="Century Schoolbook" pitchFamily="18"/>
              </a:rPr>
              <a:t>sprin</a:t>
            </a:r>
            <a:r>
              <a:rPr lang="pl-PL" sz="3200" b="1" i="1" dirty="0" smtClean="0">
                <a:latin typeface="Century Schoolbook" pitchFamily="18"/>
              </a:rPr>
              <a:t>g</a:t>
            </a:r>
            <a:r>
              <a:rPr lang="en-US" sz="3200" b="1" i="1" dirty="0" smtClean="0">
                <a:latin typeface="Century Schoolbook" pitchFamily="18"/>
              </a:rPr>
              <a:t> </a:t>
            </a:r>
            <a:r>
              <a:rPr lang="en-US" sz="3200" b="1" i="1" dirty="0">
                <a:latin typeface="Century Schoolbook" pitchFamily="18"/>
              </a:rPr>
              <a:t>1942 </a:t>
            </a:r>
            <a:r>
              <a:rPr lang="en-US" sz="3200" b="1" i="1" dirty="0" smtClean="0">
                <a:latin typeface="Century Schoolbook" pitchFamily="18"/>
              </a:rPr>
              <a:t>to</a:t>
            </a:r>
            <a:r>
              <a:rPr lang="pl-PL" sz="3200" b="1" i="1" dirty="0" smtClean="0">
                <a:latin typeface="Century Schoolbook" pitchFamily="18"/>
              </a:rPr>
              <a:t> </a:t>
            </a:r>
            <a:r>
              <a:rPr lang="en-US" sz="3200" b="1" i="1" dirty="0" smtClean="0">
                <a:latin typeface="Century Schoolbook" pitchFamily="18"/>
              </a:rPr>
              <a:t>autumn </a:t>
            </a:r>
            <a:r>
              <a:rPr lang="en-US" sz="3200" b="1" i="1" dirty="0">
                <a:latin typeface="Century Schoolbook" pitchFamily="18"/>
              </a:rPr>
              <a:t>of 1944 it became an additional </a:t>
            </a:r>
            <a:r>
              <a:rPr lang="pl-PL" sz="3200" b="1" i="1" dirty="0" smtClean="0">
                <a:latin typeface="Century Schoolbook" pitchFamily="18"/>
              </a:rPr>
              <a:t>place of </a:t>
            </a:r>
            <a:r>
              <a:rPr lang="en-US" sz="3200" b="1" i="1" dirty="0" smtClean="0">
                <a:latin typeface="Century Schoolbook" pitchFamily="18"/>
              </a:rPr>
              <a:t>immediate </a:t>
            </a:r>
            <a:r>
              <a:rPr lang="en-US" sz="3200" b="1" i="1" dirty="0">
                <a:latin typeface="Century Schoolbook" pitchFamily="18"/>
              </a:rPr>
              <a:t>and mass extermination of Jews from all over Europe.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6520" y="72000"/>
            <a:ext cx="11522160" cy="6776640"/>
          </a:xfrm>
          <a:prstGeom prst="rect">
            <a:avLst/>
          </a:prstGeom>
          <a:solidFill>
            <a:srgbClr val="000000"/>
          </a:solidFill>
          <a:ln w="444599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arszawa: Square castle: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261800" y="365760"/>
            <a:ext cx="9692280" cy="104701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b="1" i="1" dirty="0"/>
              <a:t>Warszawa: </a:t>
            </a:r>
            <a:r>
              <a:rPr lang="pl-PL" sz="5400" b="1" i="1" dirty="0" err="1"/>
              <a:t>Square</a:t>
            </a:r>
            <a:r>
              <a:rPr lang="pl-PL" sz="5400" b="1" i="1" dirty="0"/>
              <a:t> </a:t>
            </a:r>
            <a:r>
              <a:rPr lang="pl-PL" sz="5400" b="1" i="1" dirty="0" err="1"/>
              <a:t>castle</a:t>
            </a:r>
            <a:r>
              <a:rPr lang="pl-PL" sz="5400" b="1" i="1" dirty="0"/>
              <a:t>: </a:t>
            </a:r>
            <a:r>
              <a:rPr lang="pl-PL" sz="4000" dirty="0"/>
              <a:t>  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>
            <a:def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95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entury Schoolbook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9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9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14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262626"/>
                </a:solidFill>
                <a:latin typeface="Century Schoolbook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1400"/>
              </a:spcBef>
              <a:spcAft>
                <a:spcPts val="201"/>
              </a:spcAft>
              <a:buClr>
                <a:srgbClr val="6F6F74"/>
              </a:buClr>
              <a:buSzPct val="80000"/>
              <a:buFont typeface="Arial" pitchFamily="32"/>
              <a:buChar char="•"/>
            </a:pPr>
            <a:r>
              <a:rPr lang="en-US" sz="3600" b="1" i="1" dirty="0">
                <a:latin typeface="Century Schoolbook" pitchFamily="18"/>
              </a:rPr>
              <a:t>Until the eighteenth century, the most important square of the city, where life concentrated in Warsaw. In the square </a:t>
            </a:r>
            <a:r>
              <a:rPr lang="en-US" sz="3600" b="1" i="1" dirty="0" smtClean="0">
                <a:latin typeface="Century Schoolbook" pitchFamily="18"/>
              </a:rPr>
              <a:t>active </a:t>
            </a:r>
            <a:r>
              <a:rPr lang="pl-PL" sz="3600" b="1" i="1" dirty="0" err="1" smtClean="0">
                <a:latin typeface="Century Schoolbook" pitchFamily="18"/>
              </a:rPr>
              <a:t>spcial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en-US" sz="3600" b="1" i="1" dirty="0" smtClean="0">
                <a:latin typeface="Century Schoolbook" pitchFamily="18"/>
              </a:rPr>
              <a:t>life took place. Alongside square </a:t>
            </a:r>
            <a:r>
              <a:rPr lang="pl-PL" sz="3600" b="1" i="1" dirty="0" err="1" smtClean="0">
                <a:latin typeface="Century Schoolbook" pitchFamily="18"/>
              </a:rPr>
              <a:t>are</a:t>
            </a:r>
            <a:r>
              <a:rPr lang="pl-PL" sz="3600" b="1" i="1" dirty="0" smtClean="0">
                <a:latin typeface="Century Schoolbook" pitchFamily="18"/>
              </a:rPr>
              <a:t> </a:t>
            </a:r>
            <a:r>
              <a:rPr lang="en-US" sz="3600" b="1" i="1" dirty="0" smtClean="0">
                <a:latin typeface="Century Schoolbook" pitchFamily="18"/>
              </a:rPr>
              <a:t>the </a:t>
            </a:r>
            <a:r>
              <a:rPr lang="en-US" sz="3600" b="1" i="1" dirty="0" err="1">
                <a:latin typeface="Century Schoolbook" pitchFamily="18"/>
              </a:rPr>
              <a:t>Zygmunt's</a:t>
            </a:r>
            <a:r>
              <a:rPr lang="en-US" sz="3600" b="1" i="1" dirty="0">
                <a:latin typeface="Century Schoolbook" pitchFamily="18"/>
              </a:rPr>
              <a:t> Column, Royal Castle and </a:t>
            </a:r>
            <a:r>
              <a:rPr lang="en-US" sz="3600" b="1" i="1" dirty="0" err="1" smtClean="0">
                <a:latin typeface="Century Schoolbook" pitchFamily="18"/>
              </a:rPr>
              <a:t>Coper</a:t>
            </a:r>
            <a:r>
              <a:rPr lang="en-US" sz="3600" b="1" i="1" dirty="0" smtClean="0">
                <a:latin typeface="Century Schoolbook" pitchFamily="18"/>
              </a:rPr>
              <a:t>-Roof </a:t>
            </a:r>
            <a:r>
              <a:rPr lang="en-US" sz="3600" b="1" i="1" dirty="0">
                <a:latin typeface="Century Schoolbook" pitchFamily="18"/>
              </a:rPr>
              <a:t>Palace.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320" y="-25560"/>
            <a:ext cx="12091680" cy="6874200"/>
          </a:xfrm>
          <a:prstGeom prst="rect">
            <a:avLst/>
          </a:prstGeom>
          <a:solidFill>
            <a:srgbClr val="EDEDED"/>
          </a:solidFill>
          <a:ln w="88920">
            <a:solidFill>
              <a:srgbClr val="FFFFFF"/>
            </a:solidFill>
            <a:prstDash val="solid"/>
            <a:miter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myślnie 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569</Words>
  <Application>Microsoft Office PowerPoint</Application>
  <PresentationFormat>Niestandardowy</PresentationFormat>
  <Paragraphs>51</Paragraphs>
  <Slides>23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23</vt:i4>
      </vt:variant>
    </vt:vector>
  </HeadingPairs>
  <TitlesOfParts>
    <vt:vector size="26" baseType="lpstr">
      <vt:lpstr>Domyślnie</vt:lpstr>
      <vt:lpstr>Domyślnie 1</vt:lpstr>
      <vt:lpstr>Domyślnie 2</vt:lpstr>
      <vt:lpstr>The most popular places in Poland! Erasmus</vt:lpstr>
      <vt:lpstr>Kraków: Wawel Cathedral:  </vt:lpstr>
      <vt:lpstr>Slajd 3</vt:lpstr>
      <vt:lpstr>Wieliczka: Historic underground salt mine:</vt:lpstr>
      <vt:lpstr>Slajd 5</vt:lpstr>
      <vt:lpstr>Oświęcim: German Nazi Concentration and Extermination Camp ( 1940-1945): </vt:lpstr>
      <vt:lpstr>Slajd 7</vt:lpstr>
      <vt:lpstr>Warszawa: Square castle:   </vt:lpstr>
      <vt:lpstr>Slajd 9</vt:lpstr>
      <vt:lpstr>Zamość: Town hall:</vt:lpstr>
      <vt:lpstr>Slajd 11</vt:lpstr>
      <vt:lpstr>Toruń: Nicolaus Copernicus Monument:</vt:lpstr>
      <vt:lpstr>Slajd 13</vt:lpstr>
      <vt:lpstr>Malbork: Teutonic castle:</vt:lpstr>
      <vt:lpstr>Slajd 15</vt:lpstr>
      <vt:lpstr>Świdnica: Church Peace:</vt:lpstr>
      <vt:lpstr>Slajd 17</vt:lpstr>
      <vt:lpstr>Wrocław: Centennial Hall</vt:lpstr>
      <vt:lpstr>Slajd 19</vt:lpstr>
      <vt:lpstr>Puszcza Białowieska:</vt:lpstr>
      <vt:lpstr>Slajd 21</vt:lpstr>
      <vt:lpstr>Sources:</vt:lpstr>
      <vt:lpstr>Thanks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popular places in Poland! Erasmus</dc:title>
  <dc:creator>Grzes</dc:creator>
  <cp:lastModifiedBy>Marek</cp:lastModifiedBy>
  <cp:revision>10</cp:revision>
  <dcterms:modified xsi:type="dcterms:W3CDTF">2016-08-27T19:31:38Z</dcterms:modified>
</cp:coreProperties>
</file>