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72" r:id="rId5"/>
    <p:sldId id="259" r:id="rId6"/>
    <p:sldId id="271" r:id="rId7"/>
    <p:sldId id="262" r:id="rId8"/>
    <p:sldId id="261" r:id="rId9"/>
    <p:sldId id="263" r:id="rId10"/>
    <p:sldId id="265" r:id="rId11"/>
    <p:sldId id="267" r:id="rId12"/>
    <p:sldId id="268" r:id="rId13"/>
    <p:sldId id="269" r:id="rId14"/>
    <p:sldId id="275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80" autoAdjust="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9F67A-A8A6-4441-82F5-04A5F73C33CE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BB365-7E47-4E93-A160-447BCE59DB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49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BB365-7E47-4E93-A160-447BCE59DB5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C86A2E-19A9-40A9-86EA-4E4AD21574ED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12E768-D6D4-4CEF-B135-31D88BFEC9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6A2E-19A9-40A9-86EA-4E4AD21574ED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E768-D6D4-4CEF-B135-31D88BFEC9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6A2E-19A9-40A9-86EA-4E4AD21574ED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E768-D6D4-4CEF-B135-31D88BFEC9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C86A2E-19A9-40A9-86EA-4E4AD21574ED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12E768-D6D4-4CEF-B135-31D88BFEC97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C86A2E-19A9-40A9-86EA-4E4AD21574ED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12E768-D6D4-4CEF-B135-31D88BFEC9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6A2E-19A9-40A9-86EA-4E4AD21574ED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E768-D6D4-4CEF-B135-31D88BFEC97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6A2E-19A9-40A9-86EA-4E4AD21574ED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E768-D6D4-4CEF-B135-31D88BFEC97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C86A2E-19A9-40A9-86EA-4E4AD21574ED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12E768-D6D4-4CEF-B135-31D88BFEC97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6A2E-19A9-40A9-86EA-4E4AD21574ED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E768-D6D4-4CEF-B135-31D88BFEC9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C86A2E-19A9-40A9-86EA-4E4AD21574ED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12E768-D6D4-4CEF-B135-31D88BFEC97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C86A2E-19A9-40A9-86EA-4E4AD21574ED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12E768-D6D4-4CEF-B135-31D88BFEC97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C86A2E-19A9-40A9-86EA-4E4AD21574ED}" type="datetimeFigureOut">
              <a:rPr lang="es-ES" smtClean="0"/>
              <a:pPr/>
              <a:t>17/05/2015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12E768-D6D4-4CEF-B135-31D88BFEC9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es/url?sa=i&amp;rct=j&amp;q=&amp;esrc=s&amp;source=images&amp;cd=&amp;cad=rja&amp;uact=8&amp;ved=0CAcQjRw&amp;url=http://www.segre.com/es/detalle-de-la-noticia/article/festes-del-pilar-a-lleida-i-fraga/&amp;ei=SLBVVYOOIcy17gbwmILADw&amp;bvm=bv.93564037,d.d24&amp;psig=AFQjCNEqxOIy5aSLsZIlXEajYmnkbRHnPg&amp;ust=143176542556516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www.pfragatin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11760" y="2852936"/>
            <a:ext cx="6172200" cy="1894362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chemeClr val="accent1">
                    <a:lumMod val="75000"/>
                  </a:schemeClr>
                </a:solidFill>
              </a:rPr>
              <a:t>FRAGA</a:t>
            </a:r>
            <a:endParaRPr lang="es-ES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By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: Alba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Lauroba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, Alejandra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Martinez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, Inés Mayora, </a:t>
            </a:r>
          </a:p>
          <a:p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Maria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Navarro,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Maria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Reyes and Andrea Rios.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600" b="0" dirty="0" err="1" smtClean="0"/>
              <a:t>Important</a:t>
            </a:r>
            <a:r>
              <a:rPr lang="es-ES" sz="6600" b="0" dirty="0" smtClean="0"/>
              <a:t> places in Fraga</a:t>
            </a:r>
            <a:endParaRPr lang="es-ES" sz="6600" b="0" dirty="0"/>
          </a:p>
        </p:txBody>
      </p:sp>
    </p:spTree>
    <p:extLst>
      <p:ext uri="{BB962C8B-B14F-4D97-AF65-F5344CB8AC3E}">
        <p14:creationId xmlns:p14="http://schemas.microsoft.com/office/powerpoint/2010/main" val="2948418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7467600" cy="5565232"/>
          </a:xfrm>
        </p:spPr>
        <p:txBody>
          <a:bodyPr/>
          <a:lstStyle/>
          <a:p>
            <a:pPr fontAlgn="base"/>
            <a:r>
              <a:rPr lang="en-US" dirty="0"/>
              <a:t>One of the nicest places of </a:t>
            </a:r>
            <a:r>
              <a:rPr lang="en-US" dirty="0" err="1"/>
              <a:t>Fraga</a:t>
            </a:r>
            <a:r>
              <a:rPr lang="en-US" dirty="0"/>
              <a:t> 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/>
              <a:t> </a:t>
            </a:r>
            <a:r>
              <a:rPr lang="en-US" dirty="0" smtClean="0"/>
              <a:t>   is </a:t>
            </a:r>
            <a:r>
              <a:rPr lang="en-US" dirty="0"/>
              <a:t>the </a:t>
            </a:r>
            <a:r>
              <a:rPr lang="en-US" dirty="0" smtClean="0"/>
              <a:t>bell tower </a:t>
            </a:r>
            <a:r>
              <a:rPr lang="en-US" dirty="0"/>
              <a:t>which is located in 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/>
              <a:t> </a:t>
            </a:r>
            <a:r>
              <a:rPr lang="en-US" dirty="0" smtClean="0"/>
              <a:t>   the </a:t>
            </a:r>
            <a:r>
              <a:rPr lang="en-US" dirty="0"/>
              <a:t>historic center of </a:t>
            </a:r>
            <a:r>
              <a:rPr lang="en-US" dirty="0" err="1"/>
              <a:t>Fraga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Another </a:t>
            </a:r>
            <a:r>
              <a:rPr lang="en-US" dirty="0"/>
              <a:t>of the places located 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 smtClean="0"/>
              <a:t>   in </a:t>
            </a:r>
            <a:r>
              <a:rPr lang="en-US" dirty="0"/>
              <a:t>the historic center of </a:t>
            </a:r>
            <a:r>
              <a:rPr lang="en-US" dirty="0" err="1"/>
              <a:t>Fraga</a:t>
            </a:r>
            <a:r>
              <a:rPr lang="en-US" dirty="0"/>
              <a:t> </a:t>
            </a:r>
            <a:r>
              <a:rPr lang="en-US" dirty="0" smtClean="0"/>
              <a:t>is the castle.</a:t>
            </a:r>
          </a:p>
          <a:p>
            <a:pPr fontAlgn="base"/>
            <a:r>
              <a:rPr lang="en-US" dirty="0"/>
              <a:t>A</a:t>
            </a:r>
            <a:r>
              <a:rPr lang="en-US" dirty="0" smtClean="0"/>
              <a:t>lso </a:t>
            </a:r>
            <a:r>
              <a:rPr lang="en-US" dirty="0"/>
              <a:t>the town hall where the </a:t>
            </a:r>
            <a:r>
              <a:rPr lang="en-US" dirty="0" smtClean="0"/>
              <a:t>mayor</a:t>
            </a:r>
          </a:p>
          <a:p>
            <a:pPr marL="0" indent="0" fontAlgn="base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and his aides work.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b="1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46" y="555544"/>
            <a:ext cx="970134" cy="187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092280" y="170080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Bell </a:t>
            </a:r>
            <a:r>
              <a:rPr lang="es-ES" dirty="0" err="1" smtClean="0"/>
              <a:t>tower</a:t>
            </a:r>
            <a:endParaRPr lang="es-E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05300"/>
            <a:ext cx="2376264" cy="15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605264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Old </a:t>
            </a:r>
            <a:r>
              <a:rPr lang="es-ES" dirty="0" err="1" smtClean="0"/>
              <a:t>townhall</a:t>
            </a:r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29" y="4157965"/>
            <a:ext cx="1996059" cy="132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563888" y="590103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New </a:t>
            </a:r>
            <a:r>
              <a:rPr lang="es-ES" dirty="0" err="1" smtClean="0"/>
              <a:t>townhall</a:t>
            </a:r>
            <a:endParaRPr lang="es-E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17216"/>
            <a:ext cx="2321421" cy="125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724128" y="5103169"/>
            <a:ext cx="232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Castle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2417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r>
              <a:rPr lang="es-ES" dirty="0" smtClean="0"/>
              <a:t>In </a:t>
            </a:r>
            <a:r>
              <a:rPr lang="es-ES" dirty="0" err="1" smtClean="0"/>
              <a:t>front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townhall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  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smtClean="0"/>
              <a:t>in </a:t>
            </a:r>
            <a:r>
              <a:rPr lang="es-ES" dirty="0" err="1" smtClean="0"/>
              <a:t>ceramics</a:t>
            </a:r>
            <a:r>
              <a:rPr lang="es-ES" dirty="0" smtClean="0"/>
              <a:t> Arellano, </a:t>
            </a:r>
            <a:r>
              <a:rPr lang="es-ES" dirty="0" err="1" smtClean="0"/>
              <a:t>built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a </a:t>
            </a:r>
            <a:r>
              <a:rPr lang="es-ES" dirty="0" err="1" smtClean="0"/>
              <a:t>woman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faldetas (</a:t>
            </a:r>
            <a:r>
              <a:rPr lang="es-ES" dirty="0" err="1" smtClean="0"/>
              <a:t>skirts</a:t>
            </a:r>
            <a:r>
              <a:rPr lang="es-ES" dirty="0" smtClean="0"/>
              <a:t>).</a:t>
            </a:r>
          </a:p>
          <a:p>
            <a:r>
              <a:rPr lang="es-ES" dirty="0" smtClean="0"/>
              <a:t>In Fraga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churches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</a:t>
            </a:r>
            <a:r>
              <a:rPr lang="es-ES" dirty="0" err="1" smtClean="0"/>
              <a:t>one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historic</a:t>
            </a:r>
            <a:r>
              <a:rPr lang="es-ES" dirty="0" smtClean="0"/>
              <a:t> center and </a:t>
            </a:r>
            <a:r>
              <a:rPr lang="es-ES" dirty="0" err="1" smtClean="0"/>
              <a:t>another</a:t>
            </a: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in </a:t>
            </a:r>
            <a:r>
              <a:rPr lang="es-ES" dirty="0" err="1" smtClean="0"/>
              <a:t>the</a:t>
            </a:r>
            <a:r>
              <a:rPr lang="es-ES" dirty="0" smtClean="0"/>
              <a:t> new </a:t>
            </a:r>
            <a:r>
              <a:rPr lang="es-ES" dirty="0" err="1" smtClean="0"/>
              <a:t>part</a:t>
            </a:r>
            <a:r>
              <a:rPr lang="es-ES" dirty="0" smtClean="0"/>
              <a:t> of Fraga.</a:t>
            </a:r>
          </a:p>
          <a:p>
            <a:r>
              <a:rPr lang="es-ES" dirty="0" smtClean="0"/>
              <a:t>Villa </a:t>
            </a:r>
            <a:r>
              <a:rPr lang="es-ES" dirty="0" err="1" smtClean="0"/>
              <a:t>Fortunatus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Roman</a:t>
            </a:r>
            <a:r>
              <a:rPr lang="es-ES" dirty="0"/>
              <a:t> </a:t>
            </a:r>
            <a:r>
              <a:rPr lang="es-ES" dirty="0" smtClean="0"/>
              <a:t>villa </a:t>
            </a:r>
            <a:r>
              <a:rPr lang="es-ES" dirty="0" err="1" smtClean="0"/>
              <a:t>that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Fraga </a:t>
            </a:r>
            <a:r>
              <a:rPr lang="es-ES" dirty="0" smtClean="0"/>
              <a:t>conserves.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181214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curvado"/>
          <p:cNvCxnSpPr/>
          <p:nvPr/>
        </p:nvCxnSpPr>
        <p:spPr>
          <a:xfrm>
            <a:off x="5004048" y="1520788"/>
            <a:ext cx="1152128" cy="46805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42" y="2471953"/>
            <a:ext cx="1643598" cy="1164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74" y="417801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97" y="4067139"/>
            <a:ext cx="1954825" cy="19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96" y="3789040"/>
            <a:ext cx="1143489" cy="152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5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traditional</a:t>
            </a:r>
            <a:r>
              <a:rPr lang="es-ES" b="1" dirty="0" smtClean="0"/>
              <a:t> folklore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traditional folklore is the Jota also the same folklore in Aragon.</a:t>
            </a:r>
          </a:p>
          <a:p>
            <a:r>
              <a:rPr lang="en-US" dirty="0" smtClean="0"/>
              <a:t>The instruments that we use are guitars, “</a:t>
            </a:r>
            <a:r>
              <a:rPr lang="en-US" dirty="0" err="1" smtClean="0"/>
              <a:t>bandurrias</a:t>
            </a:r>
            <a:r>
              <a:rPr lang="en-US" dirty="0" smtClean="0"/>
              <a:t>” and “lauds”.</a:t>
            </a:r>
          </a:p>
          <a:p>
            <a:pPr marL="0" indent="0">
              <a:buNone/>
            </a:pPr>
            <a:r>
              <a:rPr lang="en-US" dirty="0" smtClean="0"/>
              <a:t>Know we are going to sing you a jota that we have prepared.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2666"/>
            <a:ext cx="1963093" cy="145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46345"/>
            <a:ext cx="1797957" cy="17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46345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35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625">
            <a:off x="451593" y="529527"/>
            <a:ext cx="2650095" cy="209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2485"/>
            <a:ext cx="2687960" cy="20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909">
            <a:off x="6614543" y="1021523"/>
            <a:ext cx="2337669" cy="156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67" y="2708920"/>
            <a:ext cx="1915468" cy="38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279558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rot="19317699">
            <a:off x="796848" y="3650782"/>
            <a:ext cx="271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PHOTOS!!!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03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err="1" smtClean="0"/>
              <a:t>The</a:t>
            </a:r>
            <a:r>
              <a:rPr lang="es-ES" sz="8000" dirty="0" smtClean="0"/>
              <a:t> </a:t>
            </a:r>
            <a:r>
              <a:rPr lang="es-ES" sz="8000" dirty="0" err="1" smtClean="0"/>
              <a:t>end</a:t>
            </a:r>
            <a:r>
              <a:rPr lang="es-ES" sz="8000" dirty="0" smtClean="0"/>
              <a:t> </a:t>
            </a:r>
            <a:endParaRPr lang="es-ES" sz="8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400" dirty="0" err="1" smtClean="0"/>
              <a:t>We</a:t>
            </a:r>
            <a:r>
              <a:rPr lang="es-ES" sz="2400" dirty="0" smtClean="0"/>
              <a:t> hope </a:t>
            </a:r>
            <a:r>
              <a:rPr lang="es-ES" sz="2400" dirty="0" err="1" smtClean="0"/>
              <a:t>that</a:t>
            </a:r>
            <a:r>
              <a:rPr lang="es-ES" sz="2400" dirty="0" smtClean="0"/>
              <a:t> </a:t>
            </a:r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err="1" smtClean="0"/>
              <a:t>like</a:t>
            </a:r>
            <a:r>
              <a:rPr lang="es-ES" sz="2400" dirty="0" smtClean="0"/>
              <a:t> </a:t>
            </a:r>
            <a:r>
              <a:rPr lang="es-ES" sz="2400" dirty="0" err="1" smtClean="0"/>
              <a:t>it</a:t>
            </a:r>
            <a:r>
              <a:rPr lang="es-ES" sz="2400" dirty="0" smtClean="0"/>
              <a:t>. </a:t>
            </a:r>
            <a:endParaRPr lang="es-ES" sz="2400" dirty="0"/>
          </a:p>
        </p:txBody>
      </p:sp>
      <p:sp>
        <p:nvSpPr>
          <p:cNvPr id="4" name="3 Cara sonriente"/>
          <p:cNvSpPr/>
          <p:nvPr/>
        </p:nvSpPr>
        <p:spPr>
          <a:xfrm>
            <a:off x="6588224" y="5229200"/>
            <a:ext cx="864096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9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located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00" y="1761916"/>
            <a:ext cx="3854132" cy="289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4584494" cy="26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curvado"/>
          <p:cNvCxnSpPr/>
          <p:nvPr/>
        </p:nvCxnSpPr>
        <p:spPr>
          <a:xfrm flipV="1">
            <a:off x="2195736" y="2924944"/>
            <a:ext cx="1080120" cy="936104"/>
          </a:xfrm>
          <a:prstGeom prst="curvedConnector3">
            <a:avLst>
              <a:gd name="adj1" fmla="val 3829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 rot="18970174">
            <a:off x="1680923" y="296505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/>
                </a:solidFill>
              </a:rPr>
              <a:t>3.852,6km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agriculture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Fraga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rich</a:t>
            </a:r>
            <a:r>
              <a:rPr lang="es-ES" dirty="0" smtClean="0"/>
              <a:t> in </a:t>
            </a:r>
            <a:r>
              <a:rPr lang="es-ES" dirty="0" err="1" smtClean="0"/>
              <a:t>agriculture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fruits</a:t>
            </a:r>
            <a:r>
              <a:rPr lang="es-ES" dirty="0" smtClean="0"/>
              <a:t> are:</a:t>
            </a:r>
          </a:p>
          <a:p>
            <a:pPr marL="0" indent="0" algn="ctr">
              <a:buNone/>
            </a:pP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Pears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Peaches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Paraguayans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Nectarines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Cherries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4 Conector curvado"/>
          <p:cNvCxnSpPr/>
          <p:nvPr/>
        </p:nvCxnSpPr>
        <p:spPr>
          <a:xfrm flipV="1">
            <a:off x="4716016" y="2420888"/>
            <a:ext cx="936104" cy="288032"/>
          </a:xfrm>
          <a:prstGeom prst="curvedConnector3">
            <a:avLst>
              <a:gd name="adj1" fmla="val 677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40" y="2112466"/>
            <a:ext cx="860334" cy="61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 flipV="1">
            <a:off x="6525774" y="2420887"/>
            <a:ext cx="49449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21" y="2112466"/>
            <a:ext cx="765302" cy="61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curvado"/>
          <p:cNvCxnSpPr/>
          <p:nvPr/>
        </p:nvCxnSpPr>
        <p:spPr>
          <a:xfrm rot="10800000">
            <a:off x="2915816" y="2996952"/>
            <a:ext cx="720080" cy="21602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63" y="2825804"/>
            <a:ext cx="802152" cy="55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 de flecha"/>
          <p:cNvCxnSpPr/>
          <p:nvPr/>
        </p:nvCxnSpPr>
        <p:spPr>
          <a:xfrm flipH="1">
            <a:off x="1547664" y="3104964"/>
            <a:ext cx="5659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2" y="2708920"/>
            <a:ext cx="985062" cy="6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38" y="3158842"/>
            <a:ext cx="1095376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 de flecha"/>
          <p:cNvCxnSpPr>
            <a:stCxn id="1027" idx="3"/>
          </p:cNvCxnSpPr>
          <p:nvPr/>
        </p:nvCxnSpPr>
        <p:spPr>
          <a:xfrm flipV="1">
            <a:off x="6785914" y="3627948"/>
            <a:ext cx="4034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69" y="3345965"/>
            <a:ext cx="752923" cy="56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17 Conector curvado"/>
          <p:cNvCxnSpPr/>
          <p:nvPr/>
        </p:nvCxnSpPr>
        <p:spPr>
          <a:xfrm>
            <a:off x="5184068" y="3627947"/>
            <a:ext cx="468052" cy="8908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curvado"/>
          <p:cNvCxnSpPr/>
          <p:nvPr/>
        </p:nvCxnSpPr>
        <p:spPr>
          <a:xfrm rot="10800000" flipV="1">
            <a:off x="2514739" y="4097054"/>
            <a:ext cx="761118" cy="41206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63" y="4205288"/>
            <a:ext cx="675488" cy="57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24 Conector recto de flecha"/>
          <p:cNvCxnSpPr/>
          <p:nvPr/>
        </p:nvCxnSpPr>
        <p:spPr>
          <a:xfrm flipH="1">
            <a:off x="1403648" y="4509120"/>
            <a:ext cx="4270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0" y="4097056"/>
            <a:ext cx="915277" cy="68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26 Conector curvado"/>
          <p:cNvCxnSpPr/>
          <p:nvPr/>
        </p:nvCxnSpPr>
        <p:spPr>
          <a:xfrm>
            <a:off x="4860032" y="4509120"/>
            <a:ext cx="558062" cy="27351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34" y="4439844"/>
            <a:ext cx="1047894" cy="69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29 Conector recto de flecha"/>
          <p:cNvCxnSpPr/>
          <p:nvPr/>
        </p:nvCxnSpPr>
        <p:spPr>
          <a:xfrm>
            <a:off x="6238226" y="5137170"/>
            <a:ext cx="0" cy="452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42" y="5733256"/>
            <a:ext cx="854968" cy="64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9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2204864"/>
            <a:ext cx="6172200" cy="2053590"/>
          </a:xfrm>
        </p:spPr>
        <p:txBody>
          <a:bodyPr>
            <a:noAutofit/>
          </a:bodyPr>
          <a:lstStyle/>
          <a:p>
            <a:pPr algn="ctr"/>
            <a:r>
              <a:rPr lang="es-ES" sz="6000" dirty="0" err="1" smtClean="0"/>
              <a:t>TRADITIONAL</a:t>
            </a:r>
            <a:r>
              <a:rPr lang="es-ES" sz="6000" dirty="0" smtClean="0"/>
              <a:t> </a:t>
            </a:r>
            <a:r>
              <a:rPr lang="es-ES" sz="6000" dirty="0" err="1" smtClean="0"/>
              <a:t>FOODS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1324744"/>
          </a:xfrm>
        </p:spPr>
        <p:txBody>
          <a:bodyPr/>
          <a:lstStyle/>
          <a:p>
            <a:pPr lvl="0"/>
            <a:r>
              <a:rPr lang="en-US" dirty="0"/>
              <a:t>“ </a:t>
            </a:r>
            <a:r>
              <a:rPr lang="en-US" dirty="0" err="1"/>
              <a:t>Coc</a:t>
            </a:r>
            <a:r>
              <a:rPr lang="en-US" dirty="0"/>
              <a:t> de </a:t>
            </a:r>
            <a:r>
              <a:rPr lang="en-US" dirty="0" err="1"/>
              <a:t>Fraga</a:t>
            </a:r>
            <a:r>
              <a:rPr lang="en-US" dirty="0"/>
              <a:t>”---- It’s composed by a puff pastry, oil, clean nuts, sugar, flour and quince.</a:t>
            </a:r>
            <a:endParaRPr lang="es-E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</p:txBody>
      </p:sp>
      <p:pic>
        <p:nvPicPr>
          <p:cNvPr id="10242" name="Picture 2" descr="http://blog.ladespensadevalonga.com/wp-content/uploads/2014/03/coc-de-fra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0"/>
            <a:ext cx="2694087" cy="279602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11560" y="404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COC</a:t>
            </a:r>
            <a:r>
              <a:rPr lang="es-ES" dirty="0" smtClean="0"/>
              <a:t> DE FRAGA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82" y="2400696"/>
            <a:ext cx="13049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00367"/>
            <a:ext cx="2189904" cy="147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73216"/>
            <a:ext cx="2000443" cy="12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5144" y="3576346"/>
            <a:ext cx="1256809" cy="125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20518"/>
            <a:ext cx="1980828" cy="13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18" y="5373216"/>
            <a:ext cx="1929006" cy="128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1311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figs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Figs ---- We can make many recipes with two different types of figs, such us: dried figs with walnuts, figs cake with nuts and almonds, chocolate figs and lots of more recipes.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20" y="5460822"/>
            <a:ext cx="17145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41376"/>
            <a:ext cx="1675060" cy="1238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1916832"/>
            <a:ext cx="6534472" cy="2909664"/>
          </a:xfrm>
        </p:spPr>
        <p:txBody>
          <a:bodyPr>
            <a:noAutofit/>
          </a:bodyPr>
          <a:lstStyle/>
          <a:p>
            <a:r>
              <a:rPr lang="es-ES" sz="6600" dirty="0" err="1" smtClean="0"/>
              <a:t>Annual</a:t>
            </a:r>
            <a:r>
              <a:rPr lang="es-ES" sz="6600" dirty="0" smtClean="0"/>
              <a:t> and </a:t>
            </a:r>
            <a:r>
              <a:rPr lang="es-ES" sz="6600" dirty="0" err="1" smtClean="0"/>
              <a:t>traditional</a:t>
            </a:r>
            <a:r>
              <a:rPr lang="es-ES" sz="6600" dirty="0" smtClean="0"/>
              <a:t> </a:t>
            </a:r>
            <a:r>
              <a:rPr lang="es-ES" sz="6600" dirty="0" err="1" smtClean="0"/>
              <a:t>festivals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34526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pPr lvl="0">
              <a:buClr>
                <a:srgbClr val="00FFFF"/>
              </a:buClr>
            </a:pPr>
            <a:r>
              <a:rPr lang="en-US" dirty="0">
                <a:solidFill>
                  <a:prstClr val="black"/>
                </a:solidFill>
              </a:rPr>
              <a:t>One of the most traditional festivals in </a:t>
            </a:r>
            <a:r>
              <a:rPr lang="en-US" dirty="0" err="1">
                <a:solidFill>
                  <a:prstClr val="black"/>
                </a:solidFill>
              </a:rPr>
              <a:t>Fraga</a:t>
            </a:r>
            <a:r>
              <a:rPr lang="en-US" dirty="0">
                <a:solidFill>
                  <a:prstClr val="black"/>
                </a:solidFill>
              </a:rPr>
              <a:t> is the day of </a:t>
            </a:r>
            <a:r>
              <a:rPr lang="en-US" b="1" dirty="0">
                <a:solidFill>
                  <a:prstClr val="black"/>
                </a:solidFill>
              </a:rPr>
              <a:t>the </a:t>
            </a:r>
            <a:r>
              <a:rPr lang="en-US" b="1" dirty="0" err="1">
                <a:solidFill>
                  <a:prstClr val="black"/>
                </a:solidFill>
              </a:rPr>
              <a:t>Faldeta</a:t>
            </a:r>
            <a:r>
              <a:rPr lang="en-US" dirty="0">
                <a:solidFill>
                  <a:prstClr val="black"/>
                </a:solidFill>
              </a:rPr>
              <a:t> in which we remember our ancestors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val="00FFFF"/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0" lvl="0" indent="0">
              <a:buClr>
                <a:srgbClr val="00FFFF"/>
              </a:buClr>
              <a:buNone/>
            </a:pPr>
            <a:r>
              <a:rPr lang="en-US" dirty="0" smtClean="0">
                <a:solidFill>
                  <a:prstClr val="black"/>
                </a:solidFill>
              </a:rPr>
              <a:t>These are the traditional dresses:</a:t>
            </a:r>
            <a:endParaRPr lang="en-US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pic>
        <p:nvPicPr>
          <p:cNvPr id="1026" name="Picture 2" descr="C:\Users\Andremon\Pictures\faldeta 2014 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84" y="2996952"/>
            <a:ext cx="1749300" cy="310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04401"/>
            <a:ext cx="2267174" cy="253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67840"/>
            <a:ext cx="2607111" cy="174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948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467600" cy="4873752"/>
          </a:xfrm>
        </p:spPr>
        <p:txBody>
          <a:bodyPr/>
          <a:lstStyle/>
          <a:p>
            <a:r>
              <a:rPr lang="en-US" dirty="0"/>
              <a:t>Also a famous </a:t>
            </a:r>
            <a:r>
              <a:rPr lang="en-US" dirty="0" smtClean="0"/>
              <a:t>festival </a:t>
            </a:r>
            <a:r>
              <a:rPr lang="en-US" dirty="0"/>
              <a:t>is the </a:t>
            </a:r>
            <a:r>
              <a:rPr lang="en-US" b="1" dirty="0"/>
              <a:t>fiestas del </a:t>
            </a:r>
            <a:r>
              <a:rPr lang="en-US" b="1" dirty="0" err="1"/>
              <a:t>pilar</a:t>
            </a:r>
            <a:r>
              <a:rPr lang="en-US" dirty="0"/>
              <a:t>, in which we dress with white clothes and an orange </a:t>
            </a:r>
            <a:r>
              <a:rPr lang="en-US" dirty="0" smtClean="0"/>
              <a:t>handkerchief</a:t>
            </a:r>
            <a:r>
              <a:rPr lang="en-US" dirty="0"/>
              <a:t>.</a:t>
            </a:r>
            <a:br>
              <a:rPr lang="en-US" dirty="0"/>
            </a:br>
            <a:endParaRPr lang="es-ES" dirty="0"/>
          </a:p>
        </p:txBody>
      </p:sp>
      <p:sp>
        <p:nvSpPr>
          <p:cNvPr id="7172" name="AutoShape 4" descr="Resultado de imagen de pilar Fraga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4" name="AutoShape 6" descr="Resultado de imagen de pilar Fraga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6" name="AutoShape 8" descr="data:image/jpeg;base64,/9j/4AAQSkZJRgABAQAAAQABAAD/2wCEAAkGBxQTEhUUExQWFhUXFxcYGBgYFxcfGhwcGhoXFx0YGxccHCggGholGxgXIjEhJSkrLi4uGh8zODMsNygtLisBCgoKDg0OGxAQGywkICYyLy81LCwsLCwsLCw0LCwsLCwsLCwsLCwsLCwsLCwsLCwsLCwsLCwsLCwsLCwsLCwsLP/AABEIAL0BCwMBIgACEQEDEQH/xAAbAAACAwEBAQAAAAAAAAAAAAADBAIFBgEHAP/EAD8QAAIBAwIDBgQEBAUDBAMAAAECEQADIRIxBAVBEyJRYXGBBjKRoUKxwfAUUmLRI3KS4fEHgsIVM6LSJENz/8QAGQEAAgMBAAAAAAAAAAAAAAAAAAMBAgQF/8QALhEAAgIBAwMCAwkBAQAAAAAAAQIAEQMSITEEE0EiUQWBkRQyYXGhscHw8RVC/9oADAMBAAIRAxEAPwDzvRORtUWJGKPbaBBFdNpSZqZFREU4SDtUX4eoAEbCpJhJqJr5NvSpGhNUQh7VyhMc1xRjNTtJLUQg2HWhXKfuWvAUonClyAu7GB/eouTRMPy3lDXmhcKPmP6etbvknwxbt5CCerHJ+tN8p5QLKKvkPqd585rQW7cCK5efqSxocTt9P0qoLI3if8J5V8eEFWKiokVk1GbQJn+Y8ktXRDoG9R+u4rEfEfw81kF7XeUZjqPMeI+9eoulKcVw4YQafh6hkMRn6Vcg3G88RtHqaeW4unAz95p/4u5P2F2U+R9h4HqP1qlsNXYVgwsTgOhRipjRusIO1MC4DsaF2QI60u1uDFW2lOIxcvfhFRVT4596gtgiDRzb65o4kSSpjNQI6TNEVceU1EwDO1RJkxYEZ9qkh018rYqN1qIQq3ztU2bFKzGetSa6cRtUQi/FTq8cfpRxc2jy9aEcmB4UZbOJ/P26VMIq29WFgd33/QUDslBkifI4H2pkERgRnxJ/OgwEjctksCBOKYQkACos+B6VNLEiZqJMUVaIFqSRMUVbXrRCKNbBoiW6IDvXJohIXUEZpMp9quLCBsHaJpLmFoLBHWR/vUat6lipq4l2nlXVfqK4F2JottJkgY+3Un7A/SrSsZ7UxG1P/DXDhrxb+UfcmPyBqouXwBiKs/g69Nx/Hu/rScuyGaemAOVRPSOHyRTlJWHwPGnkriNO6sNbFEuWcVzh96ueJv2zaAA71Ox4wwNmUfIVYUJnmFBuLTTrQrlk0g8zRqFTH/GfDBrDnqo1D2Mn7TXmdv8AOvVPi1YsXMj5G/EvgfOvK+FQz4+hB/I11+jJKTh/EVAyAyyssdIoJ3miPIAxHqKgy52rVOeZNnJqVpp/5qCr0r5ViphGUgdcjNDuEnM5OZqdq4IoJk/lUQhAxiuLmoXFKxNfdrsRiKIT5gc0RQumdz4ZocUQRFEIDt2BgGI8MflRbbTQQvWuG54VMJYDhGYSqswBAwDEnpNdEiQdwYj64q/5VzdjwLWwe6LoMSd5Tp9M1QM0lv8AOf1pKZCzEe0c+PSob3kLzxE4xTC8dAwjR0yD94zVddEOpBnM52q6tcOGAMkT4bflTYqVFm8Qc0x2uDnBpZfeo3xnAoqEMOJk7xRVMmq9rcU1YuQM0QjJMZBoF9CwknxopbG4oGoxA8aIQN5CpAbwB+okV8buDO2P3FR4hp+kUJIIMnqP1ohB3HGwH1q05Bca1et6hAuqSpkZEkT9VO9IWOBa66W7Y1O7BVHiTj6ePhWw/wCqHKzw1ngFDFjbR01mZJGhh7TqgdBUMuoVL430MGmw5OdQJ9KswsVkfgrmou2iRv1Hgw3B9sjxFauzcxn/AJ/2rivjo0Z3lyBtxGLVS7Uev5UnfuH28Kjau9BuelLsjaNAsXGr132H0pdrsjAJ+1SOkZYyfsKq+bc1CqRn2BA/tQBcL8CZv48dls6ZUFyFgx1ydyOgPSsBb4UjBZfqKf53zRr9yYOhZCjHXc7+X2pHVnII8OtdnAmhKnC6vL3Mn5Rq0rAYdfqP70eyCRLpjxGP0igcEQTneMA7/Q072ukSMHbGKdM0+0qflPsRB+nX2mgXV98VK9eBHy58Yj/moWHME7/n6j74ohPkTEkZoqMBuAZ+tRNwQCIqBuZzRIg7rzAPSuao2ogszkVy4sDEGiEgpnavjbI3onDADfrRLsERv70XCLTURminEGAfKvu3Jxt6YH0qYQ/C8SyoADAJOpT4iIM/vappsZOSZxnxoEARipWiMj99arQu5bUSKMk3DsSpAkeo8TVja4iAB4edV6OSckwMCp6T4VMiAe0QOkUF5oquSYmaJfsgDBiiRBKrE7VJlk+lRssV85rtsSDRCc1R/f1o3CDVGdjSjeHnt0otsgggDPT08qDJkL6UjcMA+o/WnA8GD0p74W5L/G3xaEhAQ91vBBM+hOw8z5VEmbP/AKV8h0p/F3B3nlLM9F2Z/U5A8p8ab/608Nq4S0wHyXR9Crg/eK2fB2QICiFUAKBsAMACq34/5S3E8G1pCAxa2ZJwAHUk/wCnVUyJ458A8NffiZsEKFE3CwOjT4MPXbrPoa9JTmmlwl4dncOwb8XmjbMPTI6gVWcN2XC2DasG2yKxS+7q5JcgD/20HfGYiQPOgfG1lr/L7d24pDo+ZUA6SSobSD3NXdOnpSsmION47DmOM7S/u8xERQhx0bEAnc9fQeFeX8v5pdtthiywRpZiRkEA+o3HoK0nBWy4Gq74zLAbQOkfs1zsuDQdzOxg6gOuwmh4vnarOQDG/WKxvPeZve7qYU7mctk+HTFE4y3Nxiiyptsu2Mk4/XrVbxakBREED06mm4ca2DEdRmfSQBUrmxvUtYMUO8xoSoDhs+v9q6M5EaZqiXPj7E/r0pW5pxAH0riuOhI+/wCdEI6XJ8Qdv70VH8PSkw5mTH7/AGPpRrLZokSbtmevUfr6/nXQJG/pFTuW4zQ7Yhv6SfvvH786IS+4Hgu6NWaJxXALjEdZFM8NdGDUuNuKSdIIHSTP3rAcjXdzuDAgWqmfuiGINQjMfnReLfvn0Apa49blNi5xsgCsQJJ1oTHJ8KkynrXwFTKSAemUQsJ2yP1qCW+v7670xwo7p6bfrRJkhbwB6/nVjZ+UY6CqwXekbT+lPrfIAGgnAzj+9EJTC3GQamz+NBLmuEnrUyIQAnYUygBoNi6QMdY6VEsVO9RCDvDJ6Vy0u8HPvQrhJPvRf4c7T50SZ3jeGbT2g+WYmRv6b+9euf8ATzkYscILhXS9+HYeCxCDOdpMeLGsL8M8oe/cso6kWdRcmCJCkCJ2yYB8Jr2Nz8o2gbVVb8yz6dtMnaNQ5tZ12HWSNQORuMGCD4zXEOaYuGVI8qtKzOcp5Qlku2S9yC7EnvECAY2HoK+5/wAIL3C3re8qY9RkfcCqz4nvOq23LuLElLotwLmQQpVug16Qdt96b+FWuHh9F4OLiFkYOO9g90ltn7hWWUkTNEJ5Hw3BDtBIJWM5g1peF4XAnpsK7xfKhbkif/dZYj+ktTdgVzuoezU7nR4gqWZO3w87Cl+L4QMIImr7lvAC4G7yrAnJ38h50hxSQTSNxvNQIY1MHzPgeybHynb+1Vz8OSwCAsW+WAST5QOora8w4PtBpjOI9ZH55HvWj5Hya3w47qjU0aj4+nhVs3xJcCbizMh+GdzJYNLPPuF+DOKcSQqf5mz9ADU+N+DeJRZCh/JTn6GK9TKeG373r6K5X/b6jVdCvapr/wCX09Vv9Z4b2TKSrAqRuCMj2oll4MV6b8XfD637ZZRFxRIMbgbqfGvL0WDJ9a73RdavVJqGxHInF6zpD07VyD5lkqEwBH1pxOExO/l+vnVfw1/SwNWacWoG81ra/EyCvM7a4wgbY+ntULnHlh3R9aTfiNwPX9KghjNV7a3dRv2nIF0gyZaf2amygDFfdoNwP3/aghtycCmCIu4RWqdtZMSK5wfD6yBsWICzGnJjJ8KvX+FiFB7VTMZ6QSV1SYxI8NiKW2RV5MYuJm4EqVPTVj0H967qwdJnI3gePrV5d+Dbqpr1oRjAJJzAHSqfirBts9snKvpJHlNSmRHNKYNjZdyIuqN1U9ennVzw5GkZAxVVqPjUwfM/Wrykr1Od/wAUCfDzpri+HARGDoxae6DlYMd4RielEW2rAswYCAJK48zImTQeyHdBxnPpjP50QqDF2MdaFrMzE0dlALRkH5cZid64o995G+3U+WaIQPU0YEnYGAJYjMDafLJA96YnUzNo0oWwg88gDUZiPM0pdAghRtMk7xRdyaoT1X4R4BU4QFH1lxqLAyB10jwj860Y4iVtsdwCp9sT9wa8l+FPiZuGIVtPZMZbG2qBqJ3gY+teqWoKYIIkMI2g4mf9JokVGbNoiNTFj7R6xTqnEetK2czU+IcDfy+9QTUsFuUtvloZ7wYlrdwQ9phKHAGoeBIEEeVOKYwOgiuPxKJd7NmAZx3Z6wQu+0y6iPOsdzG9cs8az3DLJ3rYMk3EbHYWbQwXOZY5nTsKmVguZ85svbae0SWL2y9thqKkCRjYkFc0EXsfmDII8iDTHxbyXRft3VB0Xb1vVLGQWOV07AYmfE1muP427/E3T82q4w0+h0geWwzWHPittp1OkzgLvxNHbv1C9dmqazzBmmLbY3iD7b/805y672jQRAG8n7VkZGHM6HdSrEe5Us3R6Ej2gT9T9jWgBq+5R8ISvakjURgAQPIeQqj45dBIOIn7VyOuxMWDeDNXR9SuUFfIhuGtknBG3XaoOPD3H76VWcHzMXGIVWj+aO6fenUaM1iyKEGkjeadN7gyROK8XvqNTERGo/ma9S+KOZrZsMwMMe6o8z19B/t1FeXpbBkYzpyfv94ru/A8ZVWY8Gcf4swIVfMYsWwSCwhf7VBwJxMSY8YoqW4SJlt4gyAP7nH0o2mIkdC306nw3iu9c4mk1Adg2nUQYgdPHPtt1rlxCD5Dr0+tO2CBgk6AARvHTHgcflTB4ZgIVl7zTqkFTHex4EREedGqGiI2bDSAcZEnSTAPUwM46DwrnEBBqhlaJAI1Z3EgET55q0HB/wCHbk4dGYkLjBnRM79TPpVVes6ZEREHbABGMeoov3ldPkRZiyAbxH7ke9W9vn1wNBP/AOtlEiYzqA2kkSRJ/mmkk4cEqSIDRGcdAfaaMtq3pcFydJICkEHeAwkZXE+1Qyq3MsCy8S3tfFlwkZYRcUlBGkrj5v6gR96quO4zXduMAYa4xk+ZP99qr7Y3MiBsYOTnB+hplWxqMnrtAzOTnaetVXEiG1ElsjP96SfiBP7ioXOKE9PvXWEqCo2B6dfL2j60/Zv8OFAfXqjOBv7Uy5SovbubxnTmM+kR03ojXVAnRpYQDuSZBHzbRPTfeo8bBdgglmyzRhVMTid+u0z41d/D/LGuXI0hkV8l13GkwI8cz/zSw9i484irEe0o7FuB8pJ2MnbxA+q/SmeYWNOg6QEI0jwJOc+/jTfG8OFLFzgXI0iNtW2RnberO5c7RZ/ldWiBGT+GPb71Q5jG9geJlip1qrAyTGD4eXjFARJ1AY6AeZGmZ8NzV0vDL2kOWg6mwplSSRBiZ3OaUNpO0EatOdICkknedIzGaZqqI0gyrs8A8hsgQCT03Cx6ydq3P/T3m7r/APj3FYp3ktvDaVOwQnoNiPp4VQrbYjRpbTOD5lcQD4sZ96U4W4FZrhEHPZnfvJnHnImqsxqWVRdT1HiucXEYIilrpkgEhFIG8Ow0lv6d49DVdzjiFv2le4QsNDLfuNbVTJQrc07kHbofcVPiufcJxNs23ZDqAuQus3FeAxICqdJU+c42qHCc+4ZEJFwjPeN0EMWMGdLgE7DYVGsKIdpmn3Zvxlu3AUaHZGw2kobZGrvwxGsIw2PdBq/5fy7RoNxu1uIGVbjAa9LHafQAE9Yqisc27UsUJAYAhiCMprHynMbf6aouUfFI4h3HFaxaJ7ugMFHk5UycRvSxnsHaNbpqYb1NH8T8dZdDYtt2l1HtvC50lWDjU0/0naT5VW/+ncPLXH7jliZLAEFsg7x+dVicalq/eKQe0UdmQcRkfNPQdB5+FD5hZF9CwUBhIuEY1Zmc4kCMeVLLkkGaFxUCIvxvDdirFW1CdQK9TtE+ukmgoez0gb7nI6/8+1F4EBWEgN3oKkYIg70+GFrhiQoLs5UkxJk7yM4Xw6gUtmvaM7ZAuaTlHxdeNsW1OIicY9+m1UXNeZFm0XGxqEkfy4P79aqOD40oCFBO84OmQW/FG4UzAp3jOChO0JktpMZiIGJOf2KS2FfP+QwWj7f7LWxzayVw6qBiD3Y8MH0ofEc9tgHR3j7geHzHf2mqfhbCF5uAIDEAhshYY/pEeflROFt2+zuCe9kxOQMwBO5MbelYD0WIMeTOuOoahYEq+Ma5fbWwBYFlI/CB0geBG/oKHwfBWbbuLqFkcQrkglTDHYCYxExuPCnrFw6mCspEtqWBI2G8z0BzRrNgkklsZ+46Hx/t511cfoGkcTm5V7nqPMpbnBfI1tWZXOG+YjodUT0/M+FFvHtFa3MsSBJ3VExpgAbk+8VbcNNu2sQWUA741AjPhu1R4Hghecs06lDQQdmwTMbyT9jTVyE8zO2FRuPpKXjkICSAFWQdyCRtIPkfHw2r7hWZRIGltvIahE58oI9BV3c4VCpyA0ggEjIAErB9tvSqm9wpVjnDEGIMYBEzO8DbyFWXLY35lMnTbkrxI2OOuW1ZVHdfUmemwDx4wDUreBphSoadX4hgAjzXrEVO1IUsbigEiBAJKjeWBleuPKKPZuq1m6txQVLLpcRgKFgjrqnE9aZqMUEAPFxK+ELAatJDGSA0qF2MAGMAYor8MFYItzUmJf8ApXInHiRQ+HIN1jkNlT3h6Dy6RRf4J9DYIUtpkwD9B4b48qNdDTAY7OqR4zhl7ORGhnkgCCHC5BHsG/7qU4YMgXUVOrEH5h51actsMrXEYhkdVMkQA64DSesTPpRLtlO9bDdouod5WBGcxqHvtQDp2kaQ5vz7RO1wo7MhlMMCwOZEGOowdMVWNZuDx+orWXuEY9naG5BJY9QZlv35CslzriT2z9m7hRCjvH8ICzv1In3q6nexEsBQDciavguCLvcFsC4wAJXAA/7vxN3dtsUrwlw5GtgDJChzA6A4IMiBVx8Pr34eFYLMBRlRBzG8TVUHF0tcAULc2WJKr0MzvGem9ZQ1CbyNR3PMTdDda2u50kzn3M01y7gCtxUaSGZAQOgLdD4xWqscmUrBOlwIVxtt1A3GPWq/jbJ4Qh9QuN3SVI+YiQApGQcmpDChKMvqJHP8Sl5qrJee1BbvE4GCCdI26be9BQ6H74LMYCMRMdDPjsBt+VaHhVW9wr3iirfdnTO4zgSROxnwpbheRNcd4K65Onvgkx10g4BqDk3qCYwRcT4my0JuCxXwmM94DoPlGx3FJ3OEPZNoggYjqBO56b+FaXiOXFie07ugQo9AYmPY/Sqw4S604CmCBuC0yD1BH76UF74MkIF3IiHBJC6X0ochixBQgxvnO8R50XjOH1jWSAygEqDM5OknwPr5etJXLRulrrJqtqDgtt5wIJImh8mITidKS6vggDp4z5DqfSpbHe/mVTNVCtprOBTRw924MOtp+hOliYOBk5JMelVXKr6W7L3SHCdwEYBdlPyqOoY4jzPTNaKxbnhrq9WAWeu8z96yvxLxAD2+HtjIAgmQoYyCcbkCfqetLQavSIx2r1GcsWxcCAwGz9ZLRAHnT1z/AA1Yd5soGUeZAG2xO0DOahyGxeW8vDlU74ZzdSZgRKwcBsrX3NtKPxCkGNNorPUq5BPiSNW56qTRoF1L941LDgOIKFA5VVOx7sHb8R/eDR+e2wtiTuHORucx/vVTdRrtlgXB0aXEkDutIOeuJ+onxpk3P4jh0Gv8QlhDAjxEGDJ8KUARLswZopZvJsAZZR3iPxQcZ6x18vSu8+4m+NKWQNKWwS3d6DMSem9D5jw/ZEadTMApC5mO9qJUDH4YqXLi10kmfpJ3giD1zTfFniLZgTQk+WcW1/hmuXPmRomInAIMec9KlwyoLYdm0ghsnxEiYAkksOnjSZ4t7TNan5XDrjJwsHrtG1RQK3DS4ELdOrykTP1NSV3uQj+nT5i4voBq6qG7xGc/Mfcx965/HKuSW1MsqegIBkA+v9qSu8kF9WKEkhyEWfwjefDMxTnwtyW8z9g/dVLisymDAIYYHUETtiaaUUb3Fd/ISBXzl9wnJFNj+IuSTpLdnmO7MBpwAYUUhyXmJsqpZWbDYEEjvAZk9CDn0qXxpxbm+tlASFHdgYg41ZOmZBEnbMdaj8Gcv7W66XQVNncTuGyBjGSD1zB8KqqmrgzgtRlbzbjSLoRCZgaoiZJ1RBxqAI960fGcArROhEXMJJdlIAXVPysW1Z8FNQ474WP8cjjFsgltvmH5zqmfKluec3ti7eRDFxSkgiA4t40gzkgO2PXehlqgBvJx5LYsTsf2i9/lqOyabemA0qpY6sDaRIIr7h0u6dNpGKMe8IJUgEEKWjoDP0qKc0nRoBV2J0HVgZKQx3gw3Tw67aPg+YXAENw21RiyvG+rvaQGnYgAyahQx5jMpRTa+ZmuA4bsTcVgepSdskY2gEEHY9R40zYMWrvenXeAQEgtBWNXvB+1XnxReRxbtgfN32A3gYABHjJ28KreXctVmgOEUAmTJiI8Tjf7VLXdeZTEU+8eIHmnLz/CM0wXdVGOm8AdZ/IGqngeT9kupie86iNsgMSR5ZUA+taTmHEBlRcP2bEBhtqgqW8NiYHnVcyBp1GdJETM+mJE70dw1ph27bufSD4bmDJcKMxZVA0zloYrKz5A+1KcdzjVcYroAmACiEwMbkeVGfgpvKV2b5x4QQT9QAKbucPbYk9iv+kf3qxbxUWEBs3EeI4m4V7ayNISRqkAk9e6JkCD6xTXD2XNqQZUDDAbjfAwIn7UpyfjI4aApJAZJAneckDP73oyc4AW2mlRatgDTJzGxYxO+TVXvhZfEQN28zYrzNezAadcTAXxE4ql5xxYuaGUiVIZpkYE423qF3iS5LDT2gEFQYUQBtgzIEjyqu5fzLWW1lQARGYORtk5HSkHWePEegS9zQP95mj42BZ4X5hqu6vM91p1HoIHnWU4niWF1mUkaWJB8Mnr5YrUfEF4gcKsSc6RO7YA9snNVS2zbbsbo09s5ycglz1Ph08qYDvdRJArYy/47ixeS2QY7RUJjxMKPuT9KoOLXuXbXeyY7uTtMAe1WnNuCHDWkgGNTEASSIYug9ZI+lLcu4EtbF5gwvHvKwOQx2X1panUdQjT6RpMS4Dh2NhUVF1wQ07STj1En6xUuC5dcTUtiBoQa2KyTA0+o8YFaUcTbtWO0Cy9w9xVIPeIJicgACZPSDvtSvw+GNxgUZXw2rIEEgRB8P1qRkJPq4gUWvRJcJIsiTJ1RI2MHeDWQ47lt9ryNbgqCes6ZbUZPiSfv4VrefcG4VFGAp1BthHykz77edc5bC9ogIOA4OBPyj6flUhyosSugMfVxAcktut5rzyttLTaoySWI2wMwv3FB44niAQ6CZUypA0qxAw3X8j9qvee8U3YBmyTBIORoUgCf+4rjrJFZ7l82VcXGYq6SgZYgg6sGZ6eW1W5lbrmLrw5sHS8MFRhqH8hMgkHwIIpf4bs9twwsoDDMyr3W+XUYO3hWp+J/hx7xK8OQNVsglpgEH+YeOry2NW//T3lQtcJZdkPaaCp8FGonpiaYMRI3iWzgHaYnkoCm4p1Ao5RydwB3QOp2k+9KcAVF68VaRII2/m0EHwJx9tqvk5c7cx4lJ0i4CCdLadUalz0PSap+Vcqe3edXB0Eli5EKQrEyWMADJ+xqrMApjUBZh7QnH8kK97Vqc7L0EbrPoN6YfgVUQoKhlAMg5ZYaZO8g7+VXHMCpti4rrKt3YIOqZDLiRvH386Na0XVQjqwkncbgiNgRt161nUsauPbSpJEzNnhbVq78xQtJVDuVbvBpO+ce/SrHktzVce7DAlSBI/l2Xb+oHwzVl8dcMmhGVQSHC7b91jp9Mb9M1WcrtaHYgMe0HUyZhcfbHpTGaiQ3MkY9WIOvEPduolyyQNd57WoFh3VUNGplBl2LloEwueu7XCXVC3sW9aFXLW1Kq06twSYjTEz+I7TQuMsPb7JwAQC4mRPQ6VxsZM53Ajcyf4aujtmtvMOAASrASTkSepgbYpodbqZWxNp1Ae8Dw/MptPxVyAADoAkCB6gE96cwOlYfn/DW2U3AoLaS8pM5dJYk/NILV6R8T/D/aK9pBFoJMeecDxgwfpWLTlcXTw098uLZAAyuRJ6+fuD41diU3PmRjRctqPH9/SVnZL/ABKGyP8ACDWwjGcwA0+syT4farXimLs4juq852kAiR5d771ejltpMaCHXuscAGCYwBkxHe39a5xFq32ZYgAHxwAKz5c9MVEdgwAqGMrW4qTrIBbTA6YGYz0yarOPvvcGnCmVmSAIGqJaerH02p/grTXLltx8szB8ADBjzot3gO+4VQo6HJJ/26eVV11uTG6FbYCpV3rq2zCJMrkgmJkZM9d/tX3LrLXWPeYDEkGJnafDaiXuVGGJeJ2AEknw8s05yvl9y3iRBHejI8dIxuCfz8auxUC7iVVidNbQfMeFa2ji0ZYoQJOxHn5/pUeWcTba0huXSjlRqWNj+81a3uGN1whBBA3BEHcevT7UU8iByAuwGRJwIOQfEVUt4jVABuH4/l4tpbAVQkkPp6nRpP8AsaxXN+XNbNsW5bXg4xMiNulegc3ZSh1xEqRuDqMjcdIzSnLuADFQDI/LGau+XtmhvFY8PdUMdqmZ4fiNPEstyQCAAfEgAA++aY4Lkdp0BZe+RIWWjxORtVr8U8ieFvWh3kM6AN8giPcbV9y7iNIhvnSflEK2c6ZG3SlLzZ5jW4ocSv4LhzFoXQXS01xFMx3Z9ZMA6fpUuegXERdBW4zgSSCRAwxIMQPzirfg7MrcB+fVKjfE94AePXzpZFY3l1BQoOADn6dfPb3qv2i2qXPTBV1HaR+JkuO9u2pLBEDESBLEQCT5CfrQeGvu1ooCWYGCZyG6luhB3q5V0Z7xUSysAAsCe6Omx3NUvAFe3vFZ0nSo8NQ3z4jNWNoNotQGq5bXeKWwgeSB2bsqYjUdIUAxIyd/GlRxP8MV0MXuEqWEyG6nV0GJjwxQuOm7ckNC29IYRuq532yYBHgaf4XhrTknqrDB8xj86jmVZtM1nDX0u2wQAVMyCPEQQRWT4rlLJfCqO6WhTHy6j1PVY/Ijwq54Z+yIcGEJGsQMADJ+lH5vxKLbu3WI0KjMWB/DpJERvOYrQV9IPmIVvVXjmYn4g449nYbXCNct6idtKkkA9Ikz7Ux8UsqWHZgdK6NDapnvLsN8g13guWG5wfZ3kyLWRgxADzIwTpzTHMOAS7ZW2yq0Drhoj+YQR+8VRsqoaYRuPAzglTL7kXH9raS4DMqAem0zjfcUpzPn54eyAvzXCYPgs5MddxVVyzmdvh+FCa2LwQEcKVxIaWABgHOxPrVDxd4XbqamssF0DSupQukz+IgGT+Q8Kc76gpBmbHj0lgwlgebXgCLqgm5JDaYJIkwdukxVhzQo3DG82P8AERZDEQdIMA+Rn2FL85skNbHccDOXEQQQTv5ge9B5py0vZax/hppuNdBLLGUUKJ1HoTWYINe81Fzo2lZZuXFS32w/wnwujSdOSA3TJx+tXvA8CbVt9bzEt3ZCjIklvvjOetS4nhbRtgMdQJQAASIBmADpGn1+9W63ka3bRVBDYk5wIOwwNus06lBuJYtVe8oOcXNUMzESCcqQBkkR1I0kYE7dIMI2fiCwCqDW/RmEahuO7J8Jxtn6F+I7Tm5cbJ7raTI2XGPQ9POqvkHw0bJcXpMlVDr8pJDEMCMxHTpFLUBiW8xp1ABfE3fG8ws8RYTssBJGk4YAwPQmQPrSfKF0t2hBIQFtIG2dI23OZ+vhWT5lw3Y3JS6VYY236wfLyNem/D3C6bSvGlnUMw8JyB7TR2DkyhpP2rtYSn0lZzL4iVb3ZKGZwJMbAHO/jEYqn7XX/j6Xdo0zCa+7IMqWLY8/96WscORxnFsSZLAiAdgJxjIMjap2+ZFBeUCQRrzuGMqSB4QBT+811tM/YFWL/GKNzcKuplJwYUZO8RJ2xG9Lu191DXLKpbJlRM5jE9PoMUf4a4EXXIOYAP1IBPsM+1XfMkLXBa1BQDp8oVSc1n7f/ocmaO6Pu+0o0tkINAMhRqgxgYI38c48BQX4Q317MOVGCx9flBP6eYojwNQYkEBgP8wMbedG4QMrmZVezQmQfmhhtuMQaqi77y7PsamUThn4e4GDEMhkdOp3EwykSJ3r1fheHFy0CBGpQw8ic/WsrfsJxnEKuYVNUTpUiYaZyx2gepPgdtwMwdgMeH72p7APQMzqTjsgzIcxJttkHG/9MfvcVbrZIA73QHHmJ8an8Qcu7TKkAj5p8Oh9RFKXeYW7Z0fygDdOgHiZrMuHSSDNeTMHAYcwXxC/+IqLlokgESCT1Ezn+9XHAoLCDrjJ8T51k+VsDxWpR+Mlmj/tBPiTWl5lcxHgM+uf0NXzMFDZfpFYgSVwjf3k+IvSpJ3qttMoG4IJAHjO8flNBt8T3iCZPSPrROJ0m3gAMOnv06Zrl4i5szrFcakLI3uZLb1OZPQAbk+A9+tVt34nXWovWezxi5uATGDidPiahwak8SgAnTtOMwTJnbArR834FL9lw8AaTk7hgPyrUmBU3YX/ABMmfP3GIQ7D9ZWckJYNIBJY6vttHTeleJ5ebc6flJlT4GZz50v8LMLUqWmF38QdiPHpWh/i1ZWHgJz+dJy5GTIVuOxIr4wait23FoqMnulj5k7fYn2pPlKsS5hgC6wTsdPdwevSmuHtHsASulTcEYI1YjYgfXrNXPD8OGbTkd0lfUCYjpIBrSSwIAEw0DZJil9p0g4bJnpIGJHoD9qjzvhnXgwobULrKDbZQRuCYPTuqxjxiicQSMYkZ9cV34lDOOGtW30TJLAZACwY88ke9PwZC5aV6jEqBfrC/CV3tLU/inQ0/wBKqpkecVXNy1bV06pZlLETuS059IIHhRDw54Bkurdd7bH/ABVY6pBxrBjDA9OuRQeWc+bieLcwoQIYBBkLhQZ6ky2/gKt1CAoDe/mL6dyrkVt4/OZfi3LXG2AnBmNzJ9J/vRuE4BrzyBptKO+383WAIyZ396v/AIq4CyvCu2ldcQrAAQSdxHgJ+1ed/Db3RKENO8hmEjfxg/Sp6c9xCRK56xuL3m4uILpJXBUQMYwcgeGZofE8WFCgLI2IJAmRMe35RT3JLYPD33JhrQBGcd4k5HnBHrVLy3hQ6sX3LMUP9OAJ9zVMeJyTql8mZKBWWv8AHi52dvSQrMB4gGCwBjpCN701x/Bnhr5OrYgwDgq0iY9vtSHJdI4u2Ce4pg+ZMMo88gx6018U3Bca9MH5F84A1EEejbVXt6b+UYc3cr5x3l/CnimdRGmCQSNjIBAPQEHp/secGwtF0IEIRpDTjEQPHY1Z/DHBlLZOVHejeSpOD9qqk4i1cln1OplwyFSQ2B1IkRPURFDZFRh+/iXx42dWHtwPMW4a3299LTwqEtdcRlypGlZ6bifIVZ8Xzdrl821JW2racfiYHJnw6R5VDlKJcu9zvEbnyGd8gfWicZyg2j2iDIcnSZjw1eecx51U5ywIXi+ZDdOEYFua4geP4UI7rEEtI98j8zWS5xwwlXBkmczvnM/StLzThr11X1EyViRGAdiCN4n99K7juFHZKMSGk+OkZMfUUtCVavEa5DJYmq5JwltBqVFXVkx6eNZn4g5mv8WRaKsRDE7gGNOYIn60DnvN2KC1bWFYAYOQM90joDjPrUOW8sK2zrUKTmV2gbZ8c/et2TOpWpgxdOweW/wuVa+bXFWwLlwk23wRMA6QDsdzNbPjOVpetgvIcd3UMHukjOMiZPvXlvGcU68ZwczHaqJ6CCgj6V61rgvHiG+wH/j96ZiUMpPvFZmKOB7TPW+GS3CjpP5if0p3iiqaFkDXJWcSRGPXO1EvWBqY+i+5yfeNNJ/EXLxftquojTkECeh3HhtVcWFlBMvmzqxUT7i8q/8Ap/f3rEcfyxmuOwe2AWOCDO/rVjZ5ndst2V7KDyzHQqeo9aHxVy8rsLdh3WcNpuZ8TuMTNRs0kWkByCNbqfwwfWSMnx2Galz3iXS66lyJMrmAVMR/b2qr5w3Z3QV/lY/Qrj71Dldpb92biywlQSSSJBB3O1KYh8YLRig48hqO8s5hIUqvUjJ3jcgwZG9N8wDaQ2lzDaoAPTOT4edI8t4gB/lEK7KB5rJnbrG1R4/4rd9dtEVIYKWmSZAOPDfzrOMTE/hNRzKo2ET4fiWBZ13mR9cDHTMVtGU3LRTILgg6j4gzEe/SsKG0LO8Ffu4H+9bHlfMDebSRAUHr5gfSDtTMjlRYisShtvM5wvw9b+ZWMqPl2xtifm9KU4qwVkGR67+laziuGC8Mrrhg2/vH/iKT4C6OJsh3USR/tWd8ByAMeY/H1HbYqOJDigDw9rMx2cfb9BR+FuraZrxOQdCjxJA/+1IcahW2qhsLcCwf8rQaJy/hQ7hGk6ydR6wAWIHhOmK1A+ofKY2Gx/OR4m4XuWiQBrYzEQNO4Akkmeu1F4hg3EgkEqq6ekd453/yiic+srbvWERQO623qi7e4+nnVRy3jSeIuqRjUVj/ACmozN2gdMb0691hqhfihe04W4bSMxhNMDYahOPISceFV/IOBZbOrUveVdJBJITJCtjBknaelffDvN3e8yH5HOF/lkFsH2j3p5P8G49pPlJx5Ss48Kgv3BVSzY+03MFzWWsOn81t1BIxJH5xNZrgL4XuAfKqAsRkz3ZHlg1f3rs3TbGAJ+zun5Cs98RcL2PEaVP4Q31kR6VfpcoRu2YvrOmLIMoMJy/mRtPeWZS5bOPAgz9QVb6+dE5Ba7SynegiR6hjP/hNZ+1cniFkAr2oGnpDESK1vEWBY4hltgBdAYDoCNS4HvTcuT1VM2LF6AYvetdkhKmWDapI3iRt4bfWl7nN3N1AdBNwICxLiCcK0aTvtE7jeIqysHtSisPmYKf+5wKRs8AAyMWJyTH/APMuoH/xn3pXJmhaAM3nKucK1l1usBdA0iBAfEArvBP8v08s3w3BkFdMLplRjBGYkTuPGJNA4LvXLSn8VwMT7FvzAr0DlvL0Vu0jJyAdl9Ko2Fs9Bdq5jEzr09lrvx+clyLl3Y2ySIdsn0/T0o/GLq22g/v60V3/AH71j/iL4mup2tu2FXRjVEtlQ3XA38K2NhTHi0iYVzvmyljLvtJG42E4rHfEqqb9tVVoVWdihjShMH3ZtAzPpitq/D6QvUwM+3Wsb8R2h/FWP61uKf8AQ1wf/JRVXQqLl8bq50iXPA8NZdO4iiRkQNXjv1pfjlKsVjbp67R60pwl0wpHQj9KteGft76s2ALoWPJdcfdPvWNcY4/Ga3yULiPDW9fEWUu29Oh+u+oYGfDJ+tam7dC6dRiSVEkeAP8A4/eqP4oH+IYwYDe8sPyApvm3Dg8Il0EgnQ8EgjvgAiIj8Vbk9NgTAx1aSfMLx/FBUe70A7o8WMhcegH0pHg+Z3LlvU+lQpxH4ox1OwOPP2rL8qLX2ZCxC21LwCcwQI8vm38q0rAC3AGABA+h/WrKznfgSrKgNcmD4xlcqHAIBmYkjzH76U3/AOqKndDNAxjSB9DSXDDU46dffJq74NQUBg5zufGmgAGJJsbT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-387350" y="-1614488"/>
            <a:ext cx="4762500" cy="3371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6 Imagen" descr="fot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564904"/>
            <a:ext cx="5746540" cy="4068550"/>
          </a:xfrm>
          <a:prstGeom prst="rect">
            <a:avLst/>
          </a:prstGeom>
        </p:spPr>
      </p:pic>
      <p:pic>
        <p:nvPicPr>
          <p:cNvPr id="7170" name="Picture 2" descr="Advertisemen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348880"/>
            <a:ext cx="230425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19371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FFFF"/>
      </a:accent1>
      <a:accent2>
        <a:srgbClr val="3EBBF0"/>
      </a:accent2>
      <a:accent3>
        <a:srgbClr val="4A66AC"/>
      </a:accent3>
      <a:accent4>
        <a:srgbClr val="242852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ga">
      <a:majorFont>
        <a:latin typeface="Broadway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224</TotalTime>
  <Words>344</Words>
  <Application>Microsoft Office PowerPoint</Application>
  <PresentationFormat>Presentación en pantalla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Mirador</vt:lpstr>
      <vt:lpstr>FRAGA</vt:lpstr>
      <vt:lpstr>Where is it located?</vt:lpstr>
      <vt:lpstr>agriculture</vt:lpstr>
      <vt:lpstr>TRADITIONAL FOODS</vt:lpstr>
      <vt:lpstr>Presentación de PowerPoint</vt:lpstr>
      <vt:lpstr>figs</vt:lpstr>
      <vt:lpstr>Annual and traditional festivals</vt:lpstr>
      <vt:lpstr>Presentación de PowerPoint</vt:lpstr>
      <vt:lpstr>Presentación de PowerPoint</vt:lpstr>
      <vt:lpstr>Important places in Fraga</vt:lpstr>
      <vt:lpstr>Presentación de PowerPoint</vt:lpstr>
      <vt:lpstr>Presentación de PowerPoint</vt:lpstr>
      <vt:lpstr>The traditional folklore</vt:lpstr>
      <vt:lpstr>Presentación de PowerPoint</vt:lpstr>
      <vt:lpstr>The end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FRAGA</dc:title>
  <dc:creator>Andremon</dc:creator>
  <cp:lastModifiedBy>erasmus1</cp:lastModifiedBy>
  <cp:revision>28</cp:revision>
  <dcterms:created xsi:type="dcterms:W3CDTF">2015-04-19T10:42:15Z</dcterms:created>
  <dcterms:modified xsi:type="dcterms:W3CDTF">2015-05-17T19:40:00Z</dcterms:modified>
</cp:coreProperties>
</file>