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4" r:id="rId1"/>
  </p:sldMasterIdLst>
  <p:sldIdLst>
    <p:sldId id="256" r:id="rId2"/>
    <p:sldId id="266" r:id="rId3"/>
    <p:sldId id="260" r:id="rId4"/>
    <p:sldId id="263" r:id="rId5"/>
    <p:sldId id="261" r:id="rId6"/>
    <p:sldId id="262" r:id="rId7"/>
    <p:sldId id="267" r:id="rId8"/>
    <p:sldId id="264" r:id="rId9"/>
    <p:sldId id="258" r:id="rId10"/>
    <p:sldId id="268"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9" d="100"/>
          <a:sy n="69" d="100"/>
        </p:scale>
        <p:origin x="756" y="7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68999CB-C065-49F0-B062-CE495DD153DF}" type="datetimeFigureOut">
              <a:rPr lang="lt-LT" smtClean="0"/>
              <a:t>2018-11-21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76F9403-E5EA-477A-9B25-A4C961429F29}"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8185849"/>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99CB-C065-49F0-B062-CE495DD153DF}" type="datetimeFigureOut">
              <a:rPr lang="lt-LT" smtClean="0"/>
              <a:t>2018-11-21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40313757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99CB-C065-49F0-B062-CE495DD153DF}" type="datetimeFigureOut">
              <a:rPr lang="lt-LT" smtClean="0"/>
              <a:t>2018-11-21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1651330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68999CB-C065-49F0-B062-CE495DD153DF}" type="datetimeFigureOut">
              <a:rPr lang="lt-LT" smtClean="0"/>
              <a:t>2018-11-21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3191133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68999CB-C065-49F0-B062-CE495DD153DF}" type="datetimeFigureOut">
              <a:rPr lang="lt-LT" smtClean="0"/>
              <a:t>2018-11-21</a:t>
            </a:fld>
            <a:endParaRPr lang="lt-LT"/>
          </a:p>
        </p:txBody>
      </p:sp>
      <p:sp>
        <p:nvSpPr>
          <p:cNvPr id="5" name="Footer Placeholder 4"/>
          <p:cNvSpPr>
            <a:spLocks noGrp="1"/>
          </p:cNvSpPr>
          <p:nvPr>
            <p:ph type="ftr" sz="quarter" idx="11"/>
          </p:nvPr>
        </p:nvSpPr>
        <p:spPr/>
        <p:txBody>
          <a:bodyPr/>
          <a:lstStyle/>
          <a:p>
            <a:endParaRPr lang="lt-LT"/>
          </a:p>
        </p:txBody>
      </p:sp>
      <p:sp>
        <p:nvSpPr>
          <p:cNvPr id="6" name="Slide Number Placeholder 5"/>
          <p:cNvSpPr>
            <a:spLocks noGrp="1"/>
          </p:cNvSpPr>
          <p:nvPr>
            <p:ph type="sldNum" sz="quarter" idx="12"/>
          </p:nvPr>
        </p:nvSpPr>
        <p:spPr/>
        <p:txBody>
          <a:bodyPr/>
          <a:lstStyle/>
          <a:p>
            <a:fld id="{776F9403-E5EA-477A-9B25-A4C961429F29}" type="slidenum">
              <a:rPr lang="lt-LT" smtClean="0"/>
              <a:t>‹#›</a:t>
            </a:fld>
            <a:endParaRPr lang="lt-LT"/>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895532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68999CB-C065-49F0-B062-CE495DD153DF}" type="datetimeFigureOut">
              <a:rPr lang="lt-LT" smtClean="0"/>
              <a:t>2018-11-21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35007060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68999CB-C065-49F0-B062-CE495DD153DF}" type="datetimeFigureOut">
              <a:rPr lang="lt-LT" smtClean="0"/>
              <a:t>2018-11-21</a:t>
            </a:fld>
            <a:endParaRPr lang="lt-LT"/>
          </a:p>
        </p:txBody>
      </p:sp>
      <p:sp>
        <p:nvSpPr>
          <p:cNvPr id="8" name="Footer Placeholder 7"/>
          <p:cNvSpPr>
            <a:spLocks noGrp="1"/>
          </p:cNvSpPr>
          <p:nvPr>
            <p:ph type="ftr" sz="quarter" idx="11"/>
          </p:nvPr>
        </p:nvSpPr>
        <p:spPr/>
        <p:txBody>
          <a:bodyPr/>
          <a:lstStyle/>
          <a:p>
            <a:endParaRPr lang="lt-LT"/>
          </a:p>
        </p:txBody>
      </p:sp>
      <p:sp>
        <p:nvSpPr>
          <p:cNvPr id="9" name="Slide Number Placeholder 8"/>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1713833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68999CB-C065-49F0-B062-CE495DD153DF}" type="datetimeFigureOut">
              <a:rPr lang="lt-LT" smtClean="0"/>
              <a:t>2018-11-21</a:t>
            </a:fld>
            <a:endParaRPr lang="lt-LT"/>
          </a:p>
        </p:txBody>
      </p:sp>
      <p:sp>
        <p:nvSpPr>
          <p:cNvPr id="4" name="Footer Placeholder 3"/>
          <p:cNvSpPr>
            <a:spLocks noGrp="1"/>
          </p:cNvSpPr>
          <p:nvPr>
            <p:ph type="ftr" sz="quarter" idx="11"/>
          </p:nvPr>
        </p:nvSpPr>
        <p:spPr/>
        <p:txBody>
          <a:bodyPr/>
          <a:lstStyle/>
          <a:p>
            <a:endParaRPr lang="lt-LT"/>
          </a:p>
        </p:txBody>
      </p:sp>
      <p:sp>
        <p:nvSpPr>
          <p:cNvPr id="5" name="Slide Number Placeholder 4"/>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1561436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568999CB-C065-49F0-B062-CE495DD153DF}" type="datetimeFigureOut">
              <a:rPr lang="lt-LT" smtClean="0"/>
              <a:t>2018-11-21</a:t>
            </a:fld>
            <a:endParaRPr lang="lt-LT"/>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lt-LT"/>
          </a:p>
        </p:txBody>
      </p:sp>
      <p:sp>
        <p:nvSpPr>
          <p:cNvPr id="9" name="Slide Number Placeholder 8"/>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416510133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568999CB-C065-49F0-B062-CE495DD153DF}" type="datetimeFigureOut">
              <a:rPr lang="lt-LT" smtClean="0"/>
              <a:t>2018-11-21</a:t>
            </a:fld>
            <a:endParaRPr lang="lt-LT"/>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lt-LT"/>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776F9403-E5EA-477A-9B25-A4C961429F29}" type="slidenum">
              <a:rPr lang="lt-LT" smtClean="0"/>
              <a:t>‹#›</a:t>
            </a:fld>
            <a:endParaRPr lang="lt-LT"/>
          </a:p>
        </p:txBody>
      </p:sp>
    </p:spTree>
    <p:extLst>
      <p:ext uri="{BB962C8B-B14F-4D97-AF65-F5344CB8AC3E}">
        <p14:creationId xmlns:p14="http://schemas.microsoft.com/office/powerpoint/2010/main" val="79000221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568999CB-C065-49F0-B062-CE495DD153DF}" type="datetimeFigureOut">
              <a:rPr lang="lt-LT" smtClean="0"/>
              <a:t>2018-11-21</a:t>
            </a:fld>
            <a:endParaRPr lang="lt-LT"/>
          </a:p>
        </p:txBody>
      </p:sp>
      <p:sp>
        <p:nvSpPr>
          <p:cNvPr id="6" name="Footer Placeholder 5"/>
          <p:cNvSpPr>
            <a:spLocks noGrp="1"/>
          </p:cNvSpPr>
          <p:nvPr>
            <p:ph type="ftr" sz="quarter" idx="11"/>
          </p:nvPr>
        </p:nvSpPr>
        <p:spPr/>
        <p:txBody>
          <a:bodyPr/>
          <a:lstStyle/>
          <a:p>
            <a:endParaRPr lang="lt-LT"/>
          </a:p>
        </p:txBody>
      </p:sp>
      <p:sp>
        <p:nvSpPr>
          <p:cNvPr id="7" name="Slide Number Placeholder 6"/>
          <p:cNvSpPr>
            <a:spLocks noGrp="1"/>
          </p:cNvSpPr>
          <p:nvPr>
            <p:ph type="sldNum" sz="quarter" idx="12"/>
          </p:nvPr>
        </p:nvSpPr>
        <p:spPr/>
        <p:txBody>
          <a:bodyPr/>
          <a:lstStyle/>
          <a:p>
            <a:fld id="{776F9403-E5EA-477A-9B25-A4C961429F29}" type="slidenum">
              <a:rPr lang="lt-LT" smtClean="0"/>
              <a:t>‹#›</a:t>
            </a:fld>
            <a:endParaRPr lang="lt-LT"/>
          </a:p>
        </p:txBody>
      </p:sp>
    </p:spTree>
    <p:extLst>
      <p:ext uri="{BB962C8B-B14F-4D97-AF65-F5344CB8AC3E}">
        <p14:creationId xmlns:p14="http://schemas.microsoft.com/office/powerpoint/2010/main" val="30946762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568999CB-C065-49F0-B062-CE495DD153DF}" type="datetimeFigureOut">
              <a:rPr lang="lt-LT" smtClean="0"/>
              <a:t>2018-11-21</a:t>
            </a:fld>
            <a:endParaRPr lang="lt-LT"/>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lt-LT"/>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776F9403-E5EA-477A-9B25-A4C961429F29}" type="slidenum">
              <a:rPr lang="lt-LT" smtClean="0"/>
              <a:t>‹#›</a:t>
            </a:fld>
            <a:endParaRPr lang="lt-LT"/>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9237639"/>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A2130F9-2AAC-4E17-8B22-150280D3930E}"/>
              </a:ext>
            </a:extLst>
          </p:cNvPr>
          <p:cNvPicPr>
            <a:picLocks noChangeAspect="1"/>
          </p:cNvPicPr>
          <p:nvPr/>
        </p:nvPicPr>
        <p:blipFill>
          <a:blip r:embed="rId2"/>
          <a:stretch>
            <a:fillRect/>
          </a:stretch>
        </p:blipFill>
        <p:spPr>
          <a:xfrm>
            <a:off x="301738" y="268799"/>
            <a:ext cx="5333922" cy="2824480"/>
          </a:xfrm>
          <a:prstGeom prst="rect">
            <a:avLst/>
          </a:prstGeom>
        </p:spPr>
      </p:pic>
      <p:sp>
        <p:nvSpPr>
          <p:cNvPr id="2" name="Title 1">
            <a:extLst>
              <a:ext uri="{FF2B5EF4-FFF2-40B4-BE49-F238E27FC236}">
                <a16:creationId xmlns:a16="http://schemas.microsoft.com/office/drawing/2014/main" id="{C335F5BE-343D-459C-83BD-796EC8889C74}"/>
              </a:ext>
            </a:extLst>
          </p:cNvPr>
          <p:cNvSpPr>
            <a:spLocks noGrp="1"/>
          </p:cNvSpPr>
          <p:nvPr>
            <p:ph type="ctrTitle"/>
          </p:nvPr>
        </p:nvSpPr>
        <p:spPr>
          <a:xfrm>
            <a:off x="2566725" y="268799"/>
            <a:ext cx="10058400" cy="3566160"/>
          </a:xfrm>
        </p:spPr>
        <p:txBody>
          <a:bodyPr/>
          <a:lstStyle/>
          <a:p>
            <a:r>
              <a:rPr lang="lt-LT" dirty="0" smtClean="0"/>
              <a:t/>
            </a:r>
            <a:br>
              <a:rPr lang="lt-LT" dirty="0" smtClean="0"/>
            </a:br>
            <a:r>
              <a:rPr lang="en-US" dirty="0" smtClean="0"/>
              <a:t>“</a:t>
            </a:r>
            <a:r>
              <a:rPr lang="en-US" b="1" dirty="0">
                <a:latin typeface="Times New Roman" panose="02020603050405020304" pitchFamily="18" charset="0"/>
                <a:cs typeface="Times New Roman" panose="02020603050405020304" pitchFamily="18" charset="0"/>
              </a:rPr>
              <a:t>Walking the line</a:t>
            </a:r>
            <a:r>
              <a:rPr lang="en-US" b="1" dirty="0" smtClean="0">
                <a:latin typeface="Times New Roman" panose="02020603050405020304" pitchFamily="18" charset="0"/>
                <a:cs typeface="Times New Roman" panose="02020603050405020304" pitchFamily="18" charset="0"/>
              </a:rPr>
              <a:t>”</a:t>
            </a:r>
            <a:r>
              <a:rPr lang="lt-LT" b="1" dirty="0" smtClean="0">
                <a:latin typeface="Times New Roman" panose="02020603050405020304" pitchFamily="18" charset="0"/>
                <a:cs typeface="Times New Roman" panose="02020603050405020304" pitchFamily="18" charset="0"/>
              </a:rPr>
              <a:t/>
            </a:r>
            <a:br>
              <a:rPr lang="lt-LT" b="1" dirty="0" smtClean="0">
                <a:latin typeface="Times New Roman" panose="02020603050405020304" pitchFamily="18" charset="0"/>
                <a:cs typeface="Times New Roman" panose="02020603050405020304" pitchFamily="18" charset="0"/>
              </a:rPr>
            </a:br>
            <a:r>
              <a:rPr lang="lt-LT" b="1" dirty="0" err="1">
                <a:latin typeface="Times New Roman" panose="02020603050405020304" pitchFamily="18" charset="0"/>
                <a:cs typeface="Times New Roman" panose="02020603050405020304" pitchFamily="18" charset="0"/>
              </a:rPr>
              <a:t>National</a:t>
            </a:r>
            <a:r>
              <a:rPr lang="lt-LT" b="1" dirty="0">
                <a:latin typeface="Times New Roman" panose="02020603050405020304" pitchFamily="18" charset="0"/>
                <a:cs typeface="Times New Roman" panose="02020603050405020304" pitchFamily="18" charset="0"/>
              </a:rPr>
              <a:t> </a:t>
            </a:r>
            <a:r>
              <a:rPr lang="lt-LT" b="1" dirty="0" err="1">
                <a:latin typeface="Times New Roman" panose="02020603050405020304" pitchFamily="18" charset="0"/>
                <a:cs typeface="Times New Roman" panose="02020603050405020304" pitchFamily="18" charset="0"/>
              </a:rPr>
              <a:t>Heroes</a:t>
            </a:r>
            <a:endParaRPr lang="lt-LT" b="1" dirty="0">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D807957B-51F5-42FC-9007-A05556A2ED58}"/>
              </a:ext>
            </a:extLst>
          </p:cNvPr>
          <p:cNvSpPr>
            <a:spLocks noGrp="1"/>
          </p:cNvSpPr>
          <p:nvPr>
            <p:ph type="subTitle" idx="1"/>
          </p:nvPr>
        </p:nvSpPr>
        <p:spPr>
          <a:xfrm>
            <a:off x="4116094" y="4707615"/>
            <a:ext cx="10058400" cy="1143000"/>
          </a:xfrm>
        </p:spPr>
        <p:txBody>
          <a:bodyPr>
            <a:normAutofit/>
          </a:bodyPr>
          <a:lstStyle/>
          <a:p>
            <a:r>
              <a:rPr lang="en-US" sz="4800"/>
              <a:t>2017-2019</a:t>
            </a:r>
            <a:endParaRPr lang="lt-LT" sz="4800" dirty="0"/>
          </a:p>
        </p:txBody>
      </p:sp>
      <p:pic>
        <p:nvPicPr>
          <p:cNvPr id="6" name="Picture 5">
            <a:extLst>
              <a:ext uri="{FF2B5EF4-FFF2-40B4-BE49-F238E27FC236}">
                <a16:creationId xmlns:a16="http://schemas.microsoft.com/office/drawing/2014/main" id="{C395FE1C-806E-4C27-A392-62085D9D3B52}"/>
              </a:ext>
            </a:extLst>
          </p:cNvPr>
          <p:cNvPicPr>
            <a:picLocks noChangeAspect="1"/>
          </p:cNvPicPr>
          <p:nvPr/>
        </p:nvPicPr>
        <p:blipFill>
          <a:blip r:embed="rId3"/>
          <a:stretch>
            <a:fillRect/>
          </a:stretch>
        </p:blipFill>
        <p:spPr>
          <a:xfrm>
            <a:off x="0" y="6332332"/>
            <a:ext cx="12192000" cy="3295293"/>
          </a:xfrm>
          <a:prstGeom prst="rect">
            <a:avLst/>
          </a:prstGeom>
        </p:spPr>
      </p:pic>
      <p:pic>
        <p:nvPicPr>
          <p:cNvPr id="5" name="Paveikslėlis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77131" y="4151462"/>
            <a:ext cx="3336325" cy="1940011"/>
          </a:xfrm>
          <a:prstGeom prst="rect">
            <a:avLst/>
          </a:prstGeom>
        </p:spPr>
      </p:pic>
    </p:spTree>
    <p:extLst>
      <p:ext uri="{BB962C8B-B14F-4D97-AF65-F5344CB8AC3E}">
        <p14:creationId xmlns:p14="http://schemas.microsoft.com/office/powerpoint/2010/main" val="116795696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avadinimas 1"/>
          <p:cNvSpPr>
            <a:spLocks noGrp="1"/>
          </p:cNvSpPr>
          <p:nvPr>
            <p:ph type="title"/>
          </p:nvPr>
        </p:nvSpPr>
        <p:spPr/>
        <p:txBody>
          <a:bodyPr/>
          <a:lstStyle/>
          <a:p>
            <a:endParaRPr lang="lt-LT"/>
          </a:p>
        </p:txBody>
      </p:sp>
      <p:sp>
        <p:nvSpPr>
          <p:cNvPr id="3" name="Turinio vietos rezervavimo ženklas 2"/>
          <p:cNvSpPr>
            <a:spLocks noGrp="1"/>
          </p:cNvSpPr>
          <p:nvPr>
            <p:ph idx="1"/>
          </p:nvPr>
        </p:nvSpPr>
        <p:spPr/>
        <p:txBody>
          <a:bodyPr/>
          <a:lstStyle/>
          <a:p>
            <a:endParaRPr lang="lt-LT"/>
          </a:p>
        </p:txBody>
      </p:sp>
      <p:pic>
        <p:nvPicPr>
          <p:cNvPr id="4" name="Paveikslėlis 3"/>
          <p:cNvPicPr>
            <a:picLocks noChangeAspect="1"/>
          </p:cNvPicPr>
          <p:nvPr/>
        </p:nvPicPr>
        <p:blipFill rotWithShape="1">
          <a:blip r:embed="rId2"/>
          <a:srcRect l="25615" t="22628" r="10495" b="11363"/>
          <a:stretch/>
        </p:blipFill>
        <p:spPr>
          <a:xfrm>
            <a:off x="0" y="0"/>
            <a:ext cx="12192000" cy="6786883"/>
          </a:xfrm>
          <a:prstGeom prst="rect">
            <a:avLst/>
          </a:prstGeom>
        </p:spPr>
      </p:pic>
    </p:spTree>
    <p:extLst>
      <p:ext uri="{BB962C8B-B14F-4D97-AF65-F5344CB8AC3E}">
        <p14:creationId xmlns:p14="http://schemas.microsoft.com/office/powerpoint/2010/main" val="3225193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D35B63CC-B31D-4D22-9D9D-A92DA0759BD1}"/>
              </a:ext>
            </a:extLst>
          </p:cNvPr>
          <p:cNvPicPr>
            <a:picLocks noChangeAspect="1"/>
          </p:cNvPicPr>
          <p:nvPr/>
        </p:nvPicPr>
        <p:blipFill rotWithShape="1">
          <a:blip r:embed="rId2">
            <a:alphaModFix amt="35000"/>
          </a:blip>
          <a:srcRect t="15094"/>
          <a:stretch/>
        </p:blipFill>
        <p:spPr>
          <a:xfrm>
            <a:off x="-12829" y="10"/>
            <a:ext cx="12191980" cy="6857990"/>
          </a:xfrm>
          <a:prstGeom prst="rect">
            <a:avLst/>
          </a:prstGeom>
        </p:spPr>
      </p:pic>
      <p:cxnSp>
        <p:nvCxnSpPr>
          <p:cNvPr id="12" name="Straight Connector 11">
            <a:extLst>
              <a:ext uri="{FF2B5EF4-FFF2-40B4-BE49-F238E27FC236}">
                <a16:creationId xmlns:a16="http://schemas.microsoft.com/office/drawing/2014/main" id="{83477320-2176-43A7-964D-F98AFECB20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D93971F7-F4D6-4017-8B6F-CCC3ED622BD4}"/>
              </a:ext>
            </a:extLst>
          </p:cNvPr>
          <p:cNvSpPr>
            <a:spLocks noGrp="1"/>
          </p:cNvSpPr>
          <p:nvPr>
            <p:ph type="title"/>
          </p:nvPr>
        </p:nvSpPr>
        <p:spPr>
          <a:xfrm>
            <a:off x="4502983" y="2226628"/>
            <a:ext cx="10058400" cy="1450757"/>
          </a:xfrm>
        </p:spPr>
        <p:txBody>
          <a:bodyPr>
            <a:normAutofit/>
          </a:bodyPr>
          <a:lstStyle/>
          <a:p>
            <a:r>
              <a:rPr lang="en-US" sz="6600" dirty="0">
                <a:solidFill>
                  <a:schemeClr val="tx1"/>
                </a:solidFill>
                <a:latin typeface="Arial" panose="020B0604020202020204" pitchFamily="34" charset="0"/>
                <a:cs typeface="Arial" panose="020B0604020202020204" pitchFamily="34" charset="0"/>
              </a:rPr>
              <a:t>S</a:t>
            </a:r>
            <a:r>
              <a:rPr lang="lt-LT" sz="6600" dirty="0">
                <a:solidFill>
                  <a:schemeClr val="tx1"/>
                </a:solidFill>
                <a:latin typeface="Arial" panose="020B0604020202020204" pitchFamily="34" charset="0"/>
                <a:cs typeface="Arial" panose="020B0604020202020204" pitchFamily="34" charset="0"/>
              </a:rPr>
              <a:t>ąjūdis</a:t>
            </a:r>
          </a:p>
        </p:txBody>
      </p:sp>
      <p:sp>
        <p:nvSpPr>
          <p:cNvPr id="14" name="Rectangle 13">
            <a:extLst>
              <a:ext uri="{FF2B5EF4-FFF2-40B4-BE49-F238E27FC236}">
                <a16:creationId xmlns:a16="http://schemas.microsoft.com/office/drawing/2014/main" id="{F0023454-C8F8-4D6E-8537-CCFD0CA394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E074050-0E37-4F72-95BE-2439FAD04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5BCF1AC2-A78F-452C-A3F8-FE90E8A213D8}"/>
              </a:ext>
            </a:extLst>
          </p:cNvPr>
          <p:cNvPicPr>
            <a:picLocks noChangeAspect="1"/>
          </p:cNvPicPr>
          <p:nvPr/>
        </p:nvPicPr>
        <p:blipFill>
          <a:blip r:embed="rId3"/>
          <a:stretch>
            <a:fillRect/>
          </a:stretch>
        </p:blipFill>
        <p:spPr>
          <a:xfrm>
            <a:off x="-37317" y="6289647"/>
            <a:ext cx="12192000" cy="3195575"/>
          </a:xfrm>
          <a:prstGeom prst="rect">
            <a:avLst/>
          </a:prstGeom>
        </p:spPr>
      </p:pic>
    </p:spTree>
    <p:extLst>
      <p:ext uri="{BB962C8B-B14F-4D97-AF65-F5344CB8AC3E}">
        <p14:creationId xmlns:p14="http://schemas.microsoft.com/office/powerpoint/2010/main" val="26715815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6272348A-EDAB-44F8-832E-423AA576EDA4}"/>
              </a:ext>
            </a:extLst>
          </p:cNvPr>
          <p:cNvPicPr>
            <a:picLocks noChangeAspect="1"/>
          </p:cNvPicPr>
          <p:nvPr/>
        </p:nvPicPr>
        <p:blipFill rotWithShape="1">
          <a:blip r:embed="rId2">
            <a:alphaModFix amt="35000"/>
            <a:extLst/>
          </a:blip>
          <a:srcRect/>
          <a:stretch/>
        </p:blipFill>
        <p:spPr>
          <a:xfrm>
            <a:off x="20" y="10"/>
            <a:ext cx="12191980" cy="6857990"/>
          </a:xfrm>
          <a:prstGeom prst="rect">
            <a:avLst/>
          </a:prstGeom>
        </p:spPr>
      </p:pic>
      <p:cxnSp>
        <p:nvCxnSpPr>
          <p:cNvPr id="38" name="Straight Connector 37">
            <a:extLst>
              <a:ext uri="{FF2B5EF4-FFF2-40B4-BE49-F238E27FC236}">
                <a16:creationId xmlns:a16="http://schemas.microsoft.com/office/drawing/2014/main" id="{83477320-2176-43A7-964D-F98AFECB20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AA28B4-50D5-4D2F-9AF9-FC7E5F36ECFF}"/>
              </a:ext>
            </a:extLst>
          </p:cNvPr>
          <p:cNvSpPr>
            <a:spLocks noGrp="1"/>
          </p:cNvSpPr>
          <p:nvPr>
            <p:ph type="title"/>
          </p:nvPr>
        </p:nvSpPr>
        <p:spPr>
          <a:xfrm>
            <a:off x="1097280" y="286603"/>
            <a:ext cx="10058400" cy="1450757"/>
          </a:xfrm>
        </p:spPr>
        <p:txBody>
          <a:bodyPr>
            <a:normAutofit/>
          </a:bodyPr>
          <a:lstStyle/>
          <a:p>
            <a:r>
              <a:rPr lang="en-US" dirty="0">
                <a:solidFill>
                  <a:schemeClr val="tx1"/>
                </a:solidFill>
              </a:rPr>
              <a:t>What is </a:t>
            </a:r>
            <a:r>
              <a:rPr lang="en-US" i="1" dirty="0">
                <a:solidFill>
                  <a:schemeClr val="tx1"/>
                </a:solidFill>
              </a:rPr>
              <a:t>S</a:t>
            </a:r>
            <a:r>
              <a:rPr lang="lt-LT" i="1" dirty="0">
                <a:solidFill>
                  <a:schemeClr val="tx1"/>
                </a:solidFill>
              </a:rPr>
              <a:t>ąjūdis</a:t>
            </a:r>
            <a:r>
              <a:rPr lang="lt-LT" dirty="0">
                <a:solidFill>
                  <a:schemeClr val="tx1"/>
                </a:solidFill>
              </a:rPr>
              <a:t>?</a:t>
            </a:r>
          </a:p>
        </p:txBody>
      </p:sp>
      <p:sp>
        <p:nvSpPr>
          <p:cNvPr id="3" name="Content Placeholder 2">
            <a:extLst>
              <a:ext uri="{FF2B5EF4-FFF2-40B4-BE49-F238E27FC236}">
                <a16:creationId xmlns:a16="http://schemas.microsoft.com/office/drawing/2014/main" id="{AA7F0AF9-EC08-4393-AB6F-C28F8E6481D5}"/>
              </a:ext>
            </a:extLst>
          </p:cNvPr>
          <p:cNvSpPr>
            <a:spLocks noGrp="1"/>
          </p:cNvSpPr>
          <p:nvPr>
            <p:ph idx="1"/>
          </p:nvPr>
        </p:nvSpPr>
        <p:spPr>
          <a:xfrm>
            <a:off x="1097280" y="1845734"/>
            <a:ext cx="5537200" cy="4023360"/>
          </a:xfrm>
        </p:spPr>
        <p:txBody>
          <a:bodyPr>
            <a:normAutofit/>
          </a:bodyPr>
          <a:lstStyle/>
          <a:p>
            <a:pPr algn="just"/>
            <a:r>
              <a:rPr lang="en-US" sz="2800" dirty="0" err="1">
                <a:solidFill>
                  <a:schemeClr val="tx1"/>
                </a:solidFill>
              </a:rPr>
              <a:t>Sąjūdis</a:t>
            </a:r>
            <a:r>
              <a:rPr lang="en-US" sz="2800" dirty="0">
                <a:solidFill>
                  <a:schemeClr val="tx1"/>
                </a:solidFill>
              </a:rPr>
              <a:t> at the beginning known as the Reform Movement of Lithuania. It is a political </a:t>
            </a:r>
            <a:r>
              <a:rPr lang="en-US" sz="2800" dirty="0" err="1">
                <a:solidFill>
                  <a:schemeClr val="tx1"/>
                </a:solidFill>
              </a:rPr>
              <a:t>organisation</a:t>
            </a:r>
            <a:r>
              <a:rPr lang="en-US" sz="2800" dirty="0">
                <a:solidFill>
                  <a:schemeClr val="tx1"/>
                </a:solidFill>
              </a:rPr>
              <a:t> which led the struggle for Lithuanian independence in the late 1980s and early 1990s. It was </a:t>
            </a:r>
            <a:r>
              <a:rPr lang="en-US" sz="2800" i="1" dirty="0">
                <a:solidFill>
                  <a:schemeClr val="tx1"/>
                </a:solidFill>
              </a:rPr>
              <a:t>established</a:t>
            </a:r>
            <a:r>
              <a:rPr lang="en-US" sz="2800" dirty="0">
                <a:solidFill>
                  <a:schemeClr val="tx1"/>
                </a:solidFill>
              </a:rPr>
              <a:t> on 3</a:t>
            </a:r>
            <a:r>
              <a:rPr lang="en-US" sz="2800" baseline="30000" dirty="0">
                <a:solidFill>
                  <a:schemeClr val="tx1"/>
                </a:solidFill>
              </a:rPr>
              <a:t>rd</a:t>
            </a:r>
            <a:r>
              <a:rPr lang="en-US" sz="2800" dirty="0">
                <a:solidFill>
                  <a:schemeClr val="tx1"/>
                </a:solidFill>
              </a:rPr>
              <a:t> of June in 1988, and was led by </a:t>
            </a:r>
            <a:r>
              <a:rPr lang="en-US" sz="2800" dirty="0" err="1">
                <a:solidFill>
                  <a:schemeClr val="tx1"/>
                </a:solidFill>
              </a:rPr>
              <a:t>Vytautas</a:t>
            </a:r>
            <a:r>
              <a:rPr lang="en-US" sz="2800" dirty="0">
                <a:solidFill>
                  <a:schemeClr val="tx1"/>
                </a:solidFill>
              </a:rPr>
              <a:t> Landsbergis. Its goal was to seek the return of independent status for Lithuania.</a:t>
            </a:r>
            <a:endParaRPr lang="lt-LT" sz="2800" dirty="0">
              <a:solidFill>
                <a:schemeClr val="tx1"/>
              </a:solidFill>
            </a:endParaRPr>
          </a:p>
        </p:txBody>
      </p:sp>
      <p:sp>
        <p:nvSpPr>
          <p:cNvPr id="40" name="Rectangle 39">
            <a:extLst>
              <a:ext uri="{FF2B5EF4-FFF2-40B4-BE49-F238E27FC236}">
                <a16:creationId xmlns:a16="http://schemas.microsoft.com/office/drawing/2014/main" id="{F0023454-C8F8-4D6E-8537-CCFD0CA394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2" name="Rectangle 41">
            <a:extLst>
              <a:ext uri="{FF2B5EF4-FFF2-40B4-BE49-F238E27FC236}">
                <a16:creationId xmlns:a16="http://schemas.microsoft.com/office/drawing/2014/main" id="{7E074050-0E37-4F72-95BE-2439FAD04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9" name="Picture 18">
            <a:extLst>
              <a:ext uri="{FF2B5EF4-FFF2-40B4-BE49-F238E27FC236}">
                <a16:creationId xmlns:a16="http://schemas.microsoft.com/office/drawing/2014/main" id="{0C5325B5-05C0-46A6-B16D-5DD07DEBC489}"/>
              </a:ext>
            </a:extLst>
          </p:cNvPr>
          <p:cNvPicPr>
            <a:picLocks noChangeAspect="1"/>
          </p:cNvPicPr>
          <p:nvPr/>
        </p:nvPicPr>
        <p:blipFill>
          <a:blip r:embed="rId3"/>
          <a:stretch>
            <a:fillRect/>
          </a:stretch>
        </p:blipFill>
        <p:spPr>
          <a:xfrm>
            <a:off x="7729220" y="3971163"/>
            <a:ext cx="3368040" cy="2076958"/>
          </a:xfrm>
          <a:prstGeom prst="rect">
            <a:avLst/>
          </a:prstGeom>
        </p:spPr>
      </p:pic>
      <p:pic>
        <p:nvPicPr>
          <p:cNvPr id="21" name="Picture 20">
            <a:extLst>
              <a:ext uri="{FF2B5EF4-FFF2-40B4-BE49-F238E27FC236}">
                <a16:creationId xmlns:a16="http://schemas.microsoft.com/office/drawing/2014/main" id="{DABE1D72-4AC6-4E52-B620-2A4A6165E0B0}"/>
              </a:ext>
            </a:extLst>
          </p:cNvPr>
          <p:cNvPicPr>
            <a:picLocks noChangeAspect="1"/>
          </p:cNvPicPr>
          <p:nvPr/>
        </p:nvPicPr>
        <p:blipFill>
          <a:blip r:embed="rId4"/>
          <a:stretch>
            <a:fillRect/>
          </a:stretch>
        </p:blipFill>
        <p:spPr>
          <a:xfrm>
            <a:off x="8123441" y="1985497"/>
            <a:ext cx="2712373" cy="1699471"/>
          </a:xfrm>
          <a:prstGeom prst="rect">
            <a:avLst/>
          </a:prstGeom>
        </p:spPr>
      </p:pic>
      <p:pic>
        <p:nvPicPr>
          <p:cNvPr id="23" name="Picture 22">
            <a:extLst>
              <a:ext uri="{FF2B5EF4-FFF2-40B4-BE49-F238E27FC236}">
                <a16:creationId xmlns:a16="http://schemas.microsoft.com/office/drawing/2014/main" id="{799077B0-0DF9-4A8B-A540-012C2991B50B}"/>
              </a:ext>
            </a:extLst>
          </p:cNvPr>
          <p:cNvPicPr>
            <a:picLocks noChangeAspect="1"/>
          </p:cNvPicPr>
          <p:nvPr/>
        </p:nvPicPr>
        <p:blipFill>
          <a:blip r:embed="rId5"/>
          <a:stretch>
            <a:fillRect/>
          </a:stretch>
        </p:blipFill>
        <p:spPr>
          <a:xfrm>
            <a:off x="-614856" y="6157720"/>
            <a:ext cx="13096240" cy="3429000"/>
          </a:xfrm>
          <a:prstGeom prst="rect">
            <a:avLst/>
          </a:prstGeom>
        </p:spPr>
      </p:pic>
    </p:spTree>
    <p:extLst>
      <p:ext uri="{BB962C8B-B14F-4D97-AF65-F5344CB8AC3E}">
        <p14:creationId xmlns:p14="http://schemas.microsoft.com/office/powerpoint/2010/main" val="142466327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29F45E3-C125-49F5-863F-3F771273B79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F23C6175-7110-4DB0-BEA4-FC1D293020B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3" name="Straight Connector 12">
            <a:extLst>
              <a:ext uri="{FF2B5EF4-FFF2-40B4-BE49-F238E27FC236}">
                <a16:creationId xmlns:a16="http://schemas.microsoft.com/office/drawing/2014/main" id="{044DF19B-511F-4F07-A7AD-1A010C6BFCB2}"/>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3">
            <a:extLst>
              <a:ext uri="{FF2B5EF4-FFF2-40B4-BE49-F238E27FC236}">
                <a16:creationId xmlns:a16="http://schemas.microsoft.com/office/drawing/2014/main" id="{4AC8978B-30F8-4170-AF06-1C3F580CC6E3}"/>
              </a:ext>
            </a:extLst>
          </p:cNvPr>
          <p:cNvPicPr>
            <a:picLocks noGrp="1" noChangeAspect="1"/>
          </p:cNvPicPr>
          <p:nvPr>
            <p:ph idx="1"/>
          </p:nvPr>
        </p:nvPicPr>
        <p:blipFill rotWithShape="1">
          <a:blip r:embed="rId2"/>
          <a:srcRect t="11883"/>
          <a:stretch/>
        </p:blipFill>
        <p:spPr>
          <a:xfrm>
            <a:off x="-32" y="10"/>
            <a:ext cx="12192031" cy="4915066"/>
          </a:xfrm>
          <a:prstGeom prst="rect">
            <a:avLst/>
          </a:prstGeom>
        </p:spPr>
      </p:pic>
      <p:sp>
        <p:nvSpPr>
          <p:cNvPr id="15" name="Rectangle 14">
            <a:extLst>
              <a:ext uri="{FF2B5EF4-FFF2-40B4-BE49-F238E27FC236}">
                <a16:creationId xmlns:a16="http://schemas.microsoft.com/office/drawing/2014/main" id="{D8ED3830-ABBE-41E7-B0D4-FA582F84725E}"/>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5E7307B7-FBA2-4EB5-A66A-F570BFE47134}"/>
              </a:ext>
            </a:extLst>
          </p:cNvPr>
          <p:cNvSpPr>
            <a:spLocks noGrp="1"/>
          </p:cNvSpPr>
          <p:nvPr>
            <p:ph type="title"/>
          </p:nvPr>
        </p:nvSpPr>
        <p:spPr>
          <a:xfrm>
            <a:off x="2764789" y="5558878"/>
            <a:ext cx="10058400" cy="822960"/>
          </a:xfrm>
        </p:spPr>
        <p:txBody>
          <a:bodyPr vert="horz" lIns="91440" tIns="45720" rIns="91440" bIns="45720" rtlCol="0" anchor="b">
            <a:noAutofit/>
          </a:bodyPr>
          <a:lstStyle/>
          <a:p>
            <a:r>
              <a:rPr lang="en-US" sz="7200" dirty="0">
                <a:solidFill>
                  <a:schemeClr val="tx1"/>
                </a:solidFill>
                <a:latin typeface="Algerian" panose="04020705040A02060702" pitchFamily="82" charset="0"/>
              </a:rPr>
              <a:t>THE BALTIC WAY</a:t>
            </a:r>
          </a:p>
        </p:txBody>
      </p:sp>
      <p:sp>
        <p:nvSpPr>
          <p:cNvPr id="17" name="Rectangle 16">
            <a:extLst>
              <a:ext uri="{FF2B5EF4-FFF2-40B4-BE49-F238E27FC236}">
                <a16:creationId xmlns:a16="http://schemas.microsoft.com/office/drawing/2014/main" id="{B9F394EE-52D9-4BC8-8F01-DCF6EAD920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4906176"/>
            <a:ext cx="12188952"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081907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6" name="Picture 5" descr="A group of people standing in front of a crowd posing for the camera&#10;&#10;Description generated with very high confidence">
            <a:extLst>
              <a:ext uri="{FF2B5EF4-FFF2-40B4-BE49-F238E27FC236}">
                <a16:creationId xmlns:a16="http://schemas.microsoft.com/office/drawing/2014/main" id="{60B80ACD-4F03-4983-9F6D-E25FD9593A11}"/>
              </a:ext>
            </a:extLst>
          </p:cNvPr>
          <p:cNvPicPr>
            <a:picLocks noChangeAspect="1"/>
          </p:cNvPicPr>
          <p:nvPr/>
        </p:nvPicPr>
        <p:blipFill rotWithShape="1">
          <a:blip r:embed="rId2">
            <a:alphaModFix amt="35000"/>
            <a:extLst/>
          </a:blip>
          <a:srcRect t="844" b="14886"/>
          <a:stretch/>
        </p:blipFill>
        <p:spPr>
          <a:xfrm>
            <a:off x="20" y="10"/>
            <a:ext cx="12191980" cy="6857990"/>
          </a:xfrm>
          <a:prstGeom prst="rect">
            <a:avLst/>
          </a:prstGeom>
        </p:spPr>
      </p:pic>
      <p:cxnSp>
        <p:nvCxnSpPr>
          <p:cNvPr id="19" name="Straight Connector 10">
            <a:extLst>
              <a:ext uri="{FF2B5EF4-FFF2-40B4-BE49-F238E27FC236}">
                <a16:creationId xmlns:a16="http://schemas.microsoft.com/office/drawing/2014/main" id="{83477320-2176-43A7-964D-F98AFECB20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5FF3B5-CB2B-4BAA-9853-4F925875D04E}"/>
              </a:ext>
            </a:extLst>
          </p:cNvPr>
          <p:cNvSpPr>
            <a:spLocks noGrp="1"/>
          </p:cNvSpPr>
          <p:nvPr>
            <p:ph type="title"/>
          </p:nvPr>
        </p:nvSpPr>
        <p:spPr>
          <a:xfrm>
            <a:off x="1066800" y="89605"/>
            <a:ext cx="10058400" cy="1450757"/>
          </a:xfrm>
        </p:spPr>
        <p:txBody>
          <a:bodyPr>
            <a:normAutofit/>
          </a:bodyPr>
          <a:lstStyle/>
          <a:p>
            <a:r>
              <a:rPr lang="en-US" dirty="0">
                <a:solidFill>
                  <a:schemeClr val="tx1"/>
                </a:solidFill>
              </a:rPr>
              <a:t>What is the Baltic Way?</a:t>
            </a:r>
            <a:endParaRPr lang="lt-LT" dirty="0">
              <a:solidFill>
                <a:schemeClr val="tx1"/>
              </a:solidFill>
            </a:endParaRPr>
          </a:p>
        </p:txBody>
      </p:sp>
      <p:sp>
        <p:nvSpPr>
          <p:cNvPr id="3" name="Content Placeholder 2">
            <a:extLst>
              <a:ext uri="{FF2B5EF4-FFF2-40B4-BE49-F238E27FC236}">
                <a16:creationId xmlns:a16="http://schemas.microsoft.com/office/drawing/2014/main" id="{0A91F0F2-1D4C-4DCF-97F5-BE2AB48A00BE}"/>
              </a:ext>
            </a:extLst>
          </p:cNvPr>
          <p:cNvSpPr>
            <a:spLocks noGrp="1"/>
          </p:cNvSpPr>
          <p:nvPr>
            <p:ph idx="1"/>
          </p:nvPr>
        </p:nvSpPr>
        <p:spPr>
          <a:xfrm>
            <a:off x="1102092" y="2076805"/>
            <a:ext cx="10058400" cy="4023360"/>
          </a:xfrm>
        </p:spPr>
        <p:txBody>
          <a:bodyPr>
            <a:noAutofit/>
          </a:bodyPr>
          <a:lstStyle/>
          <a:p>
            <a:pPr algn="just"/>
            <a:r>
              <a:rPr lang="en-US" sz="3200" dirty="0">
                <a:solidFill>
                  <a:schemeClr val="tx1"/>
                </a:solidFill>
              </a:rPr>
              <a:t>On that fateful day in 1989, more than two million people joined hands in a human chain that began in Tallinn, Estonia, stretched about 675 </a:t>
            </a:r>
            <a:r>
              <a:rPr lang="en-US" sz="3200" dirty="0" err="1">
                <a:solidFill>
                  <a:schemeClr val="tx1"/>
                </a:solidFill>
              </a:rPr>
              <a:t>kilometres</a:t>
            </a:r>
            <a:r>
              <a:rPr lang="en-US" sz="3200" dirty="0">
                <a:solidFill>
                  <a:schemeClr val="tx1"/>
                </a:solidFill>
              </a:rPr>
              <a:t> across Latvia, to Vilnius, Lithuania. The date was chosen to focus the world’s attention on the day in 1939, exactly 50 years prior, when Nazi Germany and the Soviet Union signed the Molotov-Ribbentrop Pact. This secret agreement was created during the early years of World War II, when Germany and the Soviet Union were allies.</a:t>
            </a:r>
            <a:endParaRPr lang="lt-LT" sz="3200" dirty="0">
              <a:solidFill>
                <a:schemeClr val="tx1"/>
              </a:solidFill>
            </a:endParaRPr>
          </a:p>
        </p:txBody>
      </p:sp>
      <p:sp>
        <p:nvSpPr>
          <p:cNvPr id="20" name="Rectangle 12">
            <a:extLst>
              <a:ext uri="{FF2B5EF4-FFF2-40B4-BE49-F238E27FC236}">
                <a16:creationId xmlns:a16="http://schemas.microsoft.com/office/drawing/2014/main" id="{F0023454-C8F8-4D6E-8537-CCFD0CA394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14">
            <a:extLst>
              <a:ext uri="{FF2B5EF4-FFF2-40B4-BE49-F238E27FC236}">
                <a16:creationId xmlns:a16="http://schemas.microsoft.com/office/drawing/2014/main" id="{7E074050-0E37-4F72-95BE-2439FAD04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a:extLst>
              <a:ext uri="{FF2B5EF4-FFF2-40B4-BE49-F238E27FC236}">
                <a16:creationId xmlns:a16="http://schemas.microsoft.com/office/drawing/2014/main" id="{3A4CF1BC-B634-4778-9C0E-8A6D6ADB992F}"/>
              </a:ext>
            </a:extLst>
          </p:cNvPr>
          <p:cNvPicPr>
            <a:picLocks noChangeAspect="1"/>
          </p:cNvPicPr>
          <p:nvPr/>
        </p:nvPicPr>
        <p:blipFill>
          <a:blip r:embed="rId3"/>
          <a:stretch>
            <a:fillRect/>
          </a:stretch>
        </p:blipFill>
        <p:spPr>
          <a:xfrm>
            <a:off x="-1739463" y="6334316"/>
            <a:ext cx="14782800" cy="2383221"/>
          </a:xfrm>
          <a:prstGeom prst="rect">
            <a:avLst/>
          </a:prstGeom>
        </p:spPr>
      </p:pic>
    </p:spTree>
    <p:extLst>
      <p:ext uri="{BB962C8B-B14F-4D97-AF65-F5344CB8AC3E}">
        <p14:creationId xmlns:p14="http://schemas.microsoft.com/office/powerpoint/2010/main" val="4036634951"/>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32175A1A-7EE1-4535-A8C7-F8EB6E3D47D1}"/>
              </a:ext>
            </a:extLst>
          </p:cNvPr>
          <p:cNvPicPr>
            <a:picLocks noChangeAspect="1"/>
          </p:cNvPicPr>
          <p:nvPr/>
        </p:nvPicPr>
        <p:blipFill rotWithShape="1">
          <a:blip r:embed="rId2">
            <a:duotone>
              <a:prstClr val="black"/>
              <a:schemeClr val="tx2">
                <a:tint val="45000"/>
                <a:satMod val="400000"/>
              </a:schemeClr>
            </a:duotone>
            <a:alphaModFix amt="15000"/>
            <a:extLst/>
          </a:blip>
          <a:srcRect l="3111" r="1" b="1"/>
          <a:stretch/>
        </p:blipFill>
        <p:spPr>
          <a:xfrm>
            <a:off x="1" y="10"/>
            <a:ext cx="12192000" cy="6857991"/>
          </a:xfrm>
          <a:prstGeom prst="rect">
            <a:avLst/>
          </a:prstGeom>
        </p:spPr>
      </p:pic>
      <p:cxnSp>
        <p:nvCxnSpPr>
          <p:cNvPr id="18" name="Straight Connector 17">
            <a:extLst>
              <a:ext uri="{FF2B5EF4-FFF2-40B4-BE49-F238E27FC236}">
                <a16:creationId xmlns:a16="http://schemas.microsoft.com/office/drawing/2014/main" id="{0CE376FE-E0BB-4B36-AE34-C42401212E16}"/>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3C0D2A7B-716E-4CBA-AE5F-154F1429B680}"/>
              </a:ext>
            </a:extLst>
          </p:cNvPr>
          <p:cNvSpPr>
            <a:spLocks noGrp="1"/>
          </p:cNvSpPr>
          <p:nvPr>
            <p:ph type="title"/>
          </p:nvPr>
        </p:nvSpPr>
        <p:spPr>
          <a:xfrm>
            <a:off x="1097280" y="286603"/>
            <a:ext cx="10058400" cy="1450757"/>
          </a:xfrm>
        </p:spPr>
        <p:txBody>
          <a:bodyPr>
            <a:normAutofit/>
          </a:bodyPr>
          <a:lstStyle/>
          <a:p>
            <a:r>
              <a:rPr lang="en-US" dirty="0"/>
              <a:t>Meaning of the Baltic Way</a:t>
            </a:r>
            <a:endParaRPr lang="lt-LT" dirty="0"/>
          </a:p>
        </p:txBody>
      </p:sp>
      <p:sp>
        <p:nvSpPr>
          <p:cNvPr id="10" name="Content Placeholder 9">
            <a:extLst>
              <a:ext uri="{FF2B5EF4-FFF2-40B4-BE49-F238E27FC236}">
                <a16:creationId xmlns:a16="http://schemas.microsoft.com/office/drawing/2014/main" id="{E30770AA-F8BC-431E-9E34-C00BBAF9C3CD}"/>
              </a:ext>
            </a:extLst>
          </p:cNvPr>
          <p:cNvSpPr>
            <a:spLocks noGrp="1"/>
          </p:cNvSpPr>
          <p:nvPr>
            <p:ph idx="1"/>
          </p:nvPr>
        </p:nvSpPr>
        <p:spPr>
          <a:xfrm>
            <a:off x="1097280" y="1845734"/>
            <a:ext cx="10058400" cy="4023360"/>
          </a:xfrm>
        </p:spPr>
        <p:txBody>
          <a:bodyPr>
            <a:normAutofit/>
          </a:bodyPr>
          <a:lstStyle/>
          <a:p>
            <a:pPr algn="just"/>
            <a:r>
              <a:rPr lang="en-US" sz="2800" dirty="0"/>
              <a:t>This peaceful event symbolized the unity of all Baltic States and the same goal – to regain the rightful independence. There were only 5.34 million </a:t>
            </a:r>
            <a:r>
              <a:rPr lang="en-US" sz="2800" dirty="0" err="1"/>
              <a:t>Balts</a:t>
            </a:r>
            <a:r>
              <a:rPr lang="en-US" sz="2800" dirty="0"/>
              <a:t> living in the Soviet Union in 1989, meaning that almost half of them were holding hands in the streets on that iconic day. In fact, everyone from the smallest kid to the wisest old man took part in the Baltic Way. It was a matter of dignity, unity, and complete freedom. The Baltic Way was a clear sign that the Soviet Union had no more power to control the Baltic States, so it was only a matter of time until Estonia, Latvia, and Lithuania became independent again.</a:t>
            </a:r>
            <a:endParaRPr lang="lt-LT" sz="2800" dirty="0"/>
          </a:p>
        </p:txBody>
      </p:sp>
      <p:sp>
        <p:nvSpPr>
          <p:cNvPr id="20" name="Rectangle 19">
            <a:extLst>
              <a:ext uri="{FF2B5EF4-FFF2-40B4-BE49-F238E27FC236}">
                <a16:creationId xmlns:a16="http://schemas.microsoft.com/office/drawing/2014/main" id="{AD52542E-30A7-43FD-9F65-FD522D0605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F28B5D4C-132A-430E-A5FE-B441DBACD64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a:extLst>
              <a:ext uri="{FF2B5EF4-FFF2-40B4-BE49-F238E27FC236}">
                <a16:creationId xmlns:a16="http://schemas.microsoft.com/office/drawing/2014/main" id="{E3A3E823-8347-4D0B-9252-EFFA4580BC7C}"/>
              </a:ext>
            </a:extLst>
          </p:cNvPr>
          <p:cNvPicPr>
            <a:picLocks noChangeAspect="1"/>
          </p:cNvPicPr>
          <p:nvPr/>
        </p:nvPicPr>
        <p:blipFill>
          <a:blip r:embed="rId3"/>
          <a:stretch>
            <a:fillRect/>
          </a:stretch>
        </p:blipFill>
        <p:spPr>
          <a:xfrm>
            <a:off x="-508214" y="6334316"/>
            <a:ext cx="12700199" cy="3432345"/>
          </a:xfrm>
          <a:prstGeom prst="rect">
            <a:avLst/>
          </a:prstGeom>
        </p:spPr>
      </p:pic>
    </p:spTree>
    <p:extLst>
      <p:ext uri="{BB962C8B-B14F-4D97-AF65-F5344CB8AC3E}">
        <p14:creationId xmlns:p14="http://schemas.microsoft.com/office/powerpoint/2010/main" val="1301976728"/>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aveikslėlis 3"/>
          <p:cNvPicPr>
            <a:picLocks noChangeAspect="1"/>
          </p:cNvPicPr>
          <p:nvPr/>
        </p:nvPicPr>
        <p:blipFill rotWithShape="1">
          <a:blip r:embed="rId2"/>
          <a:srcRect l="20621" t="10740" r="5668" b="11798"/>
          <a:stretch/>
        </p:blipFill>
        <p:spPr>
          <a:xfrm>
            <a:off x="0" y="-166254"/>
            <a:ext cx="12192000" cy="6903397"/>
          </a:xfrm>
          <a:prstGeom prst="rect">
            <a:avLst/>
          </a:prstGeom>
        </p:spPr>
      </p:pic>
    </p:spTree>
    <p:extLst>
      <p:ext uri="{BB962C8B-B14F-4D97-AF65-F5344CB8AC3E}">
        <p14:creationId xmlns:p14="http://schemas.microsoft.com/office/powerpoint/2010/main" val="2171893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Content Placeholder 3" descr="A large crowd of people&#10;&#10;Description generated with very high confidence">
            <a:extLst>
              <a:ext uri="{FF2B5EF4-FFF2-40B4-BE49-F238E27FC236}">
                <a16:creationId xmlns:a16="http://schemas.microsoft.com/office/drawing/2014/main" id="{15A5A788-FF67-4C58-95FA-16E4F6883DEE}"/>
              </a:ext>
            </a:extLst>
          </p:cNvPr>
          <p:cNvPicPr>
            <a:picLocks noChangeAspect="1"/>
          </p:cNvPicPr>
          <p:nvPr/>
        </p:nvPicPr>
        <p:blipFill rotWithShape="1">
          <a:blip r:embed="rId2">
            <a:alphaModFix amt="35000"/>
          </a:blip>
          <a:srcRect t="22765" b="2484"/>
          <a:stretch/>
        </p:blipFill>
        <p:spPr>
          <a:xfrm>
            <a:off x="81022" y="-66231"/>
            <a:ext cx="12191980" cy="6857990"/>
          </a:xfrm>
          <a:prstGeom prst="rect">
            <a:avLst/>
          </a:prstGeom>
        </p:spPr>
      </p:pic>
      <p:cxnSp>
        <p:nvCxnSpPr>
          <p:cNvPr id="12" name="Straight Connector 11">
            <a:extLst>
              <a:ext uri="{FF2B5EF4-FFF2-40B4-BE49-F238E27FC236}">
                <a16:creationId xmlns:a16="http://schemas.microsoft.com/office/drawing/2014/main" id="{83477320-2176-43A7-964D-F98AFECB20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8D2BDF05-544F-4458-86AD-C3F2349D4BA8}"/>
              </a:ext>
            </a:extLst>
          </p:cNvPr>
          <p:cNvSpPr>
            <a:spLocks noGrp="1"/>
          </p:cNvSpPr>
          <p:nvPr>
            <p:ph type="title"/>
          </p:nvPr>
        </p:nvSpPr>
        <p:spPr>
          <a:xfrm>
            <a:off x="3131147" y="2116434"/>
            <a:ext cx="6996827" cy="1740980"/>
          </a:xfrm>
        </p:spPr>
        <p:txBody>
          <a:bodyPr>
            <a:normAutofit/>
          </a:bodyPr>
          <a:lstStyle/>
          <a:p>
            <a:r>
              <a:rPr lang="en-US" sz="8000" dirty="0">
                <a:solidFill>
                  <a:schemeClr val="tx1"/>
                </a:solidFill>
                <a:latin typeface="Algerian" panose="04020705040A02060702" pitchFamily="82" charset="0"/>
              </a:rPr>
              <a:t>March 11</a:t>
            </a:r>
            <a:r>
              <a:rPr lang="en-US" sz="8000" baseline="30000" dirty="0">
                <a:solidFill>
                  <a:schemeClr val="tx1"/>
                </a:solidFill>
                <a:latin typeface="Algerian" panose="04020705040A02060702" pitchFamily="82" charset="0"/>
              </a:rPr>
              <a:t>th</a:t>
            </a:r>
            <a:r>
              <a:rPr lang="en-US" sz="8000" dirty="0">
                <a:solidFill>
                  <a:schemeClr val="tx1"/>
                </a:solidFill>
                <a:latin typeface="Algerian" panose="04020705040A02060702" pitchFamily="82" charset="0"/>
              </a:rPr>
              <a:t> </a:t>
            </a:r>
            <a:endParaRPr lang="lt-LT" sz="8000" dirty="0">
              <a:solidFill>
                <a:schemeClr val="tx1"/>
              </a:solidFill>
              <a:latin typeface="Algerian" panose="04020705040A02060702" pitchFamily="82" charset="0"/>
            </a:endParaRPr>
          </a:p>
        </p:txBody>
      </p:sp>
      <p:sp>
        <p:nvSpPr>
          <p:cNvPr id="9" name="Content Placeholder 8">
            <a:extLst>
              <a:ext uri="{FF2B5EF4-FFF2-40B4-BE49-F238E27FC236}">
                <a16:creationId xmlns:a16="http://schemas.microsoft.com/office/drawing/2014/main" id="{C12C3698-0DB9-45B2-A132-8B34511D7D55}"/>
              </a:ext>
            </a:extLst>
          </p:cNvPr>
          <p:cNvSpPr>
            <a:spLocks noGrp="1"/>
          </p:cNvSpPr>
          <p:nvPr>
            <p:ph idx="1"/>
          </p:nvPr>
        </p:nvSpPr>
        <p:spPr>
          <a:xfrm>
            <a:off x="10316816" y="1845734"/>
            <a:ext cx="838863" cy="4023360"/>
          </a:xfrm>
        </p:spPr>
        <p:txBody>
          <a:bodyPr>
            <a:normAutofit/>
          </a:bodyPr>
          <a:lstStyle/>
          <a:p>
            <a:endParaRPr lang="en-US" dirty="0">
              <a:solidFill>
                <a:schemeClr val="tx1"/>
              </a:solidFill>
            </a:endParaRPr>
          </a:p>
        </p:txBody>
      </p:sp>
      <p:sp>
        <p:nvSpPr>
          <p:cNvPr id="14" name="Rectangle 13">
            <a:extLst>
              <a:ext uri="{FF2B5EF4-FFF2-40B4-BE49-F238E27FC236}">
                <a16:creationId xmlns:a16="http://schemas.microsoft.com/office/drawing/2014/main" id="{F0023454-C8F8-4D6E-8537-CCFD0CA394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7E074050-0E37-4F72-95BE-2439FAD04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4" name="Picture 3">
            <a:extLst>
              <a:ext uri="{FF2B5EF4-FFF2-40B4-BE49-F238E27FC236}">
                <a16:creationId xmlns:a16="http://schemas.microsoft.com/office/drawing/2014/main" id="{9F19195B-E108-4A94-8530-4969EA1DF7A3}"/>
              </a:ext>
            </a:extLst>
          </p:cNvPr>
          <p:cNvPicPr>
            <a:picLocks noChangeAspect="1"/>
          </p:cNvPicPr>
          <p:nvPr/>
        </p:nvPicPr>
        <p:blipFill>
          <a:blip r:embed="rId3"/>
          <a:stretch>
            <a:fillRect/>
          </a:stretch>
        </p:blipFill>
        <p:spPr>
          <a:xfrm>
            <a:off x="0" y="6247682"/>
            <a:ext cx="12191980" cy="3677205"/>
          </a:xfrm>
          <a:prstGeom prst="rect">
            <a:avLst/>
          </a:prstGeom>
        </p:spPr>
      </p:pic>
    </p:spTree>
    <p:extLst>
      <p:ext uri="{BB962C8B-B14F-4D97-AF65-F5344CB8AC3E}">
        <p14:creationId xmlns:p14="http://schemas.microsoft.com/office/powerpoint/2010/main" val="152533688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pic>
        <p:nvPicPr>
          <p:cNvPr id="7" name="Picture 6" descr="A person standing in front of a building&#10;&#10;Description generated with very high confidence">
            <a:extLst>
              <a:ext uri="{FF2B5EF4-FFF2-40B4-BE49-F238E27FC236}">
                <a16:creationId xmlns:a16="http://schemas.microsoft.com/office/drawing/2014/main" id="{E9AB949C-09F3-4BF9-9853-5CECB07712DD}"/>
              </a:ext>
            </a:extLst>
          </p:cNvPr>
          <p:cNvPicPr>
            <a:picLocks noChangeAspect="1"/>
          </p:cNvPicPr>
          <p:nvPr/>
        </p:nvPicPr>
        <p:blipFill rotWithShape="1">
          <a:blip r:embed="rId2">
            <a:alphaModFix amt="35000"/>
            <a:extLst/>
          </a:blip>
          <a:srcRect t="10160" b="3962"/>
          <a:stretch/>
        </p:blipFill>
        <p:spPr>
          <a:xfrm>
            <a:off x="20" y="10"/>
            <a:ext cx="12191980" cy="6857990"/>
          </a:xfrm>
          <a:prstGeom prst="rect">
            <a:avLst/>
          </a:prstGeom>
        </p:spPr>
      </p:pic>
      <p:cxnSp>
        <p:nvCxnSpPr>
          <p:cNvPr id="33" name="Straight Connector 32">
            <a:extLst>
              <a:ext uri="{FF2B5EF4-FFF2-40B4-BE49-F238E27FC236}">
                <a16:creationId xmlns:a16="http://schemas.microsoft.com/office/drawing/2014/main" id="{83477320-2176-43A7-964D-F98AFECB20F7}"/>
              </a:ext>
              <a:ext uri="{C183D7F6-B498-43B3-948B-1728B52AA6E4}">
                <adec:decorative xmlns:adec="http://schemas.microsoft.com/office/drawing/2017/decorative" xmlns=""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737845"/>
            <a:ext cx="996696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073DDD41-6C6D-4F9F-90BA-1B14CC91F36C}"/>
              </a:ext>
            </a:extLst>
          </p:cNvPr>
          <p:cNvSpPr>
            <a:spLocks noGrp="1"/>
          </p:cNvSpPr>
          <p:nvPr>
            <p:ph type="title"/>
          </p:nvPr>
        </p:nvSpPr>
        <p:spPr>
          <a:xfrm>
            <a:off x="1066800" y="94290"/>
            <a:ext cx="10058400" cy="1450757"/>
          </a:xfrm>
        </p:spPr>
        <p:txBody>
          <a:bodyPr vert="horz" lIns="91440" tIns="45720" rIns="91440" bIns="45720" rtlCol="0" anchor="b">
            <a:normAutofit/>
          </a:bodyPr>
          <a:lstStyle/>
          <a:p>
            <a:r>
              <a:rPr lang="en-US" dirty="0">
                <a:solidFill>
                  <a:schemeClr val="tx1"/>
                </a:solidFill>
              </a:rPr>
              <a:t>March 11th 1990 in Lithuania</a:t>
            </a:r>
          </a:p>
        </p:txBody>
      </p:sp>
      <p:sp>
        <p:nvSpPr>
          <p:cNvPr id="8" name="Content Placeholder 7">
            <a:extLst>
              <a:ext uri="{FF2B5EF4-FFF2-40B4-BE49-F238E27FC236}">
                <a16:creationId xmlns:a16="http://schemas.microsoft.com/office/drawing/2014/main" id="{322F8518-08B7-491B-9374-A281A0B07F3F}"/>
              </a:ext>
            </a:extLst>
          </p:cNvPr>
          <p:cNvSpPr>
            <a:spLocks noGrp="1"/>
          </p:cNvSpPr>
          <p:nvPr>
            <p:ph idx="1"/>
          </p:nvPr>
        </p:nvSpPr>
        <p:spPr>
          <a:xfrm>
            <a:off x="3627120" y="1853756"/>
            <a:ext cx="7498080" cy="4023360"/>
          </a:xfrm>
        </p:spPr>
        <p:txBody>
          <a:bodyPr vert="horz" lIns="0" tIns="45720" rIns="0" bIns="45720" rtlCol="0">
            <a:noAutofit/>
          </a:bodyPr>
          <a:lstStyle/>
          <a:p>
            <a:pPr algn="just">
              <a:spcAft>
                <a:spcPts val="600"/>
              </a:spcAft>
            </a:pPr>
            <a:r>
              <a:rPr lang="en-US" sz="2800" dirty="0">
                <a:solidFill>
                  <a:schemeClr val="tx1"/>
                </a:solidFill>
              </a:rPr>
              <a:t>It is National holiday to commemorate the day of Independence. On the 11</a:t>
            </a:r>
            <a:r>
              <a:rPr lang="en-US" sz="2800" baseline="30000" dirty="0">
                <a:solidFill>
                  <a:schemeClr val="tx1"/>
                </a:solidFill>
              </a:rPr>
              <a:t>th</a:t>
            </a:r>
            <a:r>
              <a:rPr lang="en-US" sz="2800" dirty="0">
                <a:solidFill>
                  <a:schemeClr val="tx1"/>
                </a:solidFill>
              </a:rPr>
              <a:t> of March in 1990 the Highest Council of Lithuania signed the act of Re-Establishment of independence. Lithuania broke away from the Soviet Union. The act confirmed restoration and legal continuity of the interwar period Lithuania, which was occupied by the USSR (Union of Soviet Socialist Republics) and lost independence in June 1940. It was the first time that a Union Republic declared independence from the dissolving Soviet Union.</a:t>
            </a:r>
          </a:p>
        </p:txBody>
      </p:sp>
      <p:sp>
        <p:nvSpPr>
          <p:cNvPr id="35" name="Rectangle 34">
            <a:extLst>
              <a:ext uri="{FF2B5EF4-FFF2-40B4-BE49-F238E27FC236}">
                <a16:creationId xmlns:a16="http://schemas.microsoft.com/office/drawing/2014/main" id="{F0023454-C8F8-4D6E-8537-CCFD0CA394B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7" name="Rectangle 36">
            <a:extLst>
              <a:ext uri="{FF2B5EF4-FFF2-40B4-BE49-F238E27FC236}">
                <a16:creationId xmlns:a16="http://schemas.microsoft.com/office/drawing/2014/main" id="{7E074050-0E37-4F72-95BE-2439FAD04BC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a:extLst>
              <a:ext uri="{FF2B5EF4-FFF2-40B4-BE49-F238E27FC236}">
                <a16:creationId xmlns:a16="http://schemas.microsoft.com/office/drawing/2014/main" id="{52DAF04F-80B5-4244-AA1A-3ABA9B720F77}"/>
              </a:ext>
            </a:extLst>
          </p:cNvPr>
          <p:cNvPicPr>
            <a:picLocks noChangeAspect="1"/>
          </p:cNvPicPr>
          <p:nvPr/>
        </p:nvPicPr>
        <p:blipFill>
          <a:blip r:embed="rId3"/>
          <a:stretch>
            <a:fillRect/>
          </a:stretch>
        </p:blipFill>
        <p:spPr>
          <a:xfrm>
            <a:off x="770346" y="2123442"/>
            <a:ext cx="2636090" cy="3745651"/>
          </a:xfrm>
          <a:prstGeom prst="rect">
            <a:avLst/>
          </a:prstGeom>
        </p:spPr>
      </p:pic>
      <p:pic>
        <p:nvPicPr>
          <p:cNvPr id="10" name="Picture 9">
            <a:extLst>
              <a:ext uri="{FF2B5EF4-FFF2-40B4-BE49-F238E27FC236}">
                <a16:creationId xmlns:a16="http://schemas.microsoft.com/office/drawing/2014/main" id="{554C99C6-235D-4D32-A791-ECFE325A40E1}"/>
              </a:ext>
            </a:extLst>
          </p:cNvPr>
          <p:cNvPicPr>
            <a:picLocks noChangeAspect="1"/>
          </p:cNvPicPr>
          <p:nvPr/>
        </p:nvPicPr>
        <p:blipFill>
          <a:blip r:embed="rId4"/>
          <a:stretch>
            <a:fillRect/>
          </a:stretch>
        </p:blipFill>
        <p:spPr>
          <a:xfrm>
            <a:off x="-1087388" y="6304916"/>
            <a:ext cx="14528800" cy="3429000"/>
          </a:xfrm>
          <a:prstGeom prst="rect">
            <a:avLst/>
          </a:prstGeom>
        </p:spPr>
      </p:pic>
    </p:spTree>
    <p:extLst>
      <p:ext uri="{BB962C8B-B14F-4D97-AF65-F5344CB8AC3E}">
        <p14:creationId xmlns:p14="http://schemas.microsoft.com/office/powerpoint/2010/main" val="2442986683"/>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theme/theme1.xml><?xml version="1.0" encoding="utf-8"?>
<a:theme xmlns:a="http://schemas.openxmlformats.org/drawingml/2006/main" name="Retrospect">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186</TotalTime>
  <Words>397</Words>
  <Application>Microsoft Office PowerPoint</Application>
  <PresentationFormat>Plačiaekranė</PresentationFormat>
  <Paragraphs>13</Paragraphs>
  <Slides>10</Slides>
  <Notes>0</Notes>
  <HiddenSlides>0</HiddenSlides>
  <MMClips>0</MMClips>
  <ScaleCrop>false</ScaleCrop>
  <HeadingPairs>
    <vt:vector size="6" baseType="variant">
      <vt:variant>
        <vt:lpstr>Naudojami šriftai</vt:lpstr>
      </vt:variant>
      <vt:variant>
        <vt:i4>5</vt:i4>
      </vt:variant>
      <vt:variant>
        <vt:lpstr>Tema</vt:lpstr>
      </vt:variant>
      <vt:variant>
        <vt:i4>1</vt:i4>
      </vt:variant>
      <vt:variant>
        <vt:lpstr>Skaidrių pavadinimai</vt:lpstr>
      </vt:variant>
      <vt:variant>
        <vt:i4>10</vt:i4>
      </vt:variant>
    </vt:vector>
  </HeadingPairs>
  <TitlesOfParts>
    <vt:vector size="16" baseType="lpstr">
      <vt:lpstr>Algerian</vt:lpstr>
      <vt:lpstr>Arial</vt:lpstr>
      <vt:lpstr>Calibri</vt:lpstr>
      <vt:lpstr>Calibri Light</vt:lpstr>
      <vt:lpstr>Times New Roman</vt:lpstr>
      <vt:lpstr>Retrospect</vt:lpstr>
      <vt:lpstr> “Walking the line” National Heroes</vt:lpstr>
      <vt:lpstr>Sąjūdis</vt:lpstr>
      <vt:lpstr>What is Sąjūdis?</vt:lpstr>
      <vt:lpstr>THE BALTIC WAY</vt:lpstr>
      <vt:lpstr>What is the Baltic Way?</vt:lpstr>
      <vt:lpstr>Meaning of the Baltic Way</vt:lpstr>
      <vt:lpstr>„PowerPoint“ pateiktis</vt:lpstr>
      <vt:lpstr>March 11th </vt:lpstr>
      <vt:lpstr>March 11th 1990 in Lithuania</vt:lpstr>
      <vt:lpstr>„PowerPoint“ pateiktis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“Walking the line”</dc:title>
  <dc:creator>Vilma Stankevičienė</dc:creator>
  <cp:lastModifiedBy>„Windows“ vartotojas</cp:lastModifiedBy>
  <cp:revision>21</cp:revision>
  <dcterms:created xsi:type="dcterms:W3CDTF">2018-11-04T11:48:43Z</dcterms:created>
  <dcterms:modified xsi:type="dcterms:W3CDTF">2018-11-21T08:34:29Z</dcterms:modified>
</cp:coreProperties>
</file>