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65" r:id="rId4"/>
    <p:sldId id="267" r:id="rId5"/>
    <p:sldId id="262" r:id="rId6"/>
    <p:sldId id="259" r:id="rId7"/>
    <p:sldId id="260" r:id="rId8"/>
    <p:sldId id="268" r:id="rId9"/>
    <p:sldId id="269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glow rad="127000">
                <a:schemeClr val="accent6"/>
              </a:glo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687499711644949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12%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Lapas1!$A$2:$A$5</c:f>
              <c:numCache>
                <c:formatCode>General</c:formatCode>
                <c:ptCount val="4"/>
              </c:numCache>
            </c:numRef>
          </c:cat>
          <c:val>
            <c:numRef>
              <c:f>Lapas1!$B$2:$B$5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2580744"/>
        <c:axId val="342583488"/>
      </c:barChart>
      <c:catAx>
        <c:axId val="34258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42583488"/>
        <c:crosses val="autoZero"/>
        <c:auto val="1"/>
        <c:lblAlgn val="ctr"/>
        <c:lblOffset val="100"/>
        <c:noMultiLvlLbl val="0"/>
      </c:catAx>
      <c:valAx>
        <c:axId val="342583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58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0.99789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771428" cy="310583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09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804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725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558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895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47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11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1019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971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884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9860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4840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142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661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456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376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747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2F5406-C2DB-4BBF-B3F5-5215A538F65B}" type="datetimeFigureOut">
              <a:rPr lang="lt-LT" smtClean="0"/>
              <a:t>2019-09-18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D597C2-490E-4E36-AE94-947B9D482E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5398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81748"/>
              </p:ext>
            </p:extLst>
          </p:nvPr>
        </p:nvGraphicFramePr>
        <p:xfrm>
          <a:off x="600891" y="2843940"/>
          <a:ext cx="9052559" cy="712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2559">
                  <a:extLst>
                    <a:ext uri="{9D8B030D-6E8A-4147-A177-3AD203B41FA5}">
                      <a16:colId xmlns="" xmlns:a16="http://schemas.microsoft.com/office/drawing/2014/main" val="2728053965"/>
                    </a:ext>
                  </a:extLst>
                </a:gridCol>
              </a:tblGrid>
              <a:tr h="712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 err="1" smtClean="0">
                          <a:effectLst/>
                          <a:latin typeface="+mn-lt"/>
                        </a:rPr>
                        <a:t>Feedback</a:t>
                      </a:r>
                      <a:r>
                        <a:rPr lang="lt-LT" sz="2000" dirty="0" smtClean="0">
                          <a:effectLst/>
                          <a:latin typeface="+mn-lt"/>
                        </a:rPr>
                        <a:t>,,</a:t>
                      </a:r>
                      <a:r>
                        <a:rPr lang="lt-LT" sz="2000" dirty="0" err="1" smtClean="0">
                          <a:effectLst/>
                          <a:latin typeface="+mn-lt"/>
                        </a:rPr>
                        <a:t>Walking</a:t>
                      </a:r>
                      <a:r>
                        <a:rPr lang="lt-LT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lt-LT" sz="2000" baseline="0" dirty="0" err="1" smtClean="0">
                          <a:effectLst/>
                          <a:latin typeface="+mn-lt"/>
                        </a:rPr>
                        <a:t>the</a:t>
                      </a:r>
                      <a:r>
                        <a:rPr lang="lt-LT" sz="2000" baseline="0" dirty="0" smtClean="0">
                          <a:effectLst/>
                          <a:latin typeface="+mn-lt"/>
                        </a:rPr>
                        <a:t> line“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lt-LT" sz="2000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tr-TR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QUESTIONNAIRE FOR STUDENTS' </a:t>
                      </a:r>
                      <a:endParaRPr lang="lt-LT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886096825"/>
                  </a:ext>
                </a:extLst>
              </a:tr>
            </a:tbl>
          </a:graphicData>
        </a:graphic>
      </p:graphicFrame>
      <p:pic>
        <p:nvPicPr>
          <p:cNvPr id="5" name="Resim 7" descr="C:\Users\umit\Desktop\yakuplu erasmus+\logolar\eu_flag_co_funded_pos_[rgb]_lef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0" y="676170"/>
            <a:ext cx="9052559" cy="184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0" y="3642102"/>
            <a:ext cx="9052559" cy="32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8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262752" y="1018490"/>
            <a:ext cx="78033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 IMPACT FOR THE SCHOOL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1. Interdisciplinary teamwork among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teachers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2.  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International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s</a:t>
            </a:r>
            <a:r>
              <a:rPr lang="en-US" dirty="0" err="1" smtClean="0">
                <a:solidFill>
                  <a:srgbClr val="333333"/>
                </a:solidFill>
                <a:latin typeface="Times" panose="02020603050405020304" pitchFamily="18" charset="0"/>
              </a:rPr>
              <a:t>ation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of  the school( Networks created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)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3. New teaching systems and new content. Curriculum </a:t>
            </a:r>
            <a:r>
              <a:rPr lang="en-US" dirty="0" err="1" smtClean="0">
                <a:solidFill>
                  <a:srgbClr val="333333"/>
                </a:solidFill>
                <a:latin typeface="Times" panose="02020603050405020304" pitchFamily="18" charset="0"/>
              </a:rPr>
              <a:t>programme</a:t>
            </a:r>
            <a:r>
              <a:rPr lang="lt-LT" dirty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4.   Involvement of other local and regional authorities, parents’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associations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62" y="3148773"/>
            <a:ext cx="462116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5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552054" y="120249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IMPACT FOR TEACHERS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1.  Knowledge of European institutions and Educational systems of  European Union.  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2.  New subjects/knowledge and  different teaching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methods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 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3.  Motivation to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work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82" y="3164272"/>
            <a:ext cx="462116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3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323446" y="3105835"/>
            <a:ext cx="55451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rPr>
              <a:t>Thanks for  your attention </a:t>
            </a:r>
            <a:endParaRPr kumimoji="0" lang="lt-LT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14519025"/>
              </p:ext>
            </p:extLst>
          </p:nvPr>
        </p:nvGraphicFramePr>
        <p:xfrm>
          <a:off x="2082799" y="0"/>
          <a:ext cx="7042727" cy="310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017" y="3921071"/>
            <a:ext cx="2595967" cy="25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458406" cy="1507067"/>
          </a:xfrm>
        </p:spPr>
        <p:txBody>
          <a:bodyPr>
            <a:normAutofit/>
          </a:bodyPr>
          <a:lstStyle/>
          <a:p>
            <a:r>
              <a:rPr kumimoji="0" lang="lt-L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These are the students who created the survey  questionnaire</a:t>
            </a:r>
            <a:endParaRPr lang="lt-LT" sz="2400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204" y="367723"/>
            <a:ext cx="7965059" cy="4581251"/>
          </a:xfrm>
        </p:spPr>
      </p:pic>
    </p:spTree>
    <p:extLst>
      <p:ext uri="{BB962C8B-B14F-4D97-AF65-F5344CB8AC3E}">
        <p14:creationId xmlns:p14="http://schemas.microsoft.com/office/powerpoint/2010/main" val="24842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476103" y="522514"/>
            <a:ext cx="84777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Some information and data of  this survey</a:t>
            </a:r>
            <a:endParaRPr kumimoji="0" lang="lt-LT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endParaRPr lang="lt-L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endParaRPr kumimoji="0" lang="lt-LT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endParaRPr lang="lt-LT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This questionnaire was created by the s</a:t>
            </a:r>
            <a:r>
              <a:rPr kumimoji="0" lang="lt-L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tudents</a:t>
            </a:r>
            <a:r>
              <a:rPr kumimoji="0" lang="lt-L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-</a:t>
            </a:r>
            <a:r>
              <a:rPr kumimoji="0" lang="lt-L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</a:t>
            </a:r>
            <a:r>
              <a:rPr kumimoji="0" lang="lt-L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lt-L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lt-L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their </a:t>
            </a:r>
            <a:r>
              <a:rPr kumimoji="0" lang="lt-LT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</a:t>
            </a:r>
            <a:r>
              <a:rPr kumimoji="0" lang="lt-L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lt-L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coordinator</a:t>
            </a:r>
            <a:r>
              <a:rPr kumimoji="0" lang="lt-L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at </a:t>
            </a:r>
            <a:r>
              <a:rPr kumimoji="0" lang="lt-LT" sz="14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</a:t>
            </a:r>
            <a:r>
              <a:rPr kumimoji="0" lang="lt-LT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lt-LT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Ramune </a:t>
            </a:r>
            <a:r>
              <a:rPr lang="lt-LT" sz="1400" kern="0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Jukneliene</a:t>
            </a:r>
            <a:r>
              <a:rPr kumimoji="0" 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lvl="0">
              <a:buClr>
                <a:srgbClr val="000000"/>
              </a:buClr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was shared with every student participating in the implementation of the ERASMUS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PLUS   KA2  Project  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,,</a:t>
            </a:r>
            <a:r>
              <a:rPr lang="lt-LT" sz="1400" kern="0" noProof="0" dirty="0" err="1" smtClean="0">
                <a:latin typeface="Arial"/>
                <a:cs typeface="Arial"/>
                <a:sym typeface="Arial"/>
              </a:rPr>
              <a:t>Walking</a:t>
            </a:r>
            <a:r>
              <a:rPr lang="lt-LT" sz="1400" kern="0" noProof="0" dirty="0" smtClean="0">
                <a:latin typeface="Arial"/>
                <a:cs typeface="Arial"/>
                <a:sym typeface="Arial"/>
              </a:rPr>
              <a:t> </a:t>
            </a:r>
            <a:r>
              <a:rPr lang="lt-LT" sz="1400" kern="0" noProof="0" dirty="0" err="1" smtClean="0">
                <a:latin typeface="Arial"/>
                <a:cs typeface="Arial"/>
                <a:sym typeface="Arial"/>
              </a:rPr>
              <a:t>the</a:t>
            </a:r>
            <a:r>
              <a:rPr lang="lt-LT" sz="1400" kern="0" noProof="0" dirty="0" smtClean="0">
                <a:latin typeface="Arial"/>
                <a:cs typeface="Arial"/>
                <a:sym typeface="Arial"/>
              </a:rPr>
              <a:t> line“</a:t>
            </a:r>
            <a:r>
              <a:rPr lang="lt-LT" sz="1400" b="1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  <a:r>
              <a:rPr lang="tr-TR" sz="1400" b="1" dirty="0" smtClean="0">
                <a:effectLst/>
                <a:latin typeface="+mn-lt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It was filled by </a:t>
            </a:r>
            <a:r>
              <a:rPr lang="lt-LT" sz="1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students   and it was meant to collect  a feedback and information on the activities carried out during the 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school year of the 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roject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lvl="0">
              <a:buClr>
                <a:srgbClr val="000000"/>
              </a:buClr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results look encouraging as can be seen by the data shown in the following slides</a:t>
            </a:r>
            <a:r>
              <a:rPr kumimoji="0" lang="lt-LT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3735977"/>
            <a:ext cx="4624252" cy="27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158969593"/>
              </p:ext>
            </p:extLst>
          </p:nvPr>
        </p:nvGraphicFramePr>
        <p:xfrm>
          <a:off x="849743" y="1413164"/>
          <a:ext cx="9956801" cy="487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49743" y="828388"/>
            <a:ext cx="9328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your main motivation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Walking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line“? </a:t>
            </a:r>
            <a:endParaRPr lang="lt-L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618" y="6292221"/>
            <a:ext cx="220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 </a:t>
            </a:r>
            <a:r>
              <a:rPr lang="lt-LT" sz="1100" dirty="0" err="1" smtClean="0"/>
              <a:t>Improve</a:t>
            </a:r>
            <a:r>
              <a:rPr lang="lt-LT" sz="1100" dirty="0" smtClean="0"/>
              <a:t> a </a:t>
            </a:r>
            <a:r>
              <a:rPr lang="lt-LT" sz="1100" dirty="0" err="1" smtClean="0"/>
              <a:t>foreign</a:t>
            </a:r>
            <a:r>
              <a:rPr lang="lt-LT" sz="1100" dirty="0" smtClean="0"/>
              <a:t> </a:t>
            </a:r>
            <a:r>
              <a:rPr lang="lt-LT" sz="1100" dirty="0" err="1" smtClean="0"/>
              <a:t>language</a:t>
            </a:r>
            <a:endParaRPr lang="lt-L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036291" y="6292221"/>
            <a:ext cx="150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 smtClean="0"/>
              <a:t>Interesting</a:t>
            </a:r>
            <a:r>
              <a:rPr lang="lt-LT" sz="1100" dirty="0" smtClean="0"/>
              <a:t> </a:t>
            </a:r>
            <a:r>
              <a:rPr lang="lt-LT" sz="1100" dirty="0" err="1" smtClean="0"/>
              <a:t>learning</a:t>
            </a:r>
            <a:endParaRPr lang="lt-LT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5892800" y="6292221"/>
            <a:ext cx="22721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 err="1"/>
              <a:t>experience</a:t>
            </a:r>
            <a:r>
              <a:rPr lang="lt-LT" sz="1100" dirty="0"/>
              <a:t> </a:t>
            </a:r>
            <a:r>
              <a:rPr lang="lt-LT" sz="1100" dirty="0" err="1"/>
              <a:t>different</a:t>
            </a:r>
            <a:r>
              <a:rPr lang="lt-LT" sz="1100" dirty="0"/>
              <a:t> </a:t>
            </a:r>
            <a:r>
              <a:rPr lang="lt-LT" sz="1100" dirty="0" err="1" smtClean="0"/>
              <a:t>learning</a:t>
            </a:r>
            <a:r>
              <a:rPr lang="lt-LT" sz="1100" dirty="0" smtClean="0"/>
              <a:t> </a:t>
            </a:r>
            <a:r>
              <a:rPr lang="lt-LT" sz="1100" dirty="0" err="1" smtClean="0"/>
              <a:t>practices</a:t>
            </a:r>
            <a:r>
              <a:rPr lang="lt-LT" sz="1100" dirty="0" smtClean="0"/>
              <a:t> </a:t>
            </a:r>
            <a:endParaRPr lang="lt-LT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171710" y="6197600"/>
            <a:ext cx="7943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to </a:t>
            </a:r>
            <a:r>
              <a:rPr lang="lt-LT" sz="1100" dirty="0" err="1"/>
              <a:t>meet</a:t>
            </a:r>
            <a:r>
              <a:rPr lang="lt-LT" sz="1100" dirty="0"/>
              <a:t> </a:t>
            </a:r>
            <a:r>
              <a:rPr lang="lt-LT" sz="1100" dirty="0" err="1"/>
              <a:t>new</a:t>
            </a:r>
            <a:r>
              <a:rPr lang="lt-LT" sz="1100" dirty="0"/>
              <a:t> </a:t>
            </a:r>
            <a:r>
              <a:rPr lang="lt-LT" sz="1100" dirty="0" err="1"/>
              <a:t>people</a:t>
            </a:r>
            <a:endParaRPr lang="lt-LT" sz="1100" dirty="0"/>
          </a:p>
        </p:txBody>
      </p:sp>
    </p:spTree>
    <p:extLst>
      <p:ext uri="{BB962C8B-B14F-4D97-AF65-F5344CB8AC3E}">
        <p14:creationId xmlns:p14="http://schemas.microsoft.com/office/powerpoint/2010/main" val="29297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6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7" y="526943"/>
            <a:ext cx="11228521" cy="5773118"/>
          </a:xfrm>
        </p:spPr>
      </p:pic>
    </p:spTree>
    <p:extLst>
      <p:ext uri="{BB962C8B-B14F-4D97-AF65-F5344CB8AC3E}">
        <p14:creationId xmlns:p14="http://schemas.microsoft.com/office/powerpoint/2010/main" val="326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09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7" y="302717"/>
            <a:ext cx="9603783" cy="6470041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084" y="3246895"/>
            <a:ext cx="3326970" cy="33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270502" y="58847"/>
            <a:ext cx="68734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err="1" smtClean="0">
                <a:solidFill>
                  <a:srgbClr val="333333"/>
                </a:solidFill>
                <a:latin typeface="Times" panose="02020603050405020304" pitchFamily="18" charset="0"/>
              </a:rPr>
              <a:t>I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MPACT 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FOR PUPILS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 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1.  Self-confidence checked through </a:t>
            </a:r>
            <a:r>
              <a:rPr lang="lt-LT" dirty="0">
                <a:solidFill>
                  <a:srgbClr val="333333"/>
                </a:solidFill>
                <a:latin typeface="Times" panose="02020603050405020304" pitchFamily="18" charset="0"/>
              </a:rPr>
              <a:t>S</a:t>
            </a:r>
            <a:r>
              <a:rPr lang="en-US" dirty="0" err="1" smtClean="0">
                <a:solidFill>
                  <a:srgbClr val="333333"/>
                </a:solidFill>
                <a:latin typeface="Times" panose="02020603050405020304" pitchFamily="18" charset="0"/>
              </a:rPr>
              <a:t>urvey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2.  Knowledge of the European Union the cultural environment of the partners’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countries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 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3.  Concern about health through number or students  activities from start of the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project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4. Key competences through   subjects related to the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project</a:t>
            </a:r>
            <a:r>
              <a:rPr lang="lt-LT" dirty="0" smtClean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endParaRPr lang="en-US" dirty="0"/>
          </a:p>
          <a:p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5.  Tolerance to different cultures through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questionnaires 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and </a:t>
            </a:r>
            <a:r>
              <a:rPr lang="en-US" dirty="0" smtClean="0">
                <a:solidFill>
                  <a:srgbClr val="333333"/>
                </a:solidFill>
                <a:latin typeface="Times" panose="02020603050405020304" pitchFamily="18" charset="0"/>
              </a:rPr>
              <a:t>attitudes</a:t>
            </a:r>
            <a:r>
              <a:rPr lang="lt-LT" dirty="0">
                <a:solidFill>
                  <a:srgbClr val="333333"/>
                </a:solidFill>
                <a:latin typeface="Times" panose="02020603050405020304" pitchFamily="18" charset="0"/>
              </a:rPr>
              <a:t>.</a:t>
            </a:r>
            <a:r>
              <a:rPr lang="en-US" dirty="0">
                <a:solidFill>
                  <a:srgbClr val="333333"/>
                </a:solidFill>
                <a:latin typeface="Times" panose="02020603050405020304" pitchFamily="18" charset="0"/>
              </a:rPr>
              <a:t>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>
              <a:effectLst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744" y="3342502"/>
            <a:ext cx="4621169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34259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311</TotalTime>
  <Words>168</Words>
  <Application>Microsoft Office PowerPoint</Application>
  <PresentationFormat>Plačiaekranė</PresentationFormat>
  <Paragraphs>38</Paragraphs>
  <Slides>12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Times</vt:lpstr>
      <vt:lpstr>Times New Roman</vt:lpstr>
      <vt:lpstr>Wingdings 3</vt:lpstr>
      <vt:lpstr>Dalis</vt:lpstr>
      <vt:lpstr>„PowerPoint“ pateiktis</vt:lpstr>
      <vt:lpstr>       These are the students who created the survey  questionnaire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„Windows“ vartotojas</dc:creator>
  <cp:lastModifiedBy>Windows User</cp:lastModifiedBy>
  <cp:revision>35</cp:revision>
  <dcterms:created xsi:type="dcterms:W3CDTF">2018-06-08T08:20:48Z</dcterms:created>
  <dcterms:modified xsi:type="dcterms:W3CDTF">2019-09-18T20:54:28Z</dcterms:modified>
</cp:coreProperties>
</file>