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7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E2EF8AAB-173D-4DE7-9E0D-3C0E021E7D5C}" type="datetimeFigureOut">
              <a:rPr lang="pt-PT" smtClean="0"/>
              <a:t>22-04-2021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3650497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E2EF8AAB-173D-4DE7-9E0D-3C0E021E7D5C}" type="datetimeFigureOut">
              <a:rPr lang="pt-PT" smtClean="0"/>
              <a:t>22-04-2021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1677294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E2EF8AAB-173D-4DE7-9E0D-3C0E021E7D5C}" type="datetimeFigureOut">
              <a:rPr lang="pt-PT" smtClean="0"/>
              <a:t>22-04-2021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90059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E2EF8AAB-173D-4DE7-9E0D-3C0E021E7D5C}" type="datetimeFigureOut">
              <a:rPr lang="pt-PT" smtClean="0"/>
              <a:t>22-04-2021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1048204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E2EF8AAB-173D-4DE7-9E0D-3C0E021E7D5C}" type="datetimeFigureOut">
              <a:rPr lang="pt-PT" smtClean="0"/>
              <a:t>22-04-2021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58997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E2EF8AAB-173D-4DE7-9E0D-3C0E021E7D5C}" type="datetimeFigureOut">
              <a:rPr lang="pt-PT" smtClean="0"/>
              <a:t>22-04-2021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858777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E2EF8AAB-173D-4DE7-9E0D-3C0E021E7D5C}" type="datetimeFigureOut">
              <a:rPr lang="pt-PT" smtClean="0"/>
              <a:t>22-04-2021</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4476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E2EF8AAB-173D-4DE7-9E0D-3C0E021E7D5C}" type="datetimeFigureOut">
              <a:rPr lang="pt-PT" smtClean="0"/>
              <a:t>22-04-2021</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355592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E2EF8AAB-173D-4DE7-9E0D-3C0E021E7D5C}" type="datetimeFigureOut">
              <a:rPr lang="pt-PT" smtClean="0"/>
              <a:t>22-04-2021</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246471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E2EF8AAB-173D-4DE7-9E0D-3C0E021E7D5C}" type="datetimeFigureOut">
              <a:rPr lang="pt-PT" smtClean="0"/>
              <a:t>22-04-2021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3297015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E2EF8AAB-173D-4DE7-9E0D-3C0E021E7D5C}" type="datetimeFigureOut">
              <a:rPr lang="pt-PT" smtClean="0"/>
              <a:t>22-04-2021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63E6AE3A-4558-4A9C-8B46-2BDB84C4BECD}" type="slidenum">
              <a:rPr lang="pt-PT" smtClean="0"/>
              <a:t>‹nº›</a:t>
            </a:fld>
            <a:endParaRPr lang="pt-PT"/>
          </a:p>
        </p:txBody>
      </p:sp>
    </p:spTree>
    <p:extLst>
      <p:ext uri="{BB962C8B-B14F-4D97-AF65-F5344CB8AC3E}">
        <p14:creationId xmlns:p14="http://schemas.microsoft.com/office/powerpoint/2010/main" val="392738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F8AAB-173D-4DE7-9E0D-3C0E021E7D5C}" type="datetimeFigureOut">
              <a:rPr lang="pt-PT" smtClean="0"/>
              <a:t>22-04-2021</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6AE3A-4558-4A9C-8B46-2BDB84C4BECD}" type="slidenum">
              <a:rPr lang="pt-PT" smtClean="0"/>
              <a:t>‹nº›</a:t>
            </a:fld>
            <a:endParaRPr lang="pt-PT"/>
          </a:p>
        </p:txBody>
      </p:sp>
    </p:spTree>
    <p:extLst>
      <p:ext uri="{BB962C8B-B14F-4D97-AF65-F5344CB8AC3E}">
        <p14:creationId xmlns:p14="http://schemas.microsoft.com/office/powerpoint/2010/main" val="4232601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search?q=gera%C3%A7%C3%A3o+x&amp;tbm=isch&amp;ved=2ahUKEwjk9pjPmPznAhUa-hoKHYbLB5QQ2-cCegQIABAA&amp;oq=gera%C3%A7%C3%A3o+x&amp;gs_l=img.3..0i67l4j0j0i67j0l2j0i67l2.15839.26872..27012...1.0..0.161.858.6j3......0....1..gws-wiz-img.....0.52lR81kRLiw&amp;ei=2TFdXqSmI5r0a4aXn6AJ&amp;bih=881&amp;biw=1280" TargetMode="External"/><Relationship Id="rId2" Type="http://schemas.openxmlformats.org/officeDocument/2006/relationships/hyperlink" Target="https://www.bigcommerce.com/blog/gen-x-marketing/#conclus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3" y="116632"/>
            <a:ext cx="1534878" cy="1224136"/>
          </a:xfrm>
          <a:prstGeom prst="rect">
            <a:avLst/>
          </a:prstGeom>
        </p:spPr>
      </p:pic>
      <p:sp>
        <p:nvSpPr>
          <p:cNvPr id="5" name="Rectângulo 4"/>
          <p:cNvSpPr/>
          <p:nvPr/>
        </p:nvSpPr>
        <p:spPr>
          <a:xfrm>
            <a:off x="1862572" y="2332329"/>
            <a:ext cx="5040560" cy="830997"/>
          </a:xfrm>
          <a:prstGeom prst="rect">
            <a:avLst/>
          </a:prstGeom>
        </p:spPr>
        <p:txBody>
          <a:bodyPr wrap="square">
            <a:spAutoFit/>
          </a:bodyPr>
          <a:lstStyle/>
          <a:p>
            <a:pPr algn="ctr"/>
            <a:r>
              <a:rPr lang="pt-PT" sz="2400" dirty="0" smtClean="0"/>
              <a:t>Curso Técnico de Cozinha e Pastelaria Curso Técnico de Gestão</a:t>
            </a:r>
            <a:endParaRPr lang="pt-PT" sz="2400" dirty="0"/>
          </a:p>
        </p:txBody>
      </p:sp>
      <p:sp>
        <p:nvSpPr>
          <p:cNvPr id="6" name="Rectângulo 5"/>
          <p:cNvSpPr/>
          <p:nvPr/>
        </p:nvSpPr>
        <p:spPr>
          <a:xfrm>
            <a:off x="1876941" y="3654598"/>
            <a:ext cx="5011820" cy="1200329"/>
          </a:xfrm>
          <a:prstGeom prst="rect">
            <a:avLst/>
          </a:prstGeom>
        </p:spPr>
        <p:txBody>
          <a:bodyPr wrap="none">
            <a:spAutoFit/>
          </a:bodyPr>
          <a:lstStyle/>
          <a:p>
            <a:pPr algn="ctr"/>
            <a:r>
              <a:rPr lang="pt-PT" sz="2400" dirty="0" err="1" smtClean="0"/>
              <a:t>One</a:t>
            </a:r>
            <a:r>
              <a:rPr lang="pt-PT" sz="2400" dirty="0" smtClean="0"/>
              <a:t> </a:t>
            </a:r>
            <a:r>
              <a:rPr lang="pt-PT" sz="2400" dirty="0" err="1" smtClean="0"/>
              <a:t>Fits</a:t>
            </a:r>
            <a:r>
              <a:rPr lang="pt-PT" sz="2400" dirty="0" smtClean="0"/>
              <a:t> </a:t>
            </a:r>
            <a:r>
              <a:rPr lang="pt-PT" sz="2400" dirty="0" err="1" smtClean="0"/>
              <a:t>All</a:t>
            </a:r>
            <a:r>
              <a:rPr lang="pt-PT" sz="2400" dirty="0" smtClean="0"/>
              <a:t> (</a:t>
            </a:r>
            <a:r>
              <a:rPr lang="pt-PT" sz="2400" dirty="0" err="1" smtClean="0"/>
              <a:t>Waltesquita</a:t>
            </a:r>
            <a:r>
              <a:rPr lang="pt-PT" sz="2400" dirty="0" smtClean="0"/>
              <a:t> </a:t>
            </a:r>
            <a:r>
              <a:rPr lang="pt-PT" sz="2400" dirty="0" err="1" smtClean="0"/>
              <a:t>Beverages</a:t>
            </a:r>
            <a:r>
              <a:rPr lang="pt-PT" sz="2400" dirty="0" smtClean="0"/>
              <a:t>)</a:t>
            </a:r>
          </a:p>
          <a:p>
            <a:pPr algn="ctr"/>
            <a:endParaRPr lang="pt-PT" sz="2400" dirty="0" smtClean="0"/>
          </a:p>
          <a:p>
            <a:pPr algn="ctr"/>
            <a:r>
              <a:rPr lang="pt-PT" sz="2400" dirty="0" err="1" smtClean="0"/>
              <a:t>Generational</a:t>
            </a:r>
            <a:r>
              <a:rPr lang="pt-PT" sz="2400" dirty="0" smtClean="0"/>
              <a:t>  Marketing: </a:t>
            </a:r>
            <a:r>
              <a:rPr lang="pt-PT" sz="2400" dirty="0" err="1" smtClean="0"/>
              <a:t>Generation</a:t>
            </a:r>
            <a:r>
              <a:rPr lang="pt-PT" sz="2400" dirty="0" smtClean="0"/>
              <a:t> X</a:t>
            </a:r>
            <a:endParaRPr lang="pt-PT" sz="2400" dirty="0"/>
          </a:p>
        </p:txBody>
      </p:sp>
      <p:sp>
        <p:nvSpPr>
          <p:cNvPr id="7" name="Rectângulo 6"/>
          <p:cNvSpPr/>
          <p:nvPr/>
        </p:nvSpPr>
        <p:spPr>
          <a:xfrm>
            <a:off x="6876256" y="5445224"/>
            <a:ext cx="2016224" cy="954107"/>
          </a:xfrm>
          <a:prstGeom prst="rect">
            <a:avLst/>
          </a:prstGeom>
        </p:spPr>
        <p:txBody>
          <a:bodyPr wrap="square">
            <a:spAutoFit/>
          </a:bodyPr>
          <a:lstStyle/>
          <a:p>
            <a:r>
              <a:rPr lang="pt-PT" sz="1400" b="1" dirty="0" smtClean="0"/>
              <a:t>Trabalho realizado por:</a:t>
            </a:r>
          </a:p>
          <a:p>
            <a:r>
              <a:rPr lang="pt-PT" sz="1400" dirty="0" smtClean="0"/>
              <a:t>Camila Raposeira</a:t>
            </a:r>
          </a:p>
          <a:p>
            <a:r>
              <a:rPr lang="pt-PT" sz="1400" dirty="0" smtClean="0"/>
              <a:t>Margarida Raposeira</a:t>
            </a:r>
          </a:p>
          <a:p>
            <a:r>
              <a:rPr lang="pt-PT" sz="1400" dirty="0" smtClean="0"/>
              <a:t>Rodrigo Henriques</a:t>
            </a:r>
            <a:endParaRPr lang="pt-PT" sz="1400" dirty="0"/>
          </a:p>
        </p:txBody>
      </p:sp>
      <p:pic>
        <p:nvPicPr>
          <p:cNvPr id="1026" name="Picture 2" descr="C:\Users\Utilizador\Downloads\erasmu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124" y="110502"/>
            <a:ext cx="2360780" cy="1158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955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a:t>W</a:t>
            </a:r>
            <a:r>
              <a:rPr lang="pt-PT" dirty="0" err="1" smtClean="0"/>
              <a:t>ebgraphy</a:t>
            </a:r>
            <a:endParaRPr lang="pt-PT" dirty="0"/>
          </a:p>
        </p:txBody>
      </p:sp>
      <p:sp>
        <p:nvSpPr>
          <p:cNvPr id="3" name="Marcador de Posição de Conteúdo 2"/>
          <p:cNvSpPr>
            <a:spLocks noGrp="1"/>
          </p:cNvSpPr>
          <p:nvPr>
            <p:ph idx="1"/>
          </p:nvPr>
        </p:nvSpPr>
        <p:spPr>
          <a:xfrm>
            <a:off x="539552" y="1484784"/>
            <a:ext cx="8229600" cy="4464496"/>
          </a:xfrm>
        </p:spPr>
        <p:txBody>
          <a:bodyPr>
            <a:normAutofit/>
          </a:bodyPr>
          <a:lstStyle/>
          <a:p>
            <a:r>
              <a:rPr lang="pt-PT" sz="2000" dirty="0" smtClean="0">
                <a:hlinkClick r:id="rId2"/>
              </a:rPr>
              <a:t>https://www.bigcommerce.com/blog/gen-x-marketing/#conclusion</a:t>
            </a:r>
            <a:endParaRPr lang="pt-PT" sz="2000" dirty="0" smtClean="0"/>
          </a:p>
          <a:p>
            <a:r>
              <a:rPr lang="pt-PT" sz="2000" dirty="0">
                <a:hlinkClick r:id="rId3"/>
              </a:rPr>
              <a:t>https://www.google.com/search?q=gera%C3%A7%C3%A3o+x&amp;tbm=isch&amp;ved=2ahUKEwjk9pjPmPznAhUa-hoKHYbLB5QQ2-cCegQIABAA&amp;oq=gera%C3%A7%C3%A3o+x&amp;gs_l=img.3..0i67l4j0j0i67j0l2j0i67l2.15839.26872..27012...1.0..0.161.858.6j3......0....1..gws-wiz-img.....0.52lR81kRLiw&amp;ei=2TFdXqSmI5r0a4aXn6AJ&amp;bih=881&amp;biw=1280</a:t>
            </a:r>
            <a:endParaRPr lang="pt-PT" sz="2000" dirty="0"/>
          </a:p>
        </p:txBody>
      </p:sp>
    </p:spTree>
    <p:extLst>
      <p:ext uri="{BB962C8B-B14F-4D97-AF65-F5344CB8AC3E}">
        <p14:creationId xmlns:p14="http://schemas.microsoft.com/office/powerpoint/2010/main" val="2419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Who</a:t>
            </a:r>
            <a:r>
              <a:rPr lang="pt-PT" dirty="0" smtClean="0"/>
              <a:t> </a:t>
            </a:r>
            <a:r>
              <a:rPr lang="pt-PT" dirty="0" err="1" smtClean="0"/>
              <a:t>is</a:t>
            </a:r>
            <a:r>
              <a:rPr lang="pt-PT" dirty="0" smtClean="0"/>
              <a:t> </a:t>
            </a:r>
            <a:r>
              <a:rPr lang="pt-PT" dirty="0" err="1" smtClean="0"/>
              <a:t>Gen</a:t>
            </a:r>
            <a:r>
              <a:rPr lang="pt-PT" dirty="0" smtClean="0"/>
              <a:t> X?</a:t>
            </a:r>
            <a:endParaRPr lang="pt-PT" dirty="0"/>
          </a:p>
        </p:txBody>
      </p:sp>
      <p:sp>
        <p:nvSpPr>
          <p:cNvPr id="3" name="Marcador de Posição de Conteúdo 2"/>
          <p:cNvSpPr>
            <a:spLocks noGrp="1"/>
          </p:cNvSpPr>
          <p:nvPr>
            <p:ph idx="1"/>
          </p:nvPr>
        </p:nvSpPr>
        <p:spPr/>
        <p:txBody>
          <a:bodyPr>
            <a:normAutofit/>
          </a:bodyPr>
          <a:lstStyle/>
          <a:p>
            <a:r>
              <a:rPr lang="en-US" sz="2000" dirty="0" smtClean="0"/>
              <a:t>Generation X is one of the smallest generations in the U.S., but they make up a large portion of the purchasing power. They are born sometime between the years of 1965–1980, and are effectively a technological conduit between Baby Boomers and </a:t>
            </a:r>
            <a:r>
              <a:rPr lang="en-US" sz="2000" dirty="0" err="1" smtClean="0"/>
              <a:t>Millennials</a:t>
            </a:r>
            <a:r>
              <a:rPr lang="en-US" sz="2000" dirty="0" smtClean="0"/>
              <a:t>. To better understand this generation, it’s important to recognize the generations they are sandwiched in between.</a:t>
            </a:r>
          </a:p>
          <a:p>
            <a:r>
              <a:rPr lang="en-US" sz="2000" dirty="0" smtClean="0"/>
              <a:t>Gen X can understand the points of view from both generations. They enjoy learning the new tech of the century, spending time with their families and having independence. We also have to keep in mind, Generation X has borne witness to some significant events, including civil rights movements, several wars across the Atlantic and the Y2K crisis, to name a few.</a:t>
            </a:r>
            <a:endParaRPr lang="pt-PT"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5149806"/>
            <a:ext cx="3498726" cy="1569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8330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a:t>What to Know About Gen </a:t>
            </a:r>
            <a:r>
              <a:rPr lang="en-US" dirty="0" smtClean="0"/>
              <a:t>X</a:t>
            </a:r>
            <a:endParaRPr lang="pt-PT" dirty="0"/>
          </a:p>
        </p:txBody>
      </p:sp>
      <p:sp>
        <p:nvSpPr>
          <p:cNvPr id="3" name="Marcador de Posição de Conteúdo 2"/>
          <p:cNvSpPr>
            <a:spLocks noGrp="1"/>
          </p:cNvSpPr>
          <p:nvPr>
            <p:ph idx="1"/>
          </p:nvPr>
        </p:nvSpPr>
        <p:spPr>
          <a:xfrm>
            <a:off x="457200" y="1600200"/>
            <a:ext cx="8229600" cy="4853136"/>
          </a:xfrm>
        </p:spPr>
        <p:txBody>
          <a:bodyPr>
            <a:normAutofit lnSpcReduction="10000"/>
          </a:bodyPr>
          <a:lstStyle/>
          <a:p>
            <a:r>
              <a:rPr lang="en-US" sz="2000" dirty="0" smtClean="0"/>
              <a:t>Gen X can be the hardest age group to understand and nail down for even the most savvy marketers. You essentially have two types of Gen </a:t>
            </a:r>
            <a:r>
              <a:rPr lang="en-US" sz="2000" dirty="0" err="1" smtClean="0"/>
              <a:t>Xers</a:t>
            </a:r>
            <a:r>
              <a:rPr lang="en-US" sz="2000" dirty="0" smtClean="0"/>
              <a:t>:</a:t>
            </a:r>
          </a:p>
          <a:p>
            <a:endParaRPr lang="en-US" sz="2000" dirty="0" smtClean="0"/>
          </a:p>
          <a:p>
            <a:r>
              <a:rPr lang="en-US" sz="2000" dirty="0" smtClean="0"/>
              <a:t>Those born earlier in the generation who have some of the characteristics of Baby Boomers.</a:t>
            </a:r>
          </a:p>
          <a:p>
            <a:r>
              <a:rPr lang="en-US" sz="2000" dirty="0" smtClean="0"/>
              <a:t>Younger members of Gen X who have some Millennial-type buying habits.</a:t>
            </a:r>
          </a:p>
          <a:p>
            <a:endParaRPr lang="en-US" sz="2000" dirty="0" smtClean="0"/>
          </a:p>
          <a:p>
            <a:r>
              <a:rPr lang="en-US" sz="2000" dirty="0" smtClean="0"/>
              <a:t>From a marketer’s perspective, it’s interesting how different each end of the generation can be when it comes to their </a:t>
            </a:r>
            <a:r>
              <a:rPr lang="en-US" sz="2000" dirty="0" err="1" smtClean="0"/>
              <a:t>savviness</a:t>
            </a:r>
            <a:r>
              <a:rPr lang="en-US" sz="2000" dirty="0" smtClean="0"/>
              <a:t> with technology. Earlier members of the generation may still have trouble with technology, such as computers and phones, while the later members have no trouble at all and are usually enthusiastic early adopters.</a:t>
            </a:r>
          </a:p>
          <a:p>
            <a:r>
              <a:rPr lang="en-US" sz="2000" dirty="0" smtClean="0"/>
              <a:t>The more tech-</a:t>
            </a:r>
            <a:r>
              <a:rPr lang="en-US" sz="2000" dirty="0" err="1" smtClean="0"/>
              <a:t>dependant</a:t>
            </a:r>
            <a:r>
              <a:rPr lang="en-US" sz="2000" dirty="0" smtClean="0"/>
              <a:t> marketing techniques may appeal more to those that were born closer to 1980 and miss  altogether those that were born closer to 1965.</a:t>
            </a:r>
            <a:endParaRPr lang="pt-PT" sz="2000" dirty="0"/>
          </a:p>
        </p:txBody>
      </p:sp>
    </p:spTree>
    <p:extLst>
      <p:ext uri="{BB962C8B-B14F-4D97-AF65-F5344CB8AC3E}">
        <p14:creationId xmlns:p14="http://schemas.microsoft.com/office/powerpoint/2010/main" val="3146954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692696"/>
            <a:ext cx="8229600" cy="5433467"/>
          </a:xfrm>
        </p:spPr>
        <p:txBody>
          <a:bodyPr>
            <a:normAutofit/>
          </a:bodyPr>
          <a:lstStyle/>
          <a:p>
            <a:r>
              <a:rPr lang="en-US" sz="2000" dirty="0" smtClean="0"/>
              <a:t>Despite their differences, there are still commonalities across this diverse generation. Below are a few things to keep in mind when you are marketing to Gen </a:t>
            </a:r>
            <a:r>
              <a:rPr lang="en-US" sz="2000" dirty="0" err="1" smtClean="0"/>
              <a:t>Xers</a:t>
            </a:r>
            <a:r>
              <a:rPr lang="en-US" sz="2000" dirty="0" smtClean="0"/>
              <a:t>:</a:t>
            </a:r>
          </a:p>
          <a:p>
            <a:pPr marL="0" indent="0">
              <a:buNone/>
            </a:pPr>
            <a:endParaRPr lang="en-US" sz="2000" dirty="0" smtClean="0"/>
          </a:p>
          <a:p>
            <a:pPr marL="857250" lvl="1" indent="-457200">
              <a:lnSpc>
                <a:spcPct val="150000"/>
              </a:lnSpc>
              <a:buFont typeface="+mj-lt"/>
              <a:buAutoNum type="arabicPeriod"/>
            </a:pPr>
            <a:r>
              <a:rPr lang="pt-PT" sz="2000" dirty="0" err="1" smtClean="0"/>
              <a:t>They</a:t>
            </a:r>
            <a:r>
              <a:rPr lang="pt-PT" sz="2000" dirty="0" smtClean="0"/>
              <a:t> are </a:t>
            </a:r>
            <a:r>
              <a:rPr lang="pt-PT" sz="2000" dirty="0" err="1" smtClean="0"/>
              <a:t>financially</a:t>
            </a:r>
            <a:r>
              <a:rPr lang="pt-PT" sz="2000" dirty="0" smtClean="0"/>
              <a:t> </a:t>
            </a:r>
            <a:r>
              <a:rPr lang="pt-PT" sz="2000" dirty="0" err="1" smtClean="0"/>
              <a:t>stable</a:t>
            </a:r>
            <a:r>
              <a:rPr lang="pt-PT" sz="2000" dirty="0" smtClean="0"/>
              <a:t>;</a:t>
            </a:r>
          </a:p>
          <a:p>
            <a:pPr marL="857250" lvl="1" indent="-457200">
              <a:lnSpc>
                <a:spcPct val="150000"/>
              </a:lnSpc>
              <a:buFont typeface="+mj-lt"/>
              <a:buAutoNum type="arabicPeriod"/>
            </a:pPr>
            <a:r>
              <a:rPr lang="pt-PT" sz="2000" dirty="0" err="1"/>
              <a:t>They</a:t>
            </a:r>
            <a:r>
              <a:rPr lang="pt-PT" sz="2000" dirty="0"/>
              <a:t> </a:t>
            </a:r>
            <a:r>
              <a:rPr lang="pt-PT" sz="2000" dirty="0" err="1"/>
              <a:t>care</a:t>
            </a:r>
            <a:r>
              <a:rPr lang="pt-PT" sz="2000" dirty="0"/>
              <a:t> </a:t>
            </a:r>
            <a:r>
              <a:rPr lang="pt-PT" sz="2000" dirty="0" err="1"/>
              <a:t>about</a:t>
            </a:r>
            <a:r>
              <a:rPr lang="pt-PT" sz="2000" dirty="0"/>
              <a:t> </a:t>
            </a:r>
            <a:r>
              <a:rPr lang="pt-PT" sz="2000" dirty="0" err="1" smtClean="0"/>
              <a:t>security</a:t>
            </a:r>
            <a:r>
              <a:rPr lang="pt-PT" sz="2000" dirty="0" smtClean="0"/>
              <a:t>;</a:t>
            </a:r>
            <a:endParaRPr lang="pt-PT" sz="2000" dirty="0"/>
          </a:p>
          <a:p>
            <a:pPr marL="857250" lvl="1" indent="-457200">
              <a:lnSpc>
                <a:spcPct val="150000"/>
              </a:lnSpc>
              <a:buFont typeface="+mj-lt"/>
              <a:buAutoNum type="arabicPeriod"/>
            </a:pPr>
            <a:r>
              <a:rPr lang="pt-PT" sz="2000" dirty="0" err="1"/>
              <a:t>They’ve</a:t>
            </a:r>
            <a:r>
              <a:rPr lang="pt-PT" sz="2000" dirty="0"/>
              <a:t> </a:t>
            </a:r>
            <a:r>
              <a:rPr lang="pt-PT" sz="2000" dirty="0" err="1"/>
              <a:t>seen</a:t>
            </a:r>
            <a:r>
              <a:rPr lang="pt-PT" sz="2000" dirty="0"/>
              <a:t> a </a:t>
            </a:r>
            <a:r>
              <a:rPr lang="pt-PT" sz="2000" dirty="0" err="1" smtClean="0"/>
              <a:t>lot</a:t>
            </a:r>
            <a:r>
              <a:rPr lang="pt-PT" sz="2000" dirty="0" smtClean="0"/>
              <a:t>;</a:t>
            </a:r>
            <a:endParaRPr lang="pt-PT" sz="2000" dirty="0"/>
          </a:p>
          <a:p>
            <a:pPr marL="857250" lvl="1" indent="-457200">
              <a:lnSpc>
                <a:spcPct val="150000"/>
              </a:lnSpc>
              <a:buFont typeface="+mj-lt"/>
              <a:buAutoNum type="arabicPeriod"/>
            </a:pPr>
            <a:r>
              <a:rPr lang="en-US" sz="2000" dirty="0"/>
              <a:t>They use the internet to research </a:t>
            </a:r>
            <a:r>
              <a:rPr lang="en-US" sz="2000" dirty="0" smtClean="0"/>
              <a:t>businesses;</a:t>
            </a:r>
            <a:endParaRPr lang="en-US" sz="2000" dirty="0"/>
          </a:p>
          <a:p>
            <a:pPr marL="857250" lvl="1" indent="-457200">
              <a:lnSpc>
                <a:spcPct val="150000"/>
              </a:lnSpc>
              <a:buFont typeface="+mj-lt"/>
              <a:buAutoNum type="arabicPeriod"/>
            </a:pPr>
            <a:r>
              <a:rPr lang="en-US" sz="2000" dirty="0"/>
              <a:t>They prefer marketing that is more personal and authentic.</a:t>
            </a:r>
          </a:p>
          <a:p>
            <a:pPr marL="857250" lvl="1" indent="-457200">
              <a:buFont typeface="+mj-lt"/>
              <a:buAutoNum type="arabicPeriod"/>
            </a:pPr>
            <a:endParaRPr lang="pt-PT"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869160"/>
            <a:ext cx="3240360" cy="1687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179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dirty="0" err="1"/>
              <a:t>Stats</a:t>
            </a:r>
            <a:r>
              <a:rPr lang="pt-PT" dirty="0"/>
              <a:t> </a:t>
            </a:r>
            <a:r>
              <a:rPr lang="pt-PT" dirty="0" err="1"/>
              <a:t>on</a:t>
            </a:r>
            <a:r>
              <a:rPr lang="pt-PT" dirty="0"/>
              <a:t> </a:t>
            </a:r>
            <a:r>
              <a:rPr lang="pt-PT" dirty="0" err="1"/>
              <a:t>Gen</a:t>
            </a:r>
            <a:r>
              <a:rPr lang="pt-PT" dirty="0"/>
              <a:t> </a:t>
            </a:r>
            <a:r>
              <a:rPr lang="pt-PT" dirty="0" smtClean="0"/>
              <a:t>X</a:t>
            </a:r>
            <a:endParaRPr lang="pt-PT" dirty="0"/>
          </a:p>
        </p:txBody>
      </p:sp>
      <p:sp>
        <p:nvSpPr>
          <p:cNvPr id="3" name="Marcador de Posição de Conteúdo 2"/>
          <p:cNvSpPr>
            <a:spLocks noGrp="1"/>
          </p:cNvSpPr>
          <p:nvPr>
            <p:ph idx="1"/>
          </p:nvPr>
        </p:nvSpPr>
        <p:spPr/>
        <p:txBody>
          <a:bodyPr>
            <a:normAutofit/>
          </a:bodyPr>
          <a:lstStyle/>
          <a:p>
            <a:r>
              <a:rPr lang="en-US" sz="2000" dirty="0"/>
              <a:t>Unlike some of the Baby Boomer generation, Gen X has embraced the internet.</a:t>
            </a:r>
          </a:p>
          <a:p>
            <a:r>
              <a:rPr lang="en-US" sz="2000" dirty="0"/>
              <a:t>This educated age group enjoys spending time searching online and connecting with friends on their favorite social media platform, Facebook. They’re also known to be very loyal customers — just another reason to focus your marketing efforts on this generation!</a:t>
            </a:r>
          </a:p>
          <a:p>
            <a:pPr marL="0" indent="0">
              <a:buNone/>
            </a:pPr>
            <a:endParaRPr lang="pt-PT"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3645024"/>
            <a:ext cx="3709849" cy="278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685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a:t>Which Channels Reach Gen X</a:t>
            </a:r>
            <a:r>
              <a:rPr lang="en-US" dirty="0" smtClean="0"/>
              <a:t>?</a:t>
            </a:r>
            <a:endParaRPr lang="pt-PT" dirty="0"/>
          </a:p>
        </p:txBody>
      </p:sp>
      <p:sp>
        <p:nvSpPr>
          <p:cNvPr id="3" name="Marcador de Posição de Conteúdo 2"/>
          <p:cNvSpPr>
            <a:spLocks noGrp="1"/>
          </p:cNvSpPr>
          <p:nvPr>
            <p:ph idx="1"/>
          </p:nvPr>
        </p:nvSpPr>
        <p:spPr>
          <a:xfrm>
            <a:off x="457200" y="1600200"/>
            <a:ext cx="8229600" cy="4709120"/>
          </a:xfrm>
        </p:spPr>
        <p:txBody>
          <a:bodyPr>
            <a:normAutofit/>
          </a:bodyPr>
          <a:lstStyle/>
          <a:p>
            <a:r>
              <a:rPr lang="en-US" sz="2000" dirty="0"/>
              <a:t>With 58.2 million Gen </a:t>
            </a:r>
            <a:r>
              <a:rPr lang="en-US" sz="2000" dirty="0" err="1"/>
              <a:t>Xers</a:t>
            </a:r>
            <a:r>
              <a:rPr lang="en-US" sz="2000" dirty="0"/>
              <a:t> using the internet every day, they are the hardest generation in the U.S. to pin down. Generation X is the closest generation to retirement and are at the peak of their buying power. However, they are not as wealthy as the previous generation, the Baby Boomers, and often have more debt.</a:t>
            </a:r>
          </a:p>
          <a:p>
            <a:r>
              <a:rPr lang="en-US" sz="2000" dirty="0"/>
              <a:t>Gen </a:t>
            </a:r>
            <a:r>
              <a:rPr lang="en-US" sz="2000" dirty="0" err="1"/>
              <a:t>Xers</a:t>
            </a:r>
            <a:r>
              <a:rPr lang="en-US" sz="2000" dirty="0"/>
              <a:t> remember the world before the internet, but don’t let that steer your perception of this generation — many of them are well-versed with technology. It’s important to recognize that this group does have a tendency to develop brand loyalty and is also more likely to spend more on brands that contribute to social causes.</a:t>
            </a:r>
          </a:p>
          <a:p>
            <a:r>
              <a:rPr lang="en-US" sz="2000" dirty="0"/>
              <a:t>However, there are key channels to include in your marketing strategy to catch Gen X’s attention and influence them to make a purchase on your website.</a:t>
            </a:r>
          </a:p>
          <a:p>
            <a:endParaRPr lang="pt-PT" sz="2000" dirty="0"/>
          </a:p>
        </p:txBody>
      </p:sp>
    </p:spTree>
    <p:extLst>
      <p:ext uri="{BB962C8B-B14F-4D97-AF65-F5344CB8AC3E}">
        <p14:creationId xmlns:p14="http://schemas.microsoft.com/office/powerpoint/2010/main" val="41440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620688"/>
            <a:ext cx="8229600" cy="5505475"/>
          </a:xfrm>
        </p:spPr>
        <p:txBody>
          <a:bodyPr>
            <a:normAutofit/>
          </a:bodyPr>
          <a:lstStyle/>
          <a:p>
            <a:r>
              <a:rPr lang="en-US" sz="2000" dirty="0" smtClean="0"/>
              <a:t>However, there are key channels to include in your marketing strategy to catch Gen X’s attention and influence them to make a purchase on your website.</a:t>
            </a:r>
          </a:p>
          <a:p>
            <a:endParaRPr lang="pt-PT" sz="2000" dirty="0" smtClean="0"/>
          </a:p>
          <a:p>
            <a:pPr lvl="1">
              <a:lnSpc>
                <a:spcPct val="150000"/>
              </a:lnSpc>
            </a:pPr>
            <a:r>
              <a:rPr lang="pt-PT" sz="2000" dirty="0" smtClean="0"/>
              <a:t>Popular </a:t>
            </a:r>
            <a:r>
              <a:rPr lang="pt-PT" sz="2000" dirty="0" err="1" smtClean="0"/>
              <a:t>Directories</a:t>
            </a:r>
            <a:r>
              <a:rPr lang="pt-PT" sz="2000" dirty="0" smtClean="0"/>
              <a:t>;</a:t>
            </a:r>
            <a:endParaRPr lang="pt-PT" sz="2000" dirty="0"/>
          </a:p>
          <a:p>
            <a:pPr lvl="1">
              <a:lnSpc>
                <a:spcPct val="150000"/>
              </a:lnSpc>
            </a:pPr>
            <a:r>
              <a:rPr lang="pt-PT" sz="2000" dirty="0" err="1" smtClean="0"/>
              <a:t>Facebook</a:t>
            </a:r>
            <a:r>
              <a:rPr lang="pt-PT" sz="2000" dirty="0" smtClean="0"/>
              <a:t>;</a:t>
            </a:r>
            <a:endParaRPr lang="pt-PT" sz="2000" dirty="0"/>
          </a:p>
          <a:p>
            <a:pPr lvl="1">
              <a:lnSpc>
                <a:spcPct val="150000"/>
              </a:lnSpc>
            </a:pPr>
            <a:r>
              <a:rPr lang="pt-PT" sz="2000" dirty="0" err="1"/>
              <a:t>Direct</a:t>
            </a:r>
            <a:r>
              <a:rPr lang="pt-PT" sz="2000" dirty="0"/>
              <a:t> </a:t>
            </a:r>
            <a:r>
              <a:rPr lang="pt-PT" sz="2000" dirty="0" err="1" smtClean="0"/>
              <a:t>mail</a:t>
            </a:r>
            <a:r>
              <a:rPr lang="pt-PT" sz="2000" dirty="0" smtClean="0"/>
              <a:t>;</a:t>
            </a:r>
            <a:endParaRPr lang="pt-PT" sz="2000" dirty="0"/>
          </a:p>
          <a:p>
            <a:pPr lvl="1">
              <a:lnSpc>
                <a:spcPct val="150000"/>
              </a:lnSpc>
            </a:pPr>
            <a:r>
              <a:rPr lang="pt-PT" sz="2000" dirty="0"/>
              <a:t>Email </a:t>
            </a:r>
            <a:r>
              <a:rPr lang="pt-PT" sz="2000" dirty="0" smtClean="0"/>
              <a:t>marketing;</a:t>
            </a:r>
            <a:endParaRPr lang="pt-PT" sz="2000" dirty="0"/>
          </a:p>
          <a:p>
            <a:pPr lvl="1">
              <a:lnSpc>
                <a:spcPct val="150000"/>
              </a:lnSpc>
            </a:pPr>
            <a:r>
              <a:rPr lang="pt-PT" sz="2000" dirty="0" err="1"/>
              <a:t>Video</a:t>
            </a:r>
            <a:r>
              <a:rPr lang="pt-PT" sz="2000" dirty="0"/>
              <a:t> </a:t>
            </a:r>
            <a:r>
              <a:rPr lang="pt-PT" sz="2000" dirty="0" smtClean="0"/>
              <a:t>marketing;</a:t>
            </a:r>
            <a:endParaRPr lang="pt-PT" sz="2000" dirty="0"/>
          </a:p>
          <a:p>
            <a:pPr lvl="1">
              <a:lnSpc>
                <a:spcPct val="150000"/>
              </a:lnSpc>
            </a:pPr>
            <a:r>
              <a:rPr lang="pt-PT" sz="2000" dirty="0" err="1" smtClean="0"/>
              <a:t>Your</a:t>
            </a:r>
            <a:r>
              <a:rPr lang="pt-PT" sz="2000" dirty="0" smtClean="0"/>
              <a:t> </a:t>
            </a:r>
            <a:r>
              <a:rPr lang="pt-PT" sz="2000" dirty="0"/>
              <a:t>website.</a:t>
            </a:r>
          </a:p>
          <a:p>
            <a:endParaRPr lang="pt-PT"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108515"/>
            <a:ext cx="3240360" cy="237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6015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a:t>How to Tailor Your Ecommerce Marketing to Gen X</a:t>
            </a:r>
          </a:p>
        </p:txBody>
      </p:sp>
      <p:sp>
        <p:nvSpPr>
          <p:cNvPr id="3" name="Marcador de Posição de Conteúdo 2"/>
          <p:cNvSpPr>
            <a:spLocks noGrp="1"/>
          </p:cNvSpPr>
          <p:nvPr>
            <p:ph idx="1"/>
          </p:nvPr>
        </p:nvSpPr>
        <p:spPr>
          <a:xfrm>
            <a:off x="457200" y="1600200"/>
            <a:ext cx="8229600" cy="4694722"/>
          </a:xfrm>
        </p:spPr>
        <p:txBody>
          <a:bodyPr>
            <a:normAutofit lnSpcReduction="10000"/>
          </a:bodyPr>
          <a:lstStyle/>
          <a:p>
            <a:r>
              <a:rPr lang="en-US" sz="2000" dirty="0"/>
              <a:t>Now that we know who Gen </a:t>
            </a:r>
            <a:r>
              <a:rPr lang="en-US" sz="2000" dirty="0" err="1"/>
              <a:t>Xers</a:t>
            </a:r>
            <a:r>
              <a:rPr lang="en-US" sz="2000" dirty="0"/>
              <a:t> are and which channels are most effective at capturing their attention, let’s explore some of the marketing tactics to turn this discount-loving generation into repeat, loyal customers.</a:t>
            </a:r>
            <a:r>
              <a:rPr lang="en-US" sz="2000" i="1" dirty="0"/>
              <a:t> </a:t>
            </a:r>
            <a:endParaRPr lang="en-US" sz="2000" i="1" dirty="0" smtClean="0"/>
          </a:p>
          <a:p>
            <a:pPr marL="914400" lvl="1" indent="-457200">
              <a:buFont typeface="+mj-lt"/>
              <a:buAutoNum type="arabicPeriod"/>
            </a:pPr>
            <a:r>
              <a:rPr lang="pt-PT" sz="2000" dirty="0" err="1"/>
              <a:t>Provide</a:t>
            </a:r>
            <a:r>
              <a:rPr lang="pt-PT" sz="2000" dirty="0"/>
              <a:t> </a:t>
            </a:r>
            <a:r>
              <a:rPr lang="pt-PT" sz="2000" dirty="0" err="1" smtClean="0"/>
              <a:t>discounts</a:t>
            </a:r>
            <a:r>
              <a:rPr lang="pt-PT" sz="2000" dirty="0"/>
              <a:t>;</a:t>
            </a:r>
          </a:p>
          <a:p>
            <a:pPr marL="914400" lvl="1" indent="-457200">
              <a:buFont typeface="+mj-lt"/>
              <a:buAutoNum type="arabicPeriod"/>
            </a:pPr>
            <a:r>
              <a:rPr lang="pt-PT" sz="2000" dirty="0" err="1"/>
              <a:t>Create</a:t>
            </a:r>
            <a:r>
              <a:rPr lang="pt-PT" sz="2000" dirty="0"/>
              <a:t> a </a:t>
            </a:r>
            <a:r>
              <a:rPr lang="pt-PT" sz="2000" dirty="0" err="1"/>
              <a:t>loyalty</a:t>
            </a:r>
            <a:r>
              <a:rPr lang="pt-PT" sz="2000" dirty="0"/>
              <a:t> </a:t>
            </a:r>
            <a:r>
              <a:rPr lang="pt-PT" sz="2000" dirty="0" err="1" smtClean="0"/>
              <a:t>program</a:t>
            </a:r>
            <a:r>
              <a:rPr lang="pt-PT" sz="2000" dirty="0" smtClean="0"/>
              <a:t>;</a:t>
            </a:r>
            <a:endParaRPr lang="pt-PT" sz="2000" dirty="0"/>
          </a:p>
          <a:p>
            <a:pPr marL="914400" lvl="1" indent="-457200">
              <a:buFont typeface="+mj-lt"/>
              <a:buAutoNum type="arabicPeriod"/>
            </a:pPr>
            <a:r>
              <a:rPr lang="pt-PT" sz="2000" dirty="0" err="1"/>
              <a:t>Have</a:t>
            </a:r>
            <a:r>
              <a:rPr lang="pt-PT" sz="2000" dirty="0"/>
              <a:t> </a:t>
            </a:r>
            <a:r>
              <a:rPr lang="pt-PT" sz="2000" dirty="0" err="1"/>
              <a:t>written</a:t>
            </a:r>
            <a:r>
              <a:rPr lang="pt-PT" sz="2000" dirty="0"/>
              <a:t> </a:t>
            </a:r>
            <a:r>
              <a:rPr lang="pt-PT" sz="2000" dirty="0" err="1" smtClean="0"/>
              <a:t>reviews</a:t>
            </a:r>
            <a:r>
              <a:rPr lang="pt-PT" sz="2000" dirty="0" smtClean="0"/>
              <a:t>;</a:t>
            </a:r>
            <a:endParaRPr lang="pt-PT" sz="2000" dirty="0"/>
          </a:p>
          <a:p>
            <a:pPr marL="914400" lvl="1" indent="-457200">
              <a:buFont typeface="+mj-lt"/>
              <a:buAutoNum type="arabicPeriod"/>
            </a:pPr>
            <a:r>
              <a:rPr lang="pt-PT" sz="2000" dirty="0" err="1"/>
              <a:t>Appeal</a:t>
            </a:r>
            <a:r>
              <a:rPr lang="pt-PT" sz="2000" dirty="0"/>
              <a:t> to </a:t>
            </a:r>
            <a:r>
              <a:rPr lang="pt-PT" sz="2000" dirty="0" err="1" smtClean="0"/>
              <a:t>security</a:t>
            </a:r>
            <a:r>
              <a:rPr lang="pt-PT" sz="2000" dirty="0" smtClean="0"/>
              <a:t>;</a:t>
            </a:r>
            <a:endParaRPr lang="pt-PT" sz="2000" dirty="0"/>
          </a:p>
          <a:p>
            <a:pPr marL="914400" lvl="1" indent="-457200">
              <a:buFont typeface="+mj-lt"/>
              <a:buAutoNum type="arabicPeriod"/>
            </a:pPr>
            <a:r>
              <a:rPr lang="pt-PT" sz="2000" dirty="0" err="1"/>
              <a:t>Keep</a:t>
            </a:r>
            <a:r>
              <a:rPr lang="pt-PT" sz="2000" dirty="0"/>
              <a:t> </a:t>
            </a:r>
            <a:r>
              <a:rPr lang="pt-PT" sz="2000" dirty="0" err="1"/>
              <a:t>it</a:t>
            </a:r>
            <a:r>
              <a:rPr lang="pt-PT" sz="2000" dirty="0"/>
              <a:t> </a:t>
            </a:r>
            <a:r>
              <a:rPr lang="pt-PT" sz="2000" dirty="0" err="1" smtClean="0"/>
              <a:t>personal</a:t>
            </a:r>
            <a:r>
              <a:rPr lang="pt-PT" sz="2000" dirty="0" smtClean="0"/>
              <a:t>;</a:t>
            </a:r>
            <a:endParaRPr lang="pt-PT" sz="2000" dirty="0"/>
          </a:p>
          <a:p>
            <a:pPr marL="914400" lvl="1" indent="-457200">
              <a:buFont typeface="+mj-lt"/>
              <a:buAutoNum type="arabicPeriod"/>
            </a:pPr>
            <a:r>
              <a:rPr lang="en-US" sz="2000" dirty="0"/>
              <a:t>Use traditional and social </a:t>
            </a:r>
            <a:r>
              <a:rPr lang="en-US" sz="2000" dirty="0" smtClean="0"/>
              <a:t>ads;</a:t>
            </a:r>
            <a:endParaRPr lang="en-US" sz="2000" dirty="0"/>
          </a:p>
          <a:p>
            <a:pPr marL="914400" lvl="1" indent="-457200">
              <a:buFont typeface="+mj-lt"/>
              <a:buAutoNum type="arabicPeriod"/>
            </a:pPr>
            <a:r>
              <a:rPr lang="pt-PT" sz="2000" dirty="0"/>
              <a:t> </a:t>
            </a:r>
            <a:r>
              <a:rPr lang="pt-PT" sz="2000" dirty="0" err="1"/>
              <a:t>Have</a:t>
            </a:r>
            <a:r>
              <a:rPr lang="pt-PT" sz="2000" dirty="0"/>
              <a:t> </a:t>
            </a:r>
            <a:r>
              <a:rPr lang="pt-PT" sz="2000" dirty="0" err="1"/>
              <a:t>great</a:t>
            </a:r>
            <a:r>
              <a:rPr lang="pt-PT" sz="2000" dirty="0"/>
              <a:t> </a:t>
            </a:r>
            <a:r>
              <a:rPr lang="pt-PT" sz="2000" dirty="0" err="1"/>
              <a:t>customer</a:t>
            </a:r>
            <a:r>
              <a:rPr lang="pt-PT" sz="2000" dirty="0"/>
              <a:t> </a:t>
            </a:r>
            <a:r>
              <a:rPr lang="pt-PT" sz="2000" dirty="0" err="1" smtClean="0"/>
              <a:t>service</a:t>
            </a:r>
            <a:r>
              <a:rPr lang="pt-PT" sz="2000" dirty="0" smtClean="0"/>
              <a:t>;</a:t>
            </a:r>
            <a:endParaRPr lang="pt-PT" sz="2000" dirty="0"/>
          </a:p>
          <a:p>
            <a:pPr marL="914400" lvl="1" indent="-457200">
              <a:buFont typeface="+mj-lt"/>
              <a:buAutoNum type="arabicPeriod"/>
            </a:pPr>
            <a:r>
              <a:rPr lang="pt-PT" sz="2000" dirty="0" err="1"/>
              <a:t>Incorporate</a:t>
            </a:r>
            <a:r>
              <a:rPr lang="pt-PT" sz="2000" dirty="0"/>
              <a:t> </a:t>
            </a:r>
            <a:r>
              <a:rPr lang="pt-PT" sz="2000" dirty="0" smtClean="0"/>
              <a:t>nostalgia;</a:t>
            </a:r>
            <a:endParaRPr lang="pt-PT" sz="2000" dirty="0"/>
          </a:p>
          <a:p>
            <a:pPr marL="914400" lvl="1" indent="-457200">
              <a:buFont typeface="+mj-lt"/>
              <a:buAutoNum type="arabicPeriod"/>
            </a:pPr>
            <a:r>
              <a:rPr lang="en-US" sz="2000" dirty="0"/>
              <a:t>Optimize your website for </a:t>
            </a:r>
            <a:r>
              <a:rPr lang="en-US" sz="2000" dirty="0" smtClean="0"/>
              <a:t>mobile;</a:t>
            </a:r>
            <a:endParaRPr lang="en-US" sz="2000" dirty="0"/>
          </a:p>
          <a:p>
            <a:pPr marL="914400" lvl="1" indent="-457200">
              <a:buFont typeface="+mj-lt"/>
              <a:buAutoNum type="arabicPeriod"/>
            </a:pPr>
            <a:r>
              <a:rPr lang="pt-PT" sz="2000" dirty="0"/>
              <a:t>Use </a:t>
            </a:r>
            <a:r>
              <a:rPr lang="pt-PT" sz="2000" dirty="0" err="1"/>
              <a:t>videos</a:t>
            </a:r>
            <a:r>
              <a:rPr lang="pt-PT" sz="2000" dirty="0" smtClean="0"/>
              <a:t>.</a:t>
            </a:r>
            <a:endParaRPr lang="pt-PT"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124904"/>
            <a:ext cx="3384376" cy="227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6822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dirty="0" err="1" smtClean="0"/>
              <a:t>Conclusion</a:t>
            </a:r>
            <a:endParaRPr lang="pt-PT" dirty="0"/>
          </a:p>
        </p:txBody>
      </p:sp>
      <p:sp>
        <p:nvSpPr>
          <p:cNvPr id="3" name="Marcador de Posição de Conteúdo 2"/>
          <p:cNvSpPr>
            <a:spLocks noGrp="1"/>
          </p:cNvSpPr>
          <p:nvPr>
            <p:ph idx="1"/>
          </p:nvPr>
        </p:nvSpPr>
        <p:spPr/>
        <p:txBody>
          <a:bodyPr>
            <a:normAutofit/>
          </a:bodyPr>
          <a:lstStyle/>
          <a:p>
            <a:r>
              <a:rPr lang="en-US" sz="2000" dirty="0"/>
              <a:t>Generation X has a lot of spending power and shouldn’t be an afterthought when you’re building an effective marketing strategy. If you meet this well-educated age group where they search and purchase, you’ll build a loyal customer base for the years to come.</a:t>
            </a:r>
          </a:p>
          <a:p>
            <a:r>
              <a:rPr lang="en-US" sz="2000" dirty="0"/>
              <a:t>This in-between generation encompasses traits from Baby Boomers and </a:t>
            </a:r>
            <a:r>
              <a:rPr lang="en-US" sz="2000" dirty="0" err="1"/>
              <a:t>Millennials</a:t>
            </a:r>
            <a:r>
              <a:rPr lang="en-US" sz="2000" dirty="0"/>
              <a:t>, so be sure to include a combination of different channels in your strategy, such as social media, direct mail and email, to drive them to your website.</a:t>
            </a:r>
          </a:p>
          <a:p>
            <a:pPr marL="0" indent="0">
              <a:buNone/>
            </a:pPr>
            <a:endParaRPr lang="pt-PT"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4509120"/>
            <a:ext cx="28575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257701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635</Words>
  <Application>Microsoft Office PowerPoint</Application>
  <PresentationFormat>Apresentação no Ecrã (4:3)</PresentationFormat>
  <Paragraphs>59</Paragraphs>
  <Slides>10</Slides>
  <Notes>0</Notes>
  <HiddenSlides>0</HiddenSlides>
  <MMClips>0</MMClips>
  <ScaleCrop>false</ScaleCrop>
  <HeadingPairs>
    <vt:vector size="4" baseType="variant">
      <vt:variant>
        <vt:lpstr>Tema</vt:lpstr>
      </vt:variant>
      <vt:variant>
        <vt:i4>1</vt:i4>
      </vt:variant>
      <vt:variant>
        <vt:lpstr>Títulos dos diapositivos</vt:lpstr>
      </vt:variant>
      <vt:variant>
        <vt:i4>10</vt:i4>
      </vt:variant>
    </vt:vector>
  </HeadingPairs>
  <TitlesOfParts>
    <vt:vector size="11" baseType="lpstr">
      <vt:lpstr>Tema do Office</vt:lpstr>
      <vt:lpstr>Apresentação do PowerPoint</vt:lpstr>
      <vt:lpstr>Who is Gen X?</vt:lpstr>
      <vt:lpstr>What to Know About Gen X</vt:lpstr>
      <vt:lpstr>Apresentação do PowerPoint</vt:lpstr>
      <vt:lpstr>Stats on Gen X</vt:lpstr>
      <vt:lpstr>Which Channels Reach Gen X?</vt:lpstr>
      <vt:lpstr>Apresentação do PowerPoint</vt:lpstr>
      <vt:lpstr>How to Tailor Your Ecommerce Marketing to Gen X</vt:lpstr>
      <vt:lpstr>Conclusion</vt:lpstr>
      <vt:lpstr>Webgraphy</vt:lpstr>
    </vt:vector>
  </TitlesOfParts>
  <Company>M. E. - GEPE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Gen X?</dc:title>
  <dc:creator>Utilizador</dc:creator>
  <cp:lastModifiedBy>CLC</cp:lastModifiedBy>
  <cp:revision>8</cp:revision>
  <dcterms:created xsi:type="dcterms:W3CDTF">2020-02-10T16:31:08Z</dcterms:created>
  <dcterms:modified xsi:type="dcterms:W3CDTF">2021-04-22T09:27:57Z</dcterms:modified>
</cp:coreProperties>
</file>