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33DB7-2E7D-4009-9DF8-114D7F266244}" type="datetimeFigureOut">
              <a:rPr lang="pt-PT" smtClean="0"/>
              <a:t>22-04-2021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60BA-74C7-45BB-B645-62A08DAA49F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41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60BA-74C7-45BB-B645-62A08DAA49F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93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507819A-F9B6-4A86-9D98-F53DBF3A99B6}" type="datetimeFigureOut">
              <a:rPr lang="pt-PT" smtClean="0"/>
              <a:t>22-04-2021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5783849-4FB6-46FA-9394-569D6189E78D}" type="slidenum">
              <a:rPr lang="pt-PT" smtClean="0"/>
              <a:t>‹nº›</a:t>
            </a:fld>
            <a:endParaRPr lang="pt-PT"/>
          </a:p>
        </p:txBody>
      </p:sp>
      <p:sp>
        <p:nvSpPr>
          <p:cNvPr id="21" name="Rec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19A-F9B6-4A86-9D98-F53DBF3A99B6}" type="datetimeFigureOut">
              <a:rPr lang="pt-PT" smtClean="0"/>
              <a:t>22-04-2021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849-4FB6-46FA-9394-569D6189E78D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19A-F9B6-4A86-9D98-F53DBF3A99B6}" type="datetimeFigureOut">
              <a:rPr lang="pt-PT" smtClean="0"/>
              <a:t>22-04-2021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849-4FB6-46FA-9394-569D6189E78D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19A-F9B6-4A86-9D98-F53DBF3A99B6}" type="datetimeFigureOut">
              <a:rPr lang="pt-PT" smtClean="0"/>
              <a:t>22-04-2021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849-4FB6-46FA-9394-569D6189E78D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507819A-F9B6-4A86-9D98-F53DBF3A99B6}" type="datetimeFigureOut">
              <a:rPr lang="pt-PT" smtClean="0"/>
              <a:t>22-04-2021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5783849-4FB6-46FA-9394-569D6189E78D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19A-F9B6-4A86-9D98-F53DBF3A99B6}" type="datetimeFigureOut">
              <a:rPr lang="pt-PT" smtClean="0"/>
              <a:t>22-04-2021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849-4FB6-46FA-9394-569D6189E78D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19A-F9B6-4A86-9D98-F53DBF3A99B6}" type="datetimeFigureOut">
              <a:rPr lang="pt-PT" smtClean="0"/>
              <a:t>22-04-2021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849-4FB6-46FA-9394-569D6189E78D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19A-F9B6-4A86-9D98-F53DBF3A99B6}" type="datetimeFigureOut">
              <a:rPr lang="pt-PT" smtClean="0"/>
              <a:t>22-04-2021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849-4FB6-46FA-9394-569D6189E78D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19A-F9B6-4A86-9D98-F53DBF3A99B6}" type="datetimeFigureOut">
              <a:rPr lang="pt-PT" smtClean="0"/>
              <a:t>22-04-2021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849-4FB6-46FA-9394-569D6189E78D}" type="slidenum">
              <a:rPr lang="pt-PT" smtClean="0"/>
              <a:t>‹nº›</a:t>
            </a:fld>
            <a:endParaRPr lang="pt-PT"/>
          </a:p>
        </p:txBody>
      </p:sp>
      <p:sp>
        <p:nvSpPr>
          <p:cNvPr id="5" name="Conexão rect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19A-F9B6-4A86-9D98-F53DBF3A99B6}" type="datetimeFigureOut">
              <a:rPr lang="pt-PT" smtClean="0"/>
              <a:t>22-04-2021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849-4FB6-46FA-9394-569D6189E78D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7819A-F9B6-4A86-9D98-F53DBF3A99B6}" type="datetimeFigureOut">
              <a:rPr lang="pt-PT" smtClean="0"/>
              <a:t>22-04-2021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83849-4FB6-46FA-9394-569D6189E78D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07819A-F9B6-4A86-9D98-F53DBF3A99B6}" type="datetimeFigureOut">
              <a:rPr lang="pt-PT" smtClean="0"/>
              <a:t>22-04-2021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783849-4FB6-46FA-9394-569D6189E78D}" type="slidenum">
              <a:rPr lang="pt-PT" smtClean="0"/>
              <a:t>‹nº›</a:t>
            </a:fld>
            <a:endParaRPr lang="pt-PT"/>
          </a:p>
        </p:txBody>
      </p:sp>
      <p:sp>
        <p:nvSpPr>
          <p:cNvPr id="28" name="Conexão rect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xão rect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858000" cy="533400"/>
          </a:xfrm>
        </p:spPr>
        <p:txBody>
          <a:bodyPr>
            <a:noAutofit/>
          </a:bodyPr>
          <a:lstStyle/>
          <a:p>
            <a:endParaRPr lang="pt-PT" sz="1100" dirty="0" smtClean="0">
              <a:solidFill>
                <a:schemeClr val="tx1"/>
              </a:solidFill>
            </a:endParaRPr>
          </a:p>
          <a:p>
            <a:r>
              <a:rPr lang="pt-PT" sz="1100" dirty="0" smtClean="0">
                <a:solidFill>
                  <a:schemeClr val="tx1"/>
                </a:solidFill>
              </a:rPr>
              <a:t>Ana Jesus nº1 Elisa Mota nº5 Carina nº2</a:t>
            </a:r>
          </a:p>
          <a:p>
            <a:endParaRPr lang="pt-PT" sz="1100" dirty="0" smtClean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42470" y="3644242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/>
              <a:t>Agrupamento Marcelino Mesquita </a:t>
            </a:r>
          </a:p>
          <a:p>
            <a:pPr algn="r"/>
            <a:r>
              <a:rPr lang="pt-PT" dirty="0" smtClean="0"/>
              <a:t>Escola Secundária do Cartaxo</a:t>
            </a:r>
          </a:p>
          <a:p>
            <a:pPr algn="r"/>
            <a:r>
              <a:rPr lang="pt-PT" dirty="0" smtClean="0"/>
              <a:t>Professora:  Carla Simões </a:t>
            </a:r>
          </a:p>
          <a:p>
            <a:pPr algn="r"/>
            <a:r>
              <a:rPr lang="pt-PT" dirty="0" smtClean="0"/>
              <a:t>Disciplina: Inglês</a:t>
            </a:r>
          </a:p>
          <a:p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87" y="0"/>
            <a:ext cx="3707905" cy="67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5401"/>
            <a:ext cx="446449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5">
                    <a:lumMod val="75000"/>
                  </a:schemeClr>
                </a:solidFill>
              </a:rPr>
              <a:t>Millennials</a:t>
            </a:r>
            <a:endParaRPr lang="pt-P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Millennials</a:t>
            </a:r>
            <a:r>
              <a:rPr lang="en-US" dirty="0"/>
              <a:t>, usually defined as being from 18 to 34 years old, make up the largest demographic in the United States. Currently they are about a third of the country’s population, and in 2013 they accounted for a whopping $1.3 trillion in consumer spending.</a:t>
            </a:r>
            <a:endParaRPr lang="pt-P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365104"/>
            <a:ext cx="2920605" cy="194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10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accent5">
                    <a:lumMod val="75000"/>
                  </a:schemeClr>
                </a:solidFill>
              </a:rPr>
              <a:t>Millennials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91264" cy="496020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But </a:t>
            </a:r>
            <a:r>
              <a:rPr lang="en-US" sz="2000" dirty="0"/>
              <a:t>they don’t only outnumber the Baby Boomers and Gen X-</a:t>
            </a:r>
            <a:r>
              <a:rPr lang="en-US" sz="2000" dirty="0" err="1"/>
              <a:t>ers</a:t>
            </a:r>
            <a:r>
              <a:rPr lang="en-US" sz="2000" dirty="0"/>
              <a:t> that came before them; they also tend to think and purchase very differently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Having grown up in the worst economy since the Depression, they make work, spending and family choices that are not what marketers are accustomed to targeting.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And </a:t>
            </a:r>
            <a:r>
              <a:rPr lang="en-US" sz="2000" dirty="0"/>
              <a:t>they don’t respond to the hard sell; this is a group of people who intend to make up their own minds. Advertising pitches that worked for Boomers and Gen X-</a:t>
            </a:r>
            <a:r>
              <a:rPr lang="en-US" sz="2000" dirty="0" err="1"/>
              <a:t>ers</a:t>
            </a:r>
            <a:r>
              <a:rPr lang="en-US" sz="2000" dirty="0"/>
              <a:t> are not generally effective with Millennials.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50505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Show brand </a:t>
            </a:r>
            <a:r>
              <a:rPr lang="en-US" dirty="0" smtClean="0">
                <a:solidFill>
                  <a:schemeClr val="accent5"/>
                </a:solidFill>
              </a:rPr>
              <a:t>personality and </a:t>
            </a:r>
            <a:r>
              <a:rPr lang="en-US" dirty="0">
                <a:solidFill>
                  <a:schemeClr val="accent5"/>
                </a:solidFill>
              </a:rPr>
              <a:t>engage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Millennials </a:t>
            </a:r>
            <a:r>
              <a:rPr lang="en-US" dirty="0"/>
              <a:t>are the world’s first generation of digital natives. They didn’t know life before the web and social </a:t>
            </a:r>
            <a:r>
              <a:rPr lang="en-US" dirty="0" smtClean="0"/>
              <a:t>media </a:t>
            </a:r>
            <a:r>
              <a:rPr lang="en-US" dirty="0"/>
              <a:t>and they are used to doing online research and finding what they are looking for. Be relevant or you risk being ignored.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502634" cy="196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40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>
                <a:solidFill>
                  <a:schemeClr val="accent5"/>
                </a:solidFill>
              </a:rPr>
              <a:t>Millennials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of the largest generations in history is about to move into its prime spending years. </a:t>
            </a:r>
            <a:r>
              <a:rPr lang="en-US" dirty="0" err="1"/>
              <a:t>Millennials</a:t>
            </a:r>
            <a:r>
              <a:rPr lang="en-US" dirty="0"/>
              <a:t> are poised to reshape the economy; their unique experiences will change the ways we buy and sell, forcing companies to examine how they do business for decades to come.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2592288" cy="177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41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>
                <a:solidFill>
                  <a:schemeClr val="accent5"/>
                </a:solidFill>
              </a:rPr>
              <a:t>Millennials</a:t>
            </a:r>
            <a:endParaRPr lang="pt-PT" dirty="0">
              <a:solidFill>
                <a:schemeClr val="accent5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400" dirty="0" err="1" smtClean="0"/>
              <a:t>Millennials</a:t>
            </a:r>
            <a:r>
              <a:rPr lang="en-US" sz="2400" dirty="0" smtClean="0"/>
              <a:t> </a:t>
            </a:r>
            <a:r>
              <a:rPr lang="en-US" sz="2400" dirty="0"/>
              <a:t>are sometimes referred to as "echo boomers" due to a major surge in birth rates in the 1980s and 1990s, and because </a:t>
            </a:r>
            <a:r>
              <a:rPr lang="en-US" sz="2400" dirty="0" err="1"/>
              <a:t>millennials</a:t>
            </a:r>
            <a:r>
              <a:rPr lang="en-US" sz="2400" dirty="0"/>
              <a:t> are often the children of the baby boomers.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/>
              <a:t>generation is generally marked by their coming of age in the Information Age, and they are comfortable in their usage of digital technologies and social media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Millennials</a:t>
            </a:r>
            <a:r>
              <a:rPr lang="en-US" sz="2400" dirty="0" smtClean="0"/>
              <a:t> </a:t>
            </a:r>
            <a:r>
              <a:rPr lang="en-US" sz="2400" dirty="0"/>
              <a:t>are often the parents of Generation Alpha.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973831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Personalizado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E2CDC6"/>
      </a:accent1>
      <a:accent2>
        <a:srgbClr val="BE8F7F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163</TotalTime>
  <Words>345</Words>
  <Application>Microsoft Office PowerPoint</Application>
  <PresentationFormat>Apresentação no Ecrã (4:3)</PresentationFormat>
  <Paragraphs>34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Origem</vt:lpstr>
      <vt:lpstr>Apresentação do PowerPoint</vt:lpstr>
      <vt:lpstr>Millennials</vt:lpstr>
      <vt:lpstr>Millennials</vt:lpstr>
      <vt:lpstr>Show brand personality and engage</vt:lpstr>
      <vt:lpstr>Millennials</vt:lpstr>
      <vt:lpstr>Millennials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CLC</cp:lastModifiedBy>
  <cp:revision>10</cp:revision>
  <dcterms:created xsi:type="dcterms:W3CDTF">2020-02-10T16:16:56Z</dcterms:created>
  <dcterms:modified xsi:type="dcterms:W3CDTF">2021-04-22T09:30:49Z</dcterms:modified>
</cp:coreProperties>
</file>