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1.png" ContentType="image/png"/>
  <Override PartName="/ppt/media/image5.jpeg" ContentType="image/jpeg"/>
  <Override PartName="/ppt/media/image8.jpeg" ContentType="image/jpeg"/>
  <Override PartName="/ppt/media/image6.png" ContentType="image/png"/>
  <Override PartName="/ppt/media/image9.png" ContentType="image/png"/>
  <Override PartName="/ppt/media/image7.jpeg" ContentType="image/jpeg"/>
  <Override PartName="/ppt/media/image10.jpeg" ContentType="image/jpeg"/>
  <Override PartName="/ppt/media/image12.jpeg" ContentType="image/jpeg"/>
  <Override PartName="/ppt/media/image13.png" ContentType="image/pn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/>
            <a:tile/>
          </a:blip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rIns="90000" tIns="45000" bIns="45000" anchor="b">
            <a:normAutofit fontScale="88000"/>
          </a:bodyPr>
          <a:p>
            <a:pPr algn="r">
              <a:lnSpc>
                <a:spcPct val="100000"/>
              </a:lnSpc>
            </a:pPr>
            <a:r>
              <a:rPr b="1" lang="sr-Latn-CS" sz="4800" spc="-1" strike="noStrike">
                <a:solidFill>
                  <a:srgbClr val="464646"/>
                </a:solidFill>
                <a:latin typeface="Lucida Sans Unicode"/>
              </a:rPr>
              <a:t>Click to edit Master title style</a:t>
            </a:r>
            <a:endParaRPr b="0" lang="sr-Latn-CS" sz="4800" spc="-1" strike="noStrike">
              <a:solidFill>
                <a:srgbClr val="000000"/>
              </a:solidFill>
              <a:latin typeface="Lucida Sans Unicode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CustomShape 8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/>
              <a:tile/>
            </a:blipFill>
            <a:ln w="12600">
              <a:noFill/>
            </a:ln>
            <a:effectLst>
              <a:outerShdw blurRad="5080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196f85"/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5E5AC8D2-6E75-4E51-A3F2-679A7CFB38A5}" type="datetime">
              <a:rPr b="0" lang="hr-HR" sz="1000" spc="-1" strike="noStrike">
                <a:solidFill>
                  <a:srgbClr val="ffffff"/>
                </a:solidFill>
                <a:latin typeface="Lucida Sans Unicode"/>
              </a:rPr>
              <a:t>2.12.19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C879350-C16A-4132-9E77-6A0C46A541CD}" type="slidenum">
              <a:rPr b="0" lang="hr-HR" sz="1000" spc="-1" strike="noStrike">
                <a:solidFill>
                  <a:srgbClr val="ffffff"/>
                </a:solidFill>
                <a:latin typeface="Lucida Sans Unicode"/>
              </a:rPr>
              <a:t>&lt;number&gt;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700" spc="-1" strike="noStrike">
                <a:solidFill>
                  <a:srgbClr val="000000"/>
                </a:solidFill>
                <a:latin typeface="Lucida Sans Unicode"/>
              </a:rPr>
              <a:t>Kliknite za uređivanje oblika teksta</a:t>
            </a:r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CS" sz="2100" spc="-1" strike="noStrike">
                <a:solidFill>
                  <a:srgbClr val="000000"/>
                </a:solidFill>
                <a:latin typeface="Lucida Sans Unicode"/>
              </a:rPr>
              <a:t>Druga razina konture</a:t>
            </a:r>
            <a:endParaRPr b="0" lang="sr-Latn-CS" sz="2100" spc="-1" strike="noStrike">
              <a:solidFill>
                <a:srgbClr val="000000"/>
              </a:solidFill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1900" spc="-1" strike="noStrike">
                <a:solidFill>
                  <a:srgbClr val="000000"/>
                </a:solidFill>
                <a:latin typeface="Lucida Sans Unicode"/>
              </a:rPr>
              <a:t>Treća razina konture</a:t>
            </a:r>
            <a:endParaRPr b="0" lang="sr-Latn-CS" sz="1900" spc="-1" strike="noStrike">
              <a:solidFill>
                <a:srgbClr val="000000"/>
              </a:solidFill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r-Latn-CS" sz="1800" spc="-1" strike="noStrike">
                <a:solidFill>
                  <a:srgbClr val="000000"/>
                </a:solidFill>
                <a:latin typeface="Lucida Sans Unicode"/>
              </a:rPr>
              <a:t>Četvrta razina kontura</a:t>
            </a:r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Lucida Sans Unicode"/>
              </a:rPr>
              <a:t>Peta razina kontura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Lucida Sans Unicode"/>
              </a:rPr>
              <a:t>Šesta razina kontura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r-Latn-CS" sz="2000" spc="-1" strike="noStrike">
                <a:solidFill>
                  <a:srgbClr val="000000"/>
                </a:solidFill>
                <a:latin typeface="Lucida Sans Unicode"/>
              </a:rPr>
              <a:t>Sedma razina konture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716400" y="5001840"/>
            <a:ext cx="3801600" cy="144288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-53640" y="5785200"/>
            <a:ext cx="3801600" cy="83772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/>
            <a:tile/>
          </a:blipFill>
          <a:ln w="12600">
            <a:noFill/>
          </a:ln>
          <a:effectLst>
            <a:outerShdw blurRad="5080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700" spc="-1" strike="noStrike">
                <a:solidFill>
                  <a:srgbClr val="000000"/>
                </a:solidFill>
                <a:latin typeface="Lucida Sans Unicode"/>
              </a:rPr>
              <a:t>Click to edit Master text styles</a:t>
            </a:r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  <a:p>
            <a:pPr lvl="1" marL="621720" indent="-22824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sr-Latn-CS" sz="2300" spc="-1" strike="noStrike">
                <a:solidFill>
                  <a:srgbClr val="000000"/>
                </a:solidFill>
                <a:latin typeface="Lucida Sans Unicode"/>
              </a:rPr>
              <a:t>Second level</a:t>
            </a:r>
            <a:endParaRPr b="0" lang="sr-Latn-CS" sz="2300" spc="-1" strike="noStrike">
              <a:solidFill>
                <a:srgbClr val="000000"/>
              </a:solidFill>
              <a:latin typeface="Lucida Sans Unicode"/>
            </a:endParaRPr>
          </a:p>
          <a:p>
            <a:pPr lvl="2" marL="859680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sr-Latn-CS" sz="2100" spc="-1" strike="noStrike">
                <a:solidFill>
                  <a:srgbClr val="000000"/>
                </a:solidFill>
                <a:latin typeface="Lucida Sans Unicode"/>
              </a:rPr>
              <a:t>Third level</a:t>
            </a:r>
            <a:endParaRPr b="0" lang="sr-Latn-CS" sz="2100" spc="-1" strike="noStrike">
              <a:solidFill>
                <a:srgbClr val="000000"/>
              </a:solidFill>
              <a:latin typeface="Lucida Sans Unicode"/>
            </a:endParaRPr>
          </a:p>
          <a:p>
            <a:pPr lvl="3" marL="1143000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sr-Latn-CS" sz="1900" spc="-1" strike="noStrike">
                <a:solidFill>
                  <a:srgbClr val="000000"/>
                </a:solidFill>
                <a:latin typeface="Lucida Sans Unicode"/>
              </a:rPr>
              <a:t>Fourth level</a:t>
            </a:r>
            <a:endParaRPr b="0" lang="sr-Latn-CS" sz="1900" spc="-1" strike="noStrike">
              <a:solidFill>
                <a:srgbClr val="000000"/>
              </a:solidFill>
              <a:latin typeface="Lucida Sans Unicode"/>
            </a:endParaRPr>
          </a:p>
          <a:p>
            <a:pPr lvl="4" marL="1371600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sr-Latn-CS" sz="1800" spc="-1" strike="noStrike">
                <a:solidFill>
                  <a:srgbClr val="000000"/>
                </a:solidFill>
                <a:latin typeface="Lucida Sans Unicode"/>
              </a:rPr>
              <a:t>Fifth level</a:t>
            </a:r>
            <a:endParaRPr b="0" lang="sr-Latn-CS" sz="1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fld id="{6BA4B03E-3806-4BDB-BEE2-F9885EA8A2FB}" type="datetime">
              <a:rPr b="0" lang="hr-HR" sz="1000" spc="-1" strike="noStrike">
                <a:solidFill>
                  <a:srgbClr val="000000"/>
                </a:solidFill>
                <a:latin typeface="Lucida Sans Unicode"/>
              </a:rPr>
              <a:t>2.12.19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53B0509-74A4-4451-9B4A-BD7759E1A5A1}" type="slidenum">
              <a:rPr b="0" lang="hr-HR" sz="1000" spc="-1" strike="noStrike">
                <a:solidFill>
                  <a:srgbClr val="000000"/>
                </a:solidFill>
                <a:latin typeface="Lucida Sans Unicode"/>
              </a:rPr>
              <a:t>1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Lucida Sans Unicode"/>
              </a:rPr>
              <a:t>Click to edit Master title style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r>
              <a:rPr b="1" lang="sr-Latn-CS" sz="4800" spc="-1" strike="noStrike">
                <a:solidFill>
                  <a:srgbClr val="464646"/>
                </a:solidFill>
                <a:latin typeface="Agency FB"/>
              </a:rPr>
              <a:t>Migration of people in Croatia</a:t>
            </a:r>
            <a:endParaRPr b="0" lang="sr-Latn-CS" sz="48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685800" y="3611520"/>
            <a:ext cx="7772040" cy="1199520"/>
          </a:xfrm>
          <a:prstGeom prst="rect">
            <a:avLst/>
          </a:prstGeom>
          <a:noFill/>
          <a:ln>
            <a:noFill/>
          </a:ln>
        </p:spPr>
        <p:txBody>
          <a:bodyPr lIns="45720" rIns="45720" tIns="45000" bIns="45000">
            <a:normAutofit/>
          </a:bodyPr>
          <a:p>
            <a:pPr algn="r">
              <a:lnSpc>
                <a:spcPct val="100000"/>
              </a:lnSpc>
              <a:spcBef>
                <a:spcPts val="400"/>
              </a:spcBef>
            </a:pPr>
            <a:br/>
            <a:endParaRPr b="0" lang="hr-HR" sz="3200" spc="-1" strike="noStrike">
              <a:latin typeface="Arial"/>
            </a:endParaRPr>
          </a:p>
        </p:txBody>
      </p:sp>
    </p:spTree>
  </p:cSld>
  <p:transition>
    <p:wipe dir="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 oldest Croatian minority; well-linguistically and ethnographically preserved.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 largest number, 6,500, lives in the Karachi Severin County (Karaševci, Krašovani, Karaševski Croats).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At the beginning of the 20th century, Rekaš became the center of the social and economic life of the region.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Croats in Romania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25" name="Picture 3" descr=""/>
          <p:cNvPicPr/>
          <p:nvPr/>
        </p:nvPicPr>
        <p:blipFill>
          <a:blip r:embed="rId1"/>
          <a:stretch/>
        </p:blipFill>
        <p:spPr>
          <a:xfrm>
            <a:off x="3786120" y="3500280"/>
            <a:ext cx="3928680" cy="2520000"/>
          </a:xfrm>
          <a:prstGeom prst="rect">
            <a:avLst/>
          </a:prstGeom>
          <a:ln>
            <a:noFill/>
          </a:ln>
        </p:spPr>
      </p:pic>
      <p:pic>
        <p:nvPicPr>
          <p:cNvPr id="126" name="Picture 4" descr=""/>
          <p:cNvPicPr/>
          <p:nvPr/>
        </p:nvPicPr>
        <p:blipFill>
          <a:blip r:embed="rId2"/>
          <a:stretch/>
        </p:blipFill>
        <p:spPr>
          <a:xfrm>
            <a:off x="1714320" y="3786120"/>
            <a:ext cx="1428480" cy="220932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Although originally similar to Burgenland Croats, Croats in southern Moravia are considered to be a separate community.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They come from the Banovina and Kordun in the 16</a:t>
            </a:r>
            <a:r>
              <a:rPr b="0" lang="sr-Latn-CS" sz="2000" spc="-1" strike="noStrike" baseline="30000">
                <a:solidFill>
                  <a:srgbClr val="000000"/>
                </a:solidFill>
                <a:latin typeface="Arial Narrow"/>
              </a:rPr>
              <a:t>th</a:t>
            </a: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 and 17th centuries.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Today Croatians have around 850 and are organized into the Croatian Cultural Association.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Croats in the Czech Republic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29" name="Picture 3" descr=""/>
          <p:cNvPicPr/>
          <p:nvPr/>
        </p:nvPicPr>
        <p:blipFill>
          <a:blip r:embed="rId1"/>
          <a:stretch/>
        </p:blipFill>
        <p:spPr>
          <a:xfrm>
            <a:off x="5786280" y="3857760"/>
            <a:ext cx="2689560" cy="2709000"/>
          </a:xfrm>
          <a:prstGeom prst="rect">
            <a:avLst/>
          </a:prstGeom>
          <a:ln>
            <a:noFill/>
          </a:ln>
        </p:spPr>
      </p:pic>
      <p:pic>
        <p:nvPicPr>
          <p:cNvPr id="130" name="Picture 5" descr=""/>
          <p:cNvPicPr/>
          <p:nvPr/>
        </p:nvPicPr>
        <p:blipFill>
          <a:blip r:embed="rId2"/>
          <a:stretch/>
        </p:blipFill>
        <p:spPr>
          <a:xfrm>
            <a:off x="2928960" y="4000680"/>
            <a:ext cx="2142720" cy="214272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Legends about immigration to America; today 401,208 Croats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 larger emigrants began in about 1880 from the Croatian coast, Lika, Jaske, Dalmatia and the islands.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 causes of emigration - mainly of economic nature.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By the end of the First World War, about 350,000 people left.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Croats in the United States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33" name="Picture 3" descr=""/>
          <p:cNvPicPr/>
          <p:nvPr/>
        </p:nvPicPr>
        <p:blipFill>
          <a:blip r:embed="rId1"/>
          <a:stretch/>
        </p:blipFill>
        <p:spPr>
          <a:xfrm>
            <a:off x="6715080" y="1214280"/>
            <a:ext cx="1725120" cy="1071360"/>
          </a:xfrm>
          <a:prstGeom prst="rect">
            <a:avLst/>
          </a:prstGeom>
          <a:ln>
            <a:noFill/>
          </a:ln>
        </p:spPr>
      </p:pic>
      <p:pic>
        <p:nvPicPr>
          <p:cNvPr id="134" name="Picture 4" descr=""/>
          <p:cNvPicPr/>
          <p:nvPr/>
        </p:nvPicPr>
        <p:blipFill>
          <a:blip r:embed="rId2"/>
          <a:stretch/>
        </p:blipFill>
        <p:spPr>
          <a:xfrm>
            <a:off x="785880" y="4643280"/>
            <a:ext cx="3561480" cy="1428480"/>
          </a:xfrm>
          <a:prstGeom prst="rect">
            <a:avLst/>
          </a:prstGeom>
          <a:ln>
            <a:noFill/>
          </a:ln>
        </p:spPr>
      </p:pic>
      <p:pic>
        <p:nvPicPr>
          <p:cNvPr id="135" name="Picture 5" descr=""/>
          <p:cNvPicPr/>
          <p:nvPr/>
        </p:nvPicPr>
        <p:blipFill>
          <a:blip r:embed="rId3"/>
          <a:stretch/>
        </p:blipFill>
        <p:spPr>
          <a:xfrm>
            <a:off x="4786200" y="4357800"/>
            <a:ext cx="3594600" cy="178560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Austria about 50 000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Czech Republic about 800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Italy about 3 000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Kosovo about 350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Hungary about 50 000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Macedonia is about 4 000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Romania about 7 500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Slovakia about 4 000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Slovenia from 35 000 to 54 000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Serbia from 150 000 to 200 000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Montenegro about 7 000 to 10 000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60000"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Croatian national minorities abroad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transition>
    <p:wipe dir="d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94000"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Argentina about 250 000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Australia about 250 000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Austria about 90 000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Brazil about 20 000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Chile about 200 000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France about 40 000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Italy about 60 000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Canada about 250 000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New Zealand about 40,000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Germany about 350 000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USA about 1 200 000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Sweden about 35 000 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200" spc="-1" strike="noStrike">
                <a:solidFill>
                  <a:srgbClr val="000000"/>
                </a:solidFill>
                <a:latin typeface="Arial Narrow"/>
              </a:rPr>
              <a:t>Switzerland is about 80 000</a:t>
            </a: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2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60000"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Croatian emigrants and their descendants abroad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5" name="Picture 6" descr=""/>
          <p:cNvPicPr/>
          <p:nvPr/>
        </p:nvPicPr>
        <p:blipFill>
          <a:blip r:embed="rId1"/>
          <a:stretch/>
        </p:blipFill>
        <p:spPr>
          <a:xfrm>
            <a:off x="4071960" y="2357280"/>
            <a:ext cx="4357440" cy="259596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7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  </a:t>
            </a: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1st period - from the 15th to the 18th century (old diaspora</a:t>
            </a: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)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  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Burgenland Croats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Molise Croats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Croats in Romania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Croats in Slovakia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Bunjevci and Šokci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 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The period of emigration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08" name="Picture 3" descr=""/>
          <p:cNvPicPr/>
          <p:nvPr/>
        </p:nvPicPr>
        <p:blipFill>
          <a:blip r:embed="rId1"/>
          <a:stretch/>
        </p:blipFill>
        <p:spPr>
          <a:xfrm>
            <a:off x="3500280" y="3071880"/>
            <a:ext cx="4167000" cy="221364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00040" y="500040"/>
            <a:ext cx="8229240" cy="5500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    </a:t>
            </a: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Second period- from 1880 to the First World War </a:t>
            </a:r>
            <a:endParaRPr b="0" lang="sr-Latn-CS" sz="24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USA, Latin American countries, South Africa, Australia, New Zealand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      </a:t>
            </a: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3rd period - between the two world wars</a:t>
            </a: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Germany, France, Belgium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    </a:t>
            </a: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4th period- from 1940 to 1948</a:t>
            </a:r>
            <a:endParaRPr b="0" lang="sr-Latn-CS" sz="24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Argentina and other Latin American countries, North America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    </a:t>
            </a: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5th period- from 1965 to 1990</a:t>
            </a:r>
            <a:endParaRPr b="0" lang="sr-Latn-CS" sz="24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</a:t>
            </a: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Western Europe, Australia, New Zealand and Canada 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"/>
            </a:pP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     </a:t>
            </a:r>
            <a:r>
              <a:rPr b="0" lang="sr-Latn-CS" sz="2400" spc="-1" strike="noStrike">
                <a:solidFill>
                  <a:srgbClr val="000000"/>
                </a:solidFill>
                <a:latin typeface="Arial Narrow"/>
              </a:rPr>
              <a:t>6th period - from 1991 to present </a:t>
            </a:r>
            <a:endParaRPr b="0" lang="sr-Latn-CS" sz="24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Germany, Switzerland, Austria, Canada, USA, Australia and New Zealand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</p:spTree>
  </p:cSld>
  <p:transition>
    <p:wipe dir="d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Ottoman penetrations-emigration of Croats (Lika, Krbava, Banovina, Slavonia, Bosnia, Posavina, Pounje, Croatian littoral and the ends south of Senj).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In the 16th century, they inhabited Western Hungary, the East Austria, western Slovakia and southern Moravian.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Since 1868 6 years of compulsory teaching are being introduced in the Croatian language.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1878, Mihovil Naković - Declaration on the unique Croatian spelling and literary language of Burgenland Croats.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31000"/>
          </a:bodyPr>
          <a:p>
            <a:pPr>
              <a:lnSpc>
                <a:spcPct val="100000"/>
              </a:lnSpc>
            </a:pPr>
            <a:br/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Burgenland Croats (Austria)</a:t>
            </a:r>
            <a:br/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12" name="Picture 3" descr=""/>
          <p:cNvPicPr/>
          <p:nvPr/>
        </p:nvPicPr>
        <p:blipFill>
          <a:blip r:embed="rId1"/>
          <a:stretch/>
        </p:blipFill>
        <p:spPr>
          <a:xfrm>
            <a:off x="6572160" y="4143240"/>
            <a:ext cx="1987560" cy="2285640"/>
          </a:xfrm>
          <a:prstGeom prst="rect">
            <a:avLst/>
          </a:prstGeom>
          <a:ln>
            <a:noFill/>
          </a:ln>
        </p:spPr>
      </p:pic>
      <p:pic>
        <p:nvPicPr>
          <p:cNvPr id="113" name="Picture 4" descr=""/>
          <p:cNvPicPr/>
          <p:nvPr/>
        </p:nvPicPr>
        <p:blipFill>
          <a:blip r:embed="rId2"/>
          <a:stretch/>
        </p:blipFill>
        <p:spPr>
          <a:xfrm>
            <a:off x="7358040" y="214200"/>
            <a:ext cx="999720" cy="124848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 linguistic and cultural - most diverse and most complex Croatian minority outside the mother tongue country.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They range from the 15th to the 18th centuries with virtually the entire Croatian ethnic space.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After the Second World War - a new school system; the Croatian Teacher's School in Pécs is founded; teaching in Croatian language.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Croats in Hungary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16" name="Picture 3" descr=""/>
          <p:cNvPicPr/>
          <p:nvPr/>
        </p:nvPicPr>
        <p:blipFill>
          <a:blip r:embed="rId1"/>
          <a:stretch/>
        </p:blipFill>
        <p:spPr>
          <a:xfrm>
            <a:off x="3143160" y="2857320"/>
            <a:ext cx="4833720" cy="160164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Croats in Bačka, Srijem and in a smaller number in Banat - the edge of the Croatian ethnic space; today 56.546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Bunjevci originate from Western Herzegovina; settled in the late 17th century north of Bačka (Subotica and Sombor with its surroundings). Today is the largest community.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Due to the reconstruction of the Military Border, Croats are mostly inhabited in Banat by the 18th century.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31000"/>
          </a:bodyPr>
          <a:p>
            <a:pPr>
              <a:lnSpc>
                <a:spcPct val="100000"/>
              </a:lnSpc>
            </a:pPr>
            <a:br/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Croats in Vojvodina (Serbia)</a:t>
            </a:r>
            <a:br/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19" name="Picture 3" descr=""/>
          <p:cNvPicPr/>
          <p:nvPr/>
        </p:nvPicPr>
        <p:blipFill>
          <a:blip r:embed="rId1"/>
          <a:stretch/>
        </p:blipFill>
        <p:spPr>
          <a:xfrm>
            <a:off x="5429160" y="3929040"/>
            <a:ext cx="2857320" cy="175212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28760" y="1522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The Italian province of Molise, the "gang zone"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Croats settle in the late 15th and early 16th centuries in the area of ​​Dalmatia (between Cetina and Neretva)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sr-Latn-CS" sz="2000" spc="-1" strike="noStrike">
                <a:solidFill>
                  <a:srgbClr val="000000"/>
                </a:solidFill>
                <a:latin typeface="Arial Narrow"/>
              </a:rPr>
              <a:t>Today there are about 4 500 inhabitants.</a:t>
            </a: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sr-Latn-CS" sz="2000" spc="-1" strike="noStrike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sr-Latn-CS" sz="4100" spc="-1" strike="noStrike">
                <a:solidFill>
                  <a:srgbClr val="464646"/>
                </a:solidFill>
                <a:latin typeface="Agency FB"/>
              </a:rPr>
              <a:t>Molise Croats (Italy)</a:t>
            </a:r>
            <a:endParaRPr b="0" lang="sr-Latn-CS" sz="4100" spc="-1" strike="noStrike">
              <a:solidFill>
                <a:srgbClr val="000000"/>
              </a:solidFill>
              <a:latin typeface="Lucida Sans Unicode"/>
            </a:endParaRPr>
          </a:p>
        </p:txBody>
      </p:sp>
      <p:pic>
        <p:nvPicPr>
          <p:cNvPr id="122" name="Picture 3" descr=""/>
          <p:cNvPicPr/>
          <p:nvPr/>
        </p:nvPicPr>
        <p:blipFill>
          <a:blip r:embed="rId1"/>
          <a:stretch/>
        </p:blipFill>
        <p:spPr>
          <a:xfrm>
            <a:off x="4857840" y="2643120"/>
            <a:ext cx="2356920" cy="235692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Application>LibreOffice/6.2.5.2$Windows_X86_64 LibreOffice_project/1ec314fa52f458adc18c4f025c545a4e8b22c159</Application>
  <Words>712</Words>
  <Paragraphs>106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2019-03-02T19:27:59Z</dcterms:created>
  <dc:creator>Opuzen</dc:creator>
  <dc:description/>
  <dc:language>hr-HR</dc:language>
  <cp:lastModifiedBy/>
  <dcterms:modified xsi:type="dcterms:W3CDTF">2019-12-02T21:20:50Z</dcterms:modified>
  <cp:revision>14</cp:revision>
  <dc:subject/>
  <dc:title>Migration of people in Croatia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