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Zur ausländischen Bevölkerung zählen alle Personen, die nicht Deutsche im Sinne des Art. 116 Abs. 1 GG sind, d. h. nicht die deutsche Staatsangehörigkeit besitzen. Zu ihnen gehören auch die Staatenlosen und die Personen mit ungeklärter Staatsangehörigkeit. Deutsche, die zugleich eine fremde Staatsangehörigkeit besitzen, gehören nicht zu den Ausländerinnen und Ausländern.</a:t>
            </a:r>
          </a:p>
          <a:p>
            <a:pPr/>
          </a:p>
          <a:p>
            <a:pPr/>
            <a:r>
              <a:t>Nicht überall in Deutschland ist der Ausländeranteil gleich hoch. Die Karte zeigt, in welchen Regionen im Vergleich zur Gesamtbevölkerung besonders viele bzw. besonders wenige Ausländerinnen und Ausländer leben. Vor allem die neuen Länder heben sich vom Rest der Bundesrepublik ab: Hier liegt der Ausländeranteil (teilweise deutlich) niedriger als im früheren Bundesgebiet.</a:t>
            </a:r>
          </a:p>
          <a:p>
            <a:pPr/>
          </a:p>
          <a:p>
            <a:pPr/>
            <a:r>
              <a:t>Eine Ausnahme im Osten Deutschlands stellt Berlin dar, das durch die dunkle Einfärbung gut zu erkennen ist: Hier leben im Vergleich zur Gesamtbevölkerung deutlich mehr Ausländerinnen und Ausländer als in den umliegenden Kreisen. Im früheren Bundesgebiet heben sich vor allem Ballungsräume wie das Ruhrgebiet, das Rhein-Main-Gebiet sowie die Großräume Stuttgart und München durch ihre höheren Ausländeranteile ab.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Der Anteil der Schutzsuchenden an der Gesamtbevölkerung lag 2017 deutschlandweit bei 2 %. Hierbei lassen sich regionale Unterschiede erkennen: Vergleichsweise hoch sind die Anteile in dünn besiedelten Gebieten und in Gebieten, in denen Aufnahmezentren angesiedelt sind, zum Beispiel in der kreisfreien Stadt Schweinfurt. Hier ist der Anteil der Schutzsuchenden an der Gesamtbevölkerung mit 12,4 % am höchsten gefolgt von Bayreuth mit 5,2 %. In allen anderen Kreisen liegt der Anteil unter 5 %, in 69 von insgesamt 401 Kreisen unter 1,1 %.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amp; Untertitel">
    <p:spTree>
      <p:nvGrpSpPr>
        <p:cNvPr id="1" name=""/>
        <p:cNvGrpSpPr/>
        <p:nvPr/>
      </p:nvGrpSpPr>
      <p:grpSpPr>
        <a:xfrm>
          <a:off x="0" y="0"/>
          <a:ext cx="0" cy="0"/>
          <a:chOff x="0" y="0"/>
          <a:chExt cx="0" cy="0"/>
        </a:xfrm>
      </p:grpSpPr>
      <p:sp>
        <p:nvSpPr>
          <p:cNvPr id="11" name="Titeltext"/>
          <p:cNvSpPr txBox="1"/>
          <p:nvPr>
            <p:ph type="title"/>
          </p:nvPr>
        </p:nvSpPr>
        <p:spPr>
          <a:xfrm>
            <a:off x="1270000" y="1638300"/>
            <a:ext cx="10464800" cy="3302000"/>
          </a:xfrm>
          <a:prstGeom prst="rect">
            <a:avLst/>
          </a:prstGeom>
        </p:spPr>
        <p:txBody>
          <a:bodyPr anchor="b"/>
          <a:lstStyle/>
          <a:p>
            <a:pPr/>
            <a:r>
              <a:t>Titeltext</a:t>
            </a:r>
          </a:p>
        </p:txBody>
      </p:sp>
      <p:sp>
        <p:nvSpPr>
          <p:cNvPr id="12" name="Textebene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Textebene 1</a:t>
            </a:r>
          </a:p>
          <a:p>
            <a:pPr lvl="1"/>
            <a:r>
              <a:t>Textebene 2</a:t>
            </a:r>
          </a:p>
          <a:p>
            <a:pPr lvl="2"/>
            <a:r>
              <a:t>Textebene 3</a:t>
            </a:r>
          </a:p>
          <a:p>
            <a:pPr lvl="3"/>
            <a:r>
              <a:t>Textebene 4</a:t>
            </a:r>
          </a:p>
          <a:p>
            <a:pPr lvl="4"/>
            <a:r>
              <a:t>Textebene 5</a:t>
            </a:r>
          </a:p>
        </p:txBody>
      </p:sp>
      <p:sp>
        <p:nvSpPr>
          <p:cNvPr id="13" name="Foliennumm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itat">
    <p:spTree>
      <p:nvGrpSpPr>
        <p:cNvPr id="1" name=""/>
        <p:cNvGrpSpPr/>
        <p:nvPr/>
      </p:nvGrpSpPr>
      <p:grpSpPr>
        <a:xfrm>
          <a:off x="0" y="0"/>
          <a:ext cx="0" cy="0"/>
          <a:chOff x="0" y="0"/>
          <a:chExt cx="0" cy="0"/>
        </a:xfrm>
      </p:grpSpPr>
      <p:sp>
        <p:nvSpPr>
          <p:cNvPr id="93" name="–Christian Bauer"/>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–Christian Bauer</a:t>
            </a:r>
          </a:p>
        </p:txBody>
      </p:sp>
      <p:sp>
        <p:nvSpPr>
          <p:cNvPr id="94" name="„Zitat hier eingeben.“"/>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„Zitat hier eingeben.“ </a:t>
            </a:r>
          </a:p>
        </p:txBody>
      </p:sp>
      <p:sp>
        <p:nvSpPr>
          <p:cNvPr id="9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Bild"/>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r">
    <p:spTree>
      <p:nvGrpSpPr>
        <p:cNvPr id="1" name=""/>
        <p:cNvGrpSpPr/>
        <p:nvPr/>
      </p:nvGrpSpPr>
      <p:grpSpPr>
        <a:xfrm>
          <a:off x="0" y="0"/>
          <a:ext cx="0" cy="0"/>
          <a:chOff x="0" y="0"/>
          <a:chExt cx="0" cy="0"/>
        </a:xfrm>
      </p:grpSpPr>
      <p:sp>
        <p:nvSpPr>
          <p:cNvPr id="110"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Horizontal">
    <p:spTree>
      <p:nvGrpSpPr>
        <p:cNvPr id="1" name=""/>
        <p:cNvGrpSpPr/>
        <p:nvPr/>
      </p:nvGrpSpPr>
      <p:grpSpPr>
        <a:xfrm>
          <a:off x="0" y="0"/>
          <a:ext cx="0" cy="0"/>
          <a:chOff x="0" y="0"/>
          <a:chExt cx="0" cy="0"/>
        </a:xfrm>
      </p:grpSpPr>
      <p:sp>
        <p:nvSpPr>
          <p:cNvPr id="20" name="Bild"/>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eltext"/>
          <p:cNvSpPr txBox="1"/>
          <p:nvPr>
            <p:ph type="title"/>
          </p:nvPr>
        </p:nvSpPr>
        <p:spPr>
          <a:xfrm>
            <a:off x="1270000" y="6718300"/>
            <a:ext cx="10464800" cy="1422400"/>
          </a:xfrm>
          <a:prstGeom prst="rect">
            <a:avLst/>
          </a:prstGeom>
        </p:spPr>
        <p:txBody>
          <a:bodyPr anchor="b"/>
          <a:lstStyle/>
          <a:p>
            <a:pPr/>
            <a:r>
              <a:t>Titeltext</a:t>
            </a:r>
          </a:p>
        </p:txBody>
      </p:sp>
      <p:sp>
        <p:nvSpPr>
          <p:cNvPr id="22" name="Textebene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Textebene 1</a:t>
            </a:r>
          </a:p>
          <a:p>
            <a:pPr lvl="1"/>
            <a:r>
              <a:t>Textebene 2</a:t>
            </a:r>
          </a:p>
          <a:p>
            <a:pPr lvl="2"/>
            <a:r>
              <a:t>Textebene 3</a:t>
            </a:r>
          </a:p>
          <a:p>
            <a:pPr lvl="3"/>
            <a:r>
              <a:t>Textebene 4</a:t>
            </a:r>
          </a:p>
          <a:p>
            <a:pPr lvl="4"/>
            <a:r>
              <a:t>Textebene 5</a:t>
            </a:r>
          </a:p>
        </p:txBody>
      </p:sp>
      <p:sp>
        <p:nvSpPr>
          <p:cNvPr id="2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Mitte">
    <p:spTree>
      <p:nvGrpSpPr>
        <p:cNvPr id="1" name=""/>
        <p:cNvGrpSpPr/>
        <p:nvPr/>
      </p:nvGrpSpPr>
      <p:grpSpPr>
        <a:xfrm>
          <a:off x="0" y="0"/>
          <a:ext cx="0" cy="0"/>
          <a:chOff x="0" y="0"/>
          <a:chExt cx="0" cy="0"/>
        </a:xfrm>
      </p:grpSpPr>
      <p:sp>
        <p:nvSpPr>
          <p:cNvPr id="30" name="Titeltext"/>
          <p:cNvSpPr txBox="1"/>
          <p:nvPr>
            <p:ph type="title"/>
          </p:nvPr>
        </p:nvSpPr>
        <p:spPr>
          <a:xfrm>
            <a:off x="1270000" y="3225800"/>
            <a:ext cx="10464800" cy="3302000"/>
          </a:xfrm>
          <a:prstGeom prst="rect">
            <a:avLst/>
          </a:prstGeom>
        </p:spPr>
        <p:txBody>
          <a:bodyPr/>
          <a:lstStyle/>
          <a:p>
            <a:pPr/>
            <a:r>
              <a:t>Titeltext</a:t>
            </a:r>
          </a:p>
        </p:txBody>
      </p:sp>
      <p:sp>
        <p:nvSpPr>
          <p:cNvPr id="3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kal">
    <p:spTree>
      <p:nvGrpSpPr>
        <p:cNvPr id="1" name=""/>
        <p:cNvGrpSpPr/>
        <p:nvPr/>
      </p:nvGrpSpPr>
      <p:grpSpPr>
        <a:xfrm>
          <a:off x="0" y="0"/>
          <a:ext cx="0" cy="0"/>
          <a:chOff x="0" y="0"/>
          <a:chExt cx="0" cy="0"/>
        </a:xfrm>
      </p:grpSpPr>
      <p:sp>
        <p:nvSpPr>
          <p:cNvPr id="38" name="Bild"/>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eltext"/>
          <p:cNvSpPr txBox="1"/>
          <p:nvPr>
            <p:ph type="title"/>
          </p:nvPr>
        </p:nvSpPr>
        <p:spPr>
          <a:xfrm>
            <a:off x="952500" y="635000"/>
            <a:ext cx="5334000" cy="3987800"/>
          </a:xfrm>
          <a:prstGeom prst="rect">
            <a:avLst/>
          </a:prstGeom>
        </p:spPr>
        <p:txBody>
          <a:bodyPr anchor="b"/>
          <a:lstStyle>
            <a:lvl1pPr>
              <a:defRPr sz="6000"/>
            </a:lvl1pPr>
          </a:lstStyle>
          <a:p>
            <a:pPr/>
            <a:r>
              <a:t>Titeltext</a:t>
            </a:r>
          </a:p>
        </p:txBody>
      </p:sp>
      <p:sp>
        <p:nvSpPr>
          <p:cNvPr id="40" name="Textebene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Textebene 1</a:t>
            </a:r>
          </a:p>
          <a:p>
            <a:pPr lvl="1"/>
            <a:r>
              <a:t>Textebene 2</a:t>
            </a:r>
          </a:p>
          <a:p>
            <a:pPr lvl="2"/>
            <a:r>
              <a:t>Textebene 3</a:t>
            </a:r>
          </a:p>
          <a:p>
            <a:pPr lvl="3"/>
            <a:r>
              <a:t>Textebene 4</a:t>
            </a:r>
          </a:p>
          <a:p>
            <a:pPr lvl="4"/>
            <a:r>
              <a:t>Textebene 5</a:t>
            </a:r>
          </a:p>
        </p:txBody>
      </p:sp>
      <p:sp>
        <p:nvSpPr>
          <p:cNvPr id="4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48" name="Titeltext"/>
          <p:cNvSpPr txBox="1"/>
          <p:nvPr>
            <p:ph type="title"/>
          </p:nvPr>
        </p:nvSpPr>
        <p:spPr>
          <a:prstGeom prst="rect">
            <a:avLst/>
          </a:prstGeom>
        </p:spPr>
        <p:txBody>
          <a:bodyPr/>
          <a:lstStyle/>
          <a:p>
            <a:pPr/>
            <a:r>
              <a:t>Titeltext</a:t>
            </a:r>
          </a:p>
        </p:txBody>
      </p:sp>
      <p:sp>
        <p:nvSpPr>
          <p:cNvPr id="4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Aufzählung">
    <p:spTree>
      <p:nvGrpSpPr>
        <p:cNvPr id="1" name=""/>
        <p:cNvGrpSpPr/>
        <p:nvPr/>
      </p:nvGrpSpPr>
      <p:grpSpPr>
        <a:xfrm>
          <a:off x="0" y="0"/>
          <a:ext cx="0" cy="0"/>
          <a:chOff x="0" y="0"/>
          <a:chExt cx="0" cy="0"/>
        </a:xfrm>
      </p:grpSpPr>
      <p:sp>
        <p:nvSpPr>
          <p:cNvPr id="56" name="Titeltext"/>
          <p:cNvSpPr txBox="1"/>
          <p:nvPr>
            <p:ph type="title"/>
          </p:nvPr>
        </p:nvSpPr>
        <p:spPr>
          <a:prstGeom prst="rect">
            <a:avLst/>
          </a:prstGeom>
        </p:spPr>
        <p:txBody>
          <a:bodyPr/>
          <a:lstStyle/>
          <a:p>
            <a:pPr/>
            <a:r>
              <a:t>Titeltext</a:t>
            </a:r>
          </a:p>
        </p:txBody>
      </p:sp>
      <p:sp>
        <p:nvSpPr>
          <p:cNvPr id="57" name="Textebene 1…"/>
          <p:cNvSpPr txBox="1"/>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5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ufzählung &amp; Foto">
    <p:spTree>
      <p:nvGrpSpPr>
        <p:cNvPr id="1" name=""/>
        <p:cNvGrpSpPr/>
        <p:nvPr/>
      </p:nvGrpSpPr>
      <p:grpSpPr>
        <a:xfrm>
          <a:off x="0" y="0"/>
          <a:ext cx="0" cy="0"/>
          <a:chOff x="0" y="0"/>
          <a:chExt cx="0" cy="0"/>
        </a:xfrm>
      </p:grpSpPr>
      <p:sp>
        <p:nvSpPr>
          <p:cNvPr id="65" name="Bild"/>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eltext"/>
          <p:cNvSpPr txBox="1"/>
          <p:nvPr>
            <p:ph type="title"/>
          </p:nvPr>
        </p:nvSpPr>
        <p:spPr>
          <a:prstGeom prst="rect">
            <a:avLst/>
          </a:prstGeom>
        </p:spPr>
        <p:txBody>
          <a:bodyPr/>
          <a:lstStyle/>
          <a:p>
            <a:pPr/>
            <a:r>
              <a:t>Titeltext</a:t>
            </a:r>
          </a:p>
        </p:txBody>
      </p:sp>
      <p:sp>
        <p:nvSpPr>
          <p:cNvPr id="67" name="Textebene 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Textebene 1</a:t>
            </a:r>
          </a:p>
          <a:p>
            <a:pPr lvl="1"/>
            <a:r>
              <a:t>Textebene 2</a:t>
            </a:r>
          </a:p>
          <a:p>
            <a:pPr lvl="2"/>
            <a:r>
              <a:t>Textebene 3</a:t>
            </a:r>
          </a:p>
          <a:p>
            <a:pPr lvl="3"/>
            <a:r>
              <a:t>Textebene 4</a:t>
            </a:r>
          </a:p>
          <a:p>
            <a:pPr lvl="4"/>
            <a:r>
              <a:t>Textebene 5</a:t>
            </a:r>
          </a:p>
        </p:txBody>
      </p:sp>
      <p:sp>
        <p:nvSpPr>
          <p:cNvPr id="68" name="Foliennumm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
    <p:spTree>
      <p:nvGrpSpPr>
        <p:cNvPr id="1" name=""/>
        <p:cNvGrpSpPr/>
        <p:nvPr/>
      </p:nvGrpSpPr>
      <p:grpSpPr>
        <a:xfrm>
          <a:off x="0" y="0"/>
          <a:ext cx="0" cy="0"/>
          <a:chOff x="0" y="0"/>
          <a:chExt cx="0" cy="0"/>
        </a:xfrm>
      </p:grpSpPr>
      <p:sp>
        <p:nvSpPr>
          <p:cNvPr id="75" name="Textebene 1…"/>
          <p:cNvSpPr txBox="1"/>
          <p:nvPr>
            <p:ph type="body" idx="1"/>
          </p:nvPr>
        </p:nvSpPr>
        <p:spPr>
          <a:xfrm>
            <a:off x="952500" y="1270000"/>
            <a:ext cx="11099800" cy="7213600"/>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7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Stück">
    <p:spTree>
      <p:nvGrpSpPr>
        <p:cNvPr id="1" name=""/>
        <p:cNvGrpSpPr/>
        <p:nvPr/>
      </p:nvGrpSpPr>
      <p:grpSpPr>
        <a:xfrm>
          <a:off x="0" y="0"/>
          <a:ext cx="0" cy="0"/>
          <a:chOff x="0" y="0"/>
          <a:chExt cx="0" cy="0"/>
        </a:xfrm>
      </p:grpSpPr>
      <p:sp>
        <p:nvSpPr>
          <p:cNvPr id="83" name="Bild"/>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Bild"/>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Bild"/>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Titeltext</a:t>
            </a:r>
          </a:p>
        </p:txBody>
      </p:sp>
      <p:sp>
        <p:nvSpPr>
          <p:cNvPr id="3" name="Textebene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4" name="Foliennumm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Migration in Germany"/>
          <p:cNvSpPr txBox="1"/>
          <p:nvPr>
            <p:ph type="ctrTitle"/>
          </p:nvPr>
        </p:nvSpPr>
        <p:spPr>
          <a:prstGeom prst="rect">
            <a:avLst/>
          </a:prstGeom>
        </p:spPr>
        <p:txBody>
          <a:bodyPr/>
          <a:lstStyle/>
          <a:p>
            <a:pPr/>
            <a:r>
              <a:t>Migration in Germany</a:t>
            </a:r>
          </a:p>
        </p:txBody>
      </p:sp>
      <p:sp>
        <p:nvSpPr>
          <p:cNvPr id="120" name="On a national and regional level"/>
          <p:cNvSpPr txBox="1"/>
          <p:nvPr>
            <p:ph type="subTitle" sz="quarter" idx="1"/>
          </p:nvPr>
        </p:nvSpPr>
        <p:spPr>
          <a:prstGeom prst="rect">
            <a:avLst/>
          </a:prstGeom>
        </p:spPr>
        <p:txBody>
          <a:bodyPr/>
          <a:lstStyle/>
          <a:p>
            <a:pPr/>
            <a:r>
              <a:t>On a national and regional level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Bildschirmfoto 2019-03-05 um 22.53.13.png" descr="Bildschirmfoto 2019-03-05 um 22.53.13.png"/>
          <p:cNvPicPr>
            <a:picLocks noChangeAspect="1"/>
          </p:cNvPicPr>
          <p:nvPr/>
        </p:nvPicPr>
        <p:blipFill>
          <a:blip r:embed="rId2">
            <a:extLst/>
          </a:blip>
          <a:stretch>
            <a:fillRect/>
          </a:stretch>
        </p:blipFill>
        <p:spPr>
          <a:xfrm>
            <a:off x="2453980" y="230873"/>
            <a:ext cx="8096840" cy="9291854"/>
          </a:xfrm>
          <a:prstGeom prst="rect">
            <a:avLst/>
          </a:prstGeom>
          <a:ln w="12700">
            <a:miter lim="400000"/>
          </a:ln>
        </p:spPr>
      </p:pic>
      <p:sp>
        <p:nvSpPr>
          <p:cNvPr id="143" name="Rechteck"/>
          <p:cNvSpPr/>
          <p:nvPr/>
        </p:nvSpPr>
        <p:spPr>
          <a:xfrm>
            <a:off x="2499022" y="3663726"/>
            <a:ext cx="8006756" cy="383432"/>
          </a:xfrm>
          <a:prstGeom prst="rect">
            <a:avLst/>
          </a:prstGeom>
          <a:solidFill>
            <a:schemeClr val="accent1">
              <a:alpha val="43547"/>
            </a:schemeClr>
          </a:solidFill>
          <a:ln w="76200">
            <a:solidFill>
              <a:schemeClr val="accent1">
                <a:alpha val="43547"/>
              </a:schemeClr>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Bild" descr="Bild"/>
          <p:cNvPicPr>
            <a:picLocks noChangeAspect="1"/>
          </p:cNvPicPr>
          <p:nvPr/>
        </p:nvPicPr>
        <p:blipFill>
          <a:blip r:embed="rId3">
            <a:extLst/>
          </a:blip>
          <a:stretch>
            <a:fillRect/>
          </a:stretch>
        </p:blipFill>
        <p:spPr>
          <a:xfrm>
            <a:off x="0" y="496178"/>
            <a:ext cx="13004800" cy="876124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Bildschirmfoto 2019-03-05 um 22.44.31.png" descr="Bildschirmfoto 2019-03-05 um 22.44.31.png"/>
          <p:cNvPicPr>
            <a:picLocks noChangeAspect="1"/>
          </p:cNvPicPr>
          <p:nvPr/>
        </p:nvPicPr>
        <p:blipFill>
          <a:blip r:embed="rId2">
            <a:extLst/>
          </a:blip>
          <a:stretch>
            <a:fillRect/>
          </a:stretch>
        </p:blipFill>
        <p:spPr>
          <a:xfrm>
            <a:off x="0" y="625849"/>
            <a:ext cx="13004800" cy="8501902"/>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Bildschirmfoto 2019-03-05 um 22.44.40.png" descr="Bildschirmfoto 2019-03-05 um 22.44.40.png"/>
          <p:cNvPicPr>
            <a:picLocks noChangeAspect="1"/>
          </p:cNvPicPr>
          <p:nvPr/>
        </p:nvPicPr>
        <p:blipFill>
          <a:blip r:embed="rId2">
            <a:extLst/>
          </a:blip>
          <a:stretch>
            <a:fillRect/>
          </a:stretch>
        </p:blipFill>
        <p:spPr>
          <a:xfrm>
            <a:off x="0" y="582964"/>
            <a:ext cx="13004800" cy="858767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Bildschirmfoto 2019-03-05 um 22.44.58.png" descr="Bildschirmfoto 2019-03-05 um 22.44.58.png"/>
          <p:cNvPicPr>
            <a:picLocks noChangeAspect="1"/>
          </p:cNvPicPr>
          <p:nvPr/>
        </p:nvPicPr>
        <p:blipFill>
          <a:blip r:embed="rId3">
            <a:extLst/>
          </a:blip>
          <a:stretch>
            <a:fillRect/>
          </a:stretch>
        </p:blipFill>
        <p:spPr>
          <a:xfrm>
            <a:off x="0" y="577603"/>
            <a:ext cx="13004800" cy="859839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Bild" descr="Bild"/>
          <p:cNvPicPr>
            <a:picLocks noChangeAspect="1"/>
          </p:cNvPicPr>
          <p:nvPr/>
        </p:nvPicPr>
        <p:blipFill>
          <a:blip r:embed="rId2">
            <a:extLst/>
          </a:blip>
          <a:stretch>
            <a:fillRect/>
          </a:stretch>
        </p:blipFill>
        <p:spPr>
          <a:xfrm>
            <a:off x="84003" y="328001"/>
            <a:ext cx="12836794" cy="909759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Migration in Bremen"/>
          <p:cNvSpPr txBox="1"/>
          <p:nvPr>
            <p:ph type="title"/>
          </p:nvPr>
        </p:nvSpPr>
        <p:spPr>
          <a:prstGeom prst="rect">
            <a:avLst/>
          </a:prstGeom>
        </p:spPr>
        <p:txBody>
          <a:bodyPr/>
          <a:lstStyle/>
          <a:p>
            <a:pPr/>
            <a:r>
              <a:t>Migration in Bremen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Bildschirmfoto 2019-03-05 um 22.37.44.png" descr="Bildschirmfoto 2019-03-05 um 22.37.44.png"/>
          <p:cNvPicPr>
            <a:picLocks noChangeAspect="1"/>
          </p:cNvPicPr>
          <p:nvPr/>
        </p:nvPicPr>
        <p:blipFill>
          <a:blip r:embed="rId2">
            <a:extLst/>
          </a:blip>
          <a:stretch>
            <a:fillRect/>
          </a:stretch>
        </p:blipFill>
        <p:spPr>
          <a:xfrm>
            <a:off x="1485939" y="113331"/>
            <a:ext cx="10032922" cy="952693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Bildschirmfoto 2019-03-05 um 22.36.54.png" descr="Bildschirmfoto 2019-03-05 um 22.36.54.png"/>
          <p:cNvPicPr>
            <a:picLocks noChangeAspect="1"/>
          </p:cNvPicPr>
          <p:nvPr/>
        </p:nvPicPr>
        <p:blipFill>
          <a:blip r:embed="rId2">
            <a:extLst/>
          </a:blip>
          <a:stretch>
            <a:fillRect/>
          </a:stretch>
        </p:blipFill>
        <p:spPr>
          <a:xfrm>
            <a:off x="149769" y="1722433"/>
            <a:ext cx="12705262" cy="6308734"/>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el"/>
          <p:cNvSpPr txBox="1"/>
          <p:nvPr>
            <p:ph type="ctrTitle"/>
          </p:nvPr>
        </p:nvSpPr>
        <p:spPr>
          <a:prstGeom prst="rect">
            <a:avLst/>
          </a:prstGeom>
        </p:spPr>
        <p:txBody>
          <a:bodyPr/>
          <a:lstStyle/>
          <a:p>
            <a:pPr/>
          </a:p>
        </p:txBody>
      </p:sp>
      <p:sp>
        <p:nvSpPr>
          <p:cNvPr id="166" name="Text"/>
          <p:cNvSpPr txBox="1"/>
          <p:nvPr>
            <p:ph type="subTitle" sz="quarter" idx="1"/>
          </p:nvPr>
        </p:nvSpPr>
        <p:spPr>
          <a:prstGeom prst="rect">
            <a:avLst/>
          </a:prstGeom>
        </p:spPr>
        <p:txBody>
          <a:bodyPr/>
          <a:lstStyle/>
          <a:p>
            <a:pPr/>
          </a:p>
        </p:txBody>
      </p:sp>
      <p:pic>
        <p:nvPicPr>
          <p:cNvPr id="167" name="Grafik Migranten HB nach Status_2011.jpg.32292.jpg" descr="Grafik Migranten HB nach Status_2011.jpg.32292.jpg"/>
          <p:cNvPicPr>
            <a:picLocks noChangeAspect="1"/>
          </p:cNvPicPr>
          <p:nvPr/>
        </p:nvPicPr>
        <p:blipFill>
          <a:blip r:embed="rId2">
            <a:extLst/>
          </a:blip>
          <a:stretch>
            <a:fillRect/>
          </a:stretch>
        </p:blipFill>
        <p:spPr>
          <a:xfrm>
            <a:off x="379436" y="815757"/>
            <a:ext cx="12245928" cy="812208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PastedGraphic-2.pdf" descr="PastedGraphic-2.pdf"/>
          <p:cNvPicPr>
            <a:picLocks noChangeAspect="1"/>
          </p:cNvPicPr>
          <p:nvPr>
            <p:ph type="pic" idx="13"/>
          </p:nvPr>
        </p:nvPicPr>
        <p:blipFill>
          <a:blip r:embed="rId2">
            <a:extLst/>
          </a:blip>
          <a:srcRect l="29266" t="0" r="29266" b="0"/>
          <a:stretch>
            <a:fillRect/>
          </a:stretch>
        </p:blipFill>
        <p:spPr>
          <a:prstGeom prst="rect">
            <a:avLst/>
          </a:prstGeom>
        </p:spPr>
      </p:pic>
      <p:sp>
        <p:nvSpPr>
          <p:cNvPr id="123" name="Wilhelm-Kaisen-Oberschule"/>
          <p:cNvSpPr txBox="1"/>
          <p:nvPr>
            <p:ph type="title"/>
          </p:nvPr>
        </p:nvSpPr>
        <p:spPr>
          <a:prstGeom prst="rect">
            <a:avLst/>
          </a:prstGeom>
        </p:spPr>
        <p:txBody>
          <a:bodyPr/>
          <a:lstStyle/>
          <a:p>
            <a:pPr/>
            <a:r>
              <a:t>Wilhelm-Kaisen-Oberschule</a:t>
            </a:r>
          </a:p>
        </p:txBody>
      </p:sp>
      <p:sp>
        <p:nvSpPr>
          <p:cNvPr id="124" name="A colorful and diverse school"/>
          <p:cNvSpPr txBox="1"/>
          <p:nvPr>
            <p:ph type="body" sz="quarter" idx="1"/>
          </p:nvPr>
        </p:nvSpPr>
        <p:spPr>
          <a:prstGeom prst="rect">
            <a:avLst/>
          </a:prstGeom>
        </p:spPr>
        <p:txBody>
          <a:bodyPr/>
          <a:lstStyle/>
          <a:p>
            <a:pPr/>
            <a:r>
              <a:t>A colorful and diverse school</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UNADJUSTEDNONRAW_thumb_a014.jpg" descr="UNADJUSTEDNONRAW_thumb_a014.jpg"/>
          <p:cNvPicPr>
            <a:picLocks noChangeAspect="1"/>
          </p:cNvPicPr>
          <p:nvPr>
            <p:ph type="pic" idx="13"/>
          </p:nvPr>
        </p:nvPicPr>
        <p:blipFill>
          <a:blip r:embed="rId2">
            <a:extLst/>
          </a:blip>
          <a:srcRect l="0" t="2857" r="0" b="2857"/>
          <a:stretch>
            <a:fillRect/>
          </a:stretch>
        </p:blipFill>
        <p:spPr>
          <a:prstGeom prst="rect">
            <a:avLst/>
          </a:prstGeom>
        </p:spPr>
      </p:pic>
      <p:pic>
        <p:nvPicPr>
          <p:cNvPr id="127" name="PastedGraphic-1.pdf" descr="PastedGraphic-1.pdf"/>
          <p:cNvPicPr>
            <a:picLocks noChangeAspect="1"/>
          </p:cNvPicPr>
          <p:nvPr>
            <p:ph type="pic" idx="14"/>
          </p:nvPr>
        </p:nvPicPr>
        <p:blipFill>
          <a:blip r:embed="rId3">
            <a:extLst/>
          </a:blip>
          <a:srcRect l="19825" t="0" r="19825" b="0"/>
          <a:stretch>
            <a:fillRect/>
          </a:stretch>
        </p:blipFill>
        <p:spPr>
          <a:prstGeom prst="rect">
            <a:avLst/>
          </a:prstGeom>
        </p:spPr>
      </p:pic>
      <p:pic>
        <p:nvPicPr>
          <p:cNvPr id="128" name="PastedGraphic-3.pdf" descr="PastedGraphic-3.pdf"/>
          <p:cNvPicPr>
            <a:picLocks noChangeAspect="1"/>
          </p:cNvPicPr>
          <p:nvPr>
            <p:ph type="pic" idx="15"/>
          </p:nvPr>
        </p:nvPicPr>
        <p:blipFill>
          <a:blip r:embed="rId4">
            <a:extLst/>
          </a:blip>
          <a:srcRect l="0" t="158" r="0" b="158"/>
          <a:stretch>
            <a:fillRect/>
          </a:stretch>
        </p:blipFill>
        <p:spPr>
          <a:prstGeom prst="rect">
            <a:avLst/>
          </a:prstGeom>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Migration in Germany"/>
          <p:cNvSpPr txBox="1"/>
          <p:nvPr>
            <p:ph type="title"/>
          </p:nvPr>
        </p:nvSpPr>
        <p:spPr>
          <a:prstGeom prst="rect">
            <a:avLst/>
          </a:prstGeom>
        </p:spPr>
        <p:txBody>
          <a:bodyPr/>
          <a:lstStyle/>
          <a:p>
            <a:pPr/>
            <a:r>
              <a:t>Migration in Germany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Bildschirmfoto 2019-03-05 um 22.52.19.png" descr="Bildschirmfoto 2019-03-05 um 22.52.19.png"/>
          <p:cNvPicPr>
            <a:picLocks noChangeAspect="1"/>
          </p:cNvPicPr>
          <p:nvPr/>
        </p:nvPicPr>
        <p:blipFill>
          <a:blip r:embed="rId2">
            <a:extLst/>
          </a:blip>
          <a:stretch>
            <a:fillRect/>
          </a:stretch>
        </p:blipFill>
        <p:spPr>
          <a:xfrm>
            <a:off x="1466850" y="196850"/>
            <a:ext cx="10071100" cy="93599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Bild" descr="Bild"/>
          <p:cNvPicPr>
            <a:picLocks noChangeAspect="1"/>
          </p:cNvPicPr>
          <p:nvPr/>
        </p:nvPicPr>
        <p:blipFill>
          <a:blip r:embed="rId2">
            <a:extLst/>
          </a:blip>
          <a:stretch>
            <a:fillRect/>
          </a:stretch>
        </p:blipFill>
        <p:spPr>
          <a:xfrm>
            <a:off x="2932997" y="0"/>
            <a:ext cx="7138806" cy="97536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Bildschirmfoto 2019-03-05 um 22.53.32.png" descr="Bildschirmfoto 2019-03-05 um 22.53.32.png"/>
          <p:cNvPicPr>
            <a:picLocks noChangeAspect="1"/>
          </p:cNvPicPr>
          <p:nvPr/>
        </p:nvPicPr>
        <p:blipFill>
          <a:blip r:embed="rId2">
            <a:extLst/>
          </a:blip>
          <a:stretch>
            <a:fillRect/>
          </a:stretch>
        </p:blipFill>
        <p:spPr>
          <a:xfrm>
            <a:off x="470206" y="1197524"/>
            <a:ext cx="12064388" cy="735855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Bild" descr="Bild"/>
          <p:cNvPicPr>
            <a:picLocks noChangeAspect="1"/>
          </p:cNvPicPr>
          <p:nvPr/>
        </p:nvPicPr>
        <p:blipFill>
          <a:blip r:embed="rId2">
            <a:extLst/>
          </a:blip>
          <a:stretch>
            <a:fillRect/>
          </a:stretch>
        </p:blipFill>
        <p:spPr>
          <a:xfrm>
            <a:off x="1952364" y="0"/>
            <a:ext cx="9100072" cy="97536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Bild" descr="Bild"/>
          <p:cNvPicPr>
            <a:picLocks noChangeAspect="1"/>
          </p:cNvPicPr>
          <p:nvPr/>
        </p:nvPicPr>
        <p:blipFill>
          <a:blip r:embed="rId2">
            <a:extLst/>
          </a:blip>
          <a:stretch>
            <a:fillRect/>
          </a:stretch>
        </p:blipFill>
        <p:spPr>
          <a:xfrm>
            <a:off x="3149972" y="0"/>
            <a:ext cx="6704856" cy="97536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