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Caveat" panose="020B0604020202020204" charset="-18"/>
      <p:regular r:id="rId13"/>
      <p:bold r:id="rId14"/>
    </p:embeddedFont>
    <p:embeddedFont>
      <p:font typeface="Economica" panose="020B0604020202020204" charset="0"/>
      <p:regular r:id="rId15"/>
      <p:bold r:id="rId16"/>
      <p:italic r:id="rId17"/>
      <p:boldItalic r:id="rId18"/>
    </p:embeddedFont>
    <p:embeddedFont>
      <p:font typeface="Open Sans" panose="020B0604020202020204" charset="0"/>
      <p:regular r:id="rId19"/>
      <p:bold r:id="rId20"/>
      <p:italic r:id="rId21"/>
      <p:boldItalic r:id="rId22"/>
    </p:embeddedFont>
    <p:embeddedFont>
      <p:font typeface="Amatic SC" panose="020B0604020202020204" charset="-79"/>
      <p:regular r:id="rId23"/>
      <p:bold r:id="rId24"/>
    </p:embeddedFont>
    <p:embeddedFont>
      <p:font typeface="Impact" panose="020B0806030902050204" pitchFamily="3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537229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891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e23d2be63_2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e23d2be63_2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7903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e23d2be63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e23d2be63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4789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e23d2be63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e23d2be63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7342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e23d2be63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e23d2be63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4932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4e23d2be63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4e23d2be6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3618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e23d2be63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e23d2be63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6360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e23d2be63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4e23d2be63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6041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e23d2be63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e23d2be63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0004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e23d2be63_2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4e23d2be63_2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2646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hyperlink" Target="https://pl.wikipedia.org/wiki/Wojsko_Polskie_(II_RP)" TargetMode="External"/><Relationship Id="rId13" Type="http://schemas.openxmlformats.org/officeDocument/2006/relationships/hyperlink" Target="https://pl.wikipedia.org/wiki/Legiony_Polskie_(1914%E2%80%931918)" TargetMode="External"/><Relationship Id="rId18" Type="http://schemas.openxmlformats.org/officeDocument/2006/relationships/hyperlink" Target="https://pl.wikipedia.org/wiki/Tatrza%C5%84skie_Ochotnicze_Pogotowie_Ratunkowe" TargetMode="External"/><Relationship Id="rId3" Type="http://schemas.openxmlformats.org/officeDocument/2006/relationships/image" Target="../media/image9.jpg"/><Relationship Id="rId7" Type="http://schemas.openxmlformats.org/officeDocument/2006/relationships/hyperlink" Target="https://pl.wikipedia.org/wiki/Genera%C5%82_brygady" TargetMode="External"/><Relationship Id="rId12" Type="http://schemas.openxmlformats.org/officeDocument/2006/relationships/hyperlink" Target="https://pl.wikipedia.org/wiki/Zes%C5%82anie" TargetMode="External"/><Relationship Id="rId17" Type="http://schemas.openxmlformats.org/officeDocument/2006/relationships/hyperlink" Target="https://pl.wikipedia.org/wiki/Narciarstwo" TargetMode="External"/><Relationship Id="rId2" Type="http://schemas.openxmlformats.org/officeDocument/2006/relationships/notesSlide" Target="../notesSlides/notesSlide5.xml"/><Relationship Id="rId16" Type="http://schemas.openxmlformats.org/officeDocument/2006/relationships/hyperlink" Target="https://pl.wikipedia.org/wiki/Groto%C5%82az" TargetMode="External"/><Relationship Id="rId20" Type="http://schemas.openxmlformats.org/officeDocument/2006/relationships/hyperlink" Target="https://pl.wikipedia.org/wiki/Zwi%C4%85zek_Harcerstwa_Polskiego" TargetMode="External"/><Relationship Id="rId1" Type="http://schemas.openxmlformats.org/officeDocument/2006/relationships/slideLayout" Target="../slideLayouts/slideLayout3.xml"/><Relationship Id="rId6" Type="http://schemas.openxmlformats.org/officeDocument/2006/relationships/hyperlink" Target="https://pl.wikipedia.org/wiki/%C5%BBeglarstwo" TargetMode="External"/><Relationship Id="rId11" Type="http://schemas.openxmlformats.org/officeDocument/2006/relationships/hyperlink" Target="https://pl.wikipedia.org/wiki/Marynarz_(zaw%C3%B3d)" TargetMode="External"/><Relationship Id="rId5" Type="http://schemas.openxmlformats.org/officeDocument/2006/relationships/hyperlink" Target="https://pl.wikipedia.org/wiki/Cherso%C5%84" TargetMode="External"/><Relationship Id="rId15" Type="http://schemas.openxmlformats.org/officeDocument/2006/relationships/hyperlink" Target="https://pl.wikipedia.org/wiki/Prezydent_Rzeczypospolitej_Polskiej" TargetMode="External"/><Relationship Id="rId10" Type="http://schemas.openxmlformats.org/officeDocument/2006/relationships/hyperlink" Target="https://pl.wikipedia.org/wiki/Proza" TargetMode="External"/><Relationship Id="rId19" Type="http://schemas.openxmlformats.org/officeDocument/2006/relationships/hyperlink" Target="https://pl.wikipedia.org/wiki/Instruktor_harcerski" TargetMode="External"/><Relationship Id="rId4" Type="http://schemas.openxmlformats.org/officeDocument/2006/relationships/hyperlink" Target="https://pl.wikipedia.org/wiki/Dumaniw" TargetMode="External"/><Relationship Id="rId9" Type="http://schemas.openxmlformats.org/officeDocument/2006/relationships/hyperlink" Target="https://pl.wikipedia.org/wiki/Taternictwo" TargetMode="External"/><Relationship Id="rId14" Type="http://schemas.openxmlformats.org/officeDocument/2006/relationships/hyperlink" Target="https://pl.wikipedia.org/wiki/U%C5%82a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 sz="7200"/>
              <a:t>MY SCHOOL</a:t>
            </a:r>
            <a:endParaRPr sz="7200"/>
          </a:p>
        </p:txBody>
      </p:sp>
      <p:sp>
        <p:nvSpPr>
          <p:cNvPr id="63" name="Google Shape;63;p13"/>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45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311700" y="188400"/>
            <a:ext cx="8520600" cy="125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l"/>
              <a:t>                                </a:t>
            </a:r>
            <a:r>
              <a:rPr lang="pl" b="1">
                <a:latin typeface="Amatic SC"/>
                <a:ea typeface="Amatic SC"/>
                <a:cs typeface="Amatic SC"/>
                <a:sym typeface="Amatic SC"/>
              </a:rPr>
              <a:t>SUMMARY</a:t>
            </a:r>
            <a:endParaRPr b="1">
              <a:latin typeface="Amatic SC"/>
              <a:ea typeface="Amatic SC"/>
              <a:cs typeface="Amatic SC"/>
              <a:sym typeface="Amatic SC"/>
            </a:endParaRPr>
          </a:p>
          <a:p>
            <a:pPr marL="0" lvl="0" indent="0" algn="l" rtl="0">
              <a:spcBef>
                <a:spcPts val="0"/>
              </a:spcBef>
              <a:spcAft>
                <a:spcPts val="0"/>
              </a:spcAft>
              <a:buNone/>
            </a:pPr>
            <a:r>
              <a:rPr lang="pl" sz="3600" b="1">
                <a:latin typeface="Amatic SC"/>
                <a:ea typeface="Amatic SC"/>
                <a:cs typeface="Amatic SC"/>
                <a:sym typeface="Amatic SC"/>
              </a:rPr>
              <a:t>                                    podsumowanie</a:t>
            </a:r>
            <a:endParaRPr sz="3600" b="1">
              <a:latin typeface="Amatic SC"/>
              <a:ea typeface="Amatic SC"/>
              <a:cs typeface="Amatic SC"/>
              <a:sym typeface="Amatic SC"/>
            </a:endParaRPr>
          </a:p>
        </p:txBody>
      </p:sp>
      <p:sp>
        <p:nvSpPr>
          <p:cNvPr id="140" name="Google Shape;140;p22"/>
          <p:cNvSpPr txBox="1">
            <a:spLocks noGrp="1"/>
          </p:cNvSpPr>
          <p:nvPr>
            <p:ph type="body" idx="1"/>
          </p:nvPr>
        </p:nvSpPr>
        <p:spPr>
          <a:xfrm>
            <a:off x="182450" y="1625850"/>
            <a:ext cx="8520600" cy="70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pl" sz="3000" b="1">
                <a:solidFill>
                  <a:srgbClr val="212121"/>
                </a:solidFill>
                <a:highlight>
                  <a:srgbClr val="FFFFFF"/>
                </a:highlight>
                <a:latin typeface="Amatic SC"/>
                <a:ea typeface="Amatic SC"/>
                <a:cs typeface="Amatic SC"/>
                <a:sym typeface="Amatic SC"/>
              </a:rPr>
              <a:t>In summary, the school is fun but you can improve things in it.</a:t>
            </a:r>
            <a:endParaRPr sz="3000" b="1">
              <a:solidFill>
                <a:srgbClr val="212121"/>
              </a:solidFill>
              <a:highlight>
                <a:srgbClr val="FFFFFF"/>
              </a:highlight>
              <a:latin typeface="Amatic SC"/>
              <a:ea typeface="Amatic SC"/>
              <a:cs typeface="Amatic SC"/>
              <a:sym typeface="Amatic SC"/>
            </a:endParaRPr>
          </a:p>
          <a:p>
            <a:pPr marL="0" lvl="0" indent="0" algn="l" rtl="0">
              <a:spcBef>
                <a:spcPts val="1600"/>
              </a:spcBef>
              <a:spcAft>
                <a:spcPts val="1600"/>
              </a:spcAft>
              <a:buNone/>
            </a:pPr>
            <a:endParaRPr/>
          </a:p>
        </p:txBody>
      </p:sp>
      <p:sp>
        <p:nvSpPr>
          <p:cNvPr id="141" name="Google Shape;141;p22"/>
          <p:cNvSpPr txBox="1"/>
          <p:nvPr/>
        </p:nvSpPr>
        <p:spPr>
          <a:xfrm>
            <a:off x="311700" y="2682625"/>
            <a:ext cx="7831500" cy="14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3000" b="1">
                <a:solidFill>
                  <a:schemeClr val="lt1"/>
                </a:solidFill>
                <a:latin typeface="Amatic SC"/>
                <a:ea typeface="Amatic SC"/>
                <a:cs typeface="Amatic SC"/>
                <a:sym typeface="Amatic SC"/>
              </a:rPr>
              <a:t>Podsumowując szkoła jest fajna ale można w niej dużo rzeczy poprawić</a:t>
            </a:r>
            <a:r>
              <a:rPr lang="pl">
                <a:solidFill>
                  <a:schemeClr val="lt1"/>
                </a:solidFill>
                <a:latin typeface="Open Sans"/>
                <a:ea typeface="Open Sans"/>
                <a:cs typeface="Open Sans"/>
                <a:sym typeface="Open Sans"/>
              </a:rPr>
              <a:t>.</a:t>
            </a:r>
            <a:endParaRPr>
              <a:solidFill>
                <a:schemeClr val="lt1"/>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32650" y="0"/>
            <a:ext cx="8964900" cy="5010900"/>
          </a:xfrm>
          <a:prstGeom prst="rect">
            <a:avLst/>
          </a:prstGeom>
          <a:solidFill>
            <a:srgbClr val="A4C2F4"/>
          </a:solidFill>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69" name="Google Shape;69;p14"/>
          <p:cNvSpPr txBox="1">
            <a:spLocks noGrp="1"/>
          </p:cNvSpPr>
          <p:nvPr>
            <p:ph type="body" idx="1"/>
          </p:nvPr>
        </p:nvSpPr>
        <p:spPr>
          <a:xfrm>
            <a:off x="89500" y="828450"/>
            <a:ext cx="8520600" cy="3354000"/>
          </a:xfrm>
          <a:prstGeom prst="rect">
            <a:avLst/>
          </a:prstGeom>
          <a:solidFill>
            <a:srgbClr val="9FC5E8"/>
          </a:solidFill>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1600"/>
              </a:spcBef>
              <a:spcAft>
                <a:spcPts val="0"/>
              </a:spcAft>
              <a:buClr>
                <a:schemeClr val="dk1"/>
              </a:buClr>
              <a:buSzPts val="1100"/>
              <a:buFont typeface="Arial"/>
              <a:buNone/>
            </a:pPr>
            <a:r>
              <a:rPr lang="pl" sz="2400">
                <a:solidFill>
                  <a:srgbClr val="212121"/>
                </a:solidFill>
                <a:highlight>
                  <a:srgbClr val="FFFFFF"/>
                </a:highlight>
                <a:latin typeface="Caveat"/>
                <a:ea typeface="Caveat"/>
                <a:cs typeface="Caveat"/>
                <a:sym typeface="Caveat"/>
              </a:rPr>
              <a:t>This is a school handball team</a:t>
            </a:r>
            <a:endParaRPr sz="2400">
              <a:solidFill>
                <a:srgbClr val="212121"/>
              </a:solidFill>
              <a:highlight>
                <a:srgbClr val="FFFFFF"/>
              </a:highlight>
              <a:latin typeface="Caveat"/>
              <a:ea typeface="Caveat"/>
              <a:cs typeface="Caveat"/>
              <a:sym typeface="Caveat"/>
            </a:endParaRPr>
          </a:p>
          <a:p>
            <a:pPr marL="0" lvl="0" indent="0" algn="l" rtl="0">
              <a:spcBef>
                <a:spcPts val="1600"/>
              </a:spcBef>
              <a:spcAft>
                <a:spcPts val="1600"/>
              </a:spcAft>
              <a:buNone/>
            </a:pPr>
            <a:r>
              <a:rPr lang="pl" sz="1400">
                <a:latin typeface="Impact"/>
                <a:ea typeface="Impact"/>
                <a:cs typeface="Impact"/>
                <a:sym typeface="Impact"/>
              </a:rPr>
              <a:t>To jest szkolna drużyna piłki ręcznej</a:t>
            </a:r>
            <a:endParaRPr sz="1400">
              <a:latin typeface="Impact"/>
              <a:ea typeface="Impact"/>
              <a:cs typeface="Impact"/>
              <a:sym typeface="Impact"/>
            </a:endParaRPr>
          </a:p>
        </p:txBody>
      </p:sp>
      <p:pic>
        <p:nvPicPr>
          <p:cNvPr id="70" name="Google Shape;70;p14"/>
          <p:cNvPicPr preferRelativeResize="0"/>
          <p:nvPr/>
        </p:nvPicPr>
        <p:blipFill>
          <a:blip r:embed="rId3">
            <a:alphaModFix/>
          </a:blip>
          <a:stretch>
            <a:fillRect/>
          </a:stretch>
        </p:blipFill>
        <p:spPr>
          <a:xfrm>
            <a:off x="3321951" y="0"/>
            <a:ext cx="2500099" cy="3050125"/>
          </a:xfrm>
          <a:prstGeom prst="rect">
            <a:avLst/>
          </a:prstGeom>
          <a:noFill/>
          <a:ln>
            <a:noFill/>
          </a:ln>
        </p:spPr>
      </p:pic>
      <p:pic>
        <p:nvPicPr>
          <p:cNvPr id="71" name="Google Shape;71;p14"/>
          <p:cNvPicPr preferRelativeResize="0"/>
          <p:nvPr/>
        </p:nvPicPr>
        <p:blipFill>
          <a:blip r:embed="rId4">
            <a:alphaModFix/>
          </a:blip>
          <a:stretch>
            <a:fillRect/>
          </a:stretch>
        </p:blipFill>
        <p:spPr>
          <a:xfrm>
            <a:off x="5031700" y="2361225"/>
            <a:ext cx="4045159" cy="2782274"/>
          </a:xfrm>
          <a:prstGeom prst="rect">
            <a:avLst/>
          </a:prstGeom>
          <a:noFill/>
          <a:ln>
            <a:noFill/>
          </a:ln>
        </p:spPr>
      </p:pic>
      <p:pic>
        <p:nvPicPr>
          <p:cNvPr id="72" name="Google Shape;72;p14"/>
          <p:cNvPicPr preferRelativeResize="0"/>
          <p:nvPr/>
        </p:nvPicPr>
        <p:blipFill>
          <a:blip r:embed="rId5">
            <a:alphaModFix/>
          </a:blip>
          <a:stretch>
            <a:fillRect/>
          </a:stretch>
        </p:blipFill>
        <p:spPr>
          <a:xfrm>
            <a:off x="1696625" y="2903350"/>
            <a:ext cx="3587699" cy="2240150"/>
          </a:xfrm>
          <a:prstGeom prst="rect">
            <a:avLst/>
          </a:prstGeom>
          <a:noFill/>
          <a:ln>
            <a:noFill/>
          </a:ln>
        </p:spPr>
      </p:pic>
      <p:pic>
        <p:nvPicPr>
          <p:cNvPr id="73" name="Google Shape;73;p14"/>
          <p:cNvPicPr preferRelativeResize="0"/>
          <p:nvPr/>
        </p:nvPicPr>
        <p:blipFill>
          <a:blip r:embed="rId6">
            <a:alphaModFix/>
          </a:blip>
          <a:stretch>
            <a:fillRect/>
          </a:stretch>
        </p:blipFill>
        <p:spPr>
          <a:xfrm>
            <a:off x="5836175" y="0"/>
            <a:ext cx="3240676" cy="2430501"/>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4299325" y="0"/>
            <a:ext cx="4844700" cy="176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endParaRPr sz="1400"/>
          </a:p>
          <a:p>
            <a:pPr marL="0" lvl="0" indent="0" algn="l" rtl="0">
              <a:spcBef>
                <a:spcPts val="0"/>
              </a:spcBef>
              <a:spcAft>
                <a:spcPts val="0"/>
              </a:spcAft>
              <a:buClr>
                <a:schemeClr val="dk1"/>
              </a:buClr>
              <a:buSzPts val="1100"/>
              <a:buFont typeface="Arial"/>
              <a:buNone/>
            </a:pPr>
            <a:r>
              <a:rPr lang="pl" sz="1400"/>
              <a:t>18 stycznia o godz.10:30 odbyła się w naszej szkole pierwsza wideokonferencja w ramach projektu: „European Patterns: Migration of Birds and People”, programu Erasmus+. Kilkoro uczniów z każdego kraju partnerskiego pod opieką nauczyciela prowadzącego mogło rozmawiać ze sobą wyłącznie w języku angielskim. Uczniowie mieli za zadanie opowiedzieć o sobie i swoich zainteresowaniach. Uczestnicy konferencji przełamali pierwsze lody. Bezpośrednie spotkanie już niebawem, bo 10 - 16 marca w Rumunii</a:t>
            </a:r>
            <a:endParaRPr sz="1400"/>
          </a:p>
          <a:p>
            <a:pPr marL="0" lvl="0" indent="0" algn="l" rtl="0">
              <a:spcBef>
                <a:spcPts val="0"/>
              </a:spcBef>
              <a:spcAft>
                <a:spcPts val="0"/>
              </a:spcAft>
              <a:buNone/>
            </a:pPr>
            <a:endParaRPr sz="1400"/>
          </a:p>
        </p:txBody>
      </p:sp>
      <p:sp>
        <p:nvSpPr>
          <p:cNvPr id="79" name="Google Shape;79;p15"/>
          <p:cNvSpPr txBox="1">
            <a:spLocks noGrp="1"/>
          </p:cNvSpPr>
          <p:nvPr>
            <p:ph type="body" idx="1"/>
          </p:nvPr>
        </p:nvSpPr>
        <p:spPr>
          <a:xfrm>
            <a:off x="0" y="2417000"/>
            <a:ext cx="4299300" cy="260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b="1">
                <a:latin typeface="Amatic SC"/>
                <a:ea typeface="Amatic SC"/>
                <a:cs typeface="Amatic SC"/>
                <a:sym typeface="Amatic SC"/>
              </a:rPr>
              <a:t> O</a:t>
            </a:r>
            <a:r>
              <a:rPr lang="pl" b="1">
                <a:solidFill>
                  <a:srgbClr val="212121"/>
                </a:solidFill>
                <a:highlight>
                  <a:srgbClr val="FFFFFF"/>
                </a:highlight>
                <a:latin typeface="Amatic SC"/>
                <a:ea typeface="Amatic SC"/>
                <a:cs typeface="Amatic SC"/>
                <a:sym typeface="Amatic SC"/>
              </a:rPr>
              <a:t>n January 18th at 10:30 the first video conference took place at our school as part of the project: "European Patterns: Migration of Birds and People", the Erasmus + program. Several students from each partner country under the supervision of a leading teacher could only speak with each other in English. The students had to tell about themselves and their interests. Conference participants broke the first ice. Direct meeting soon, March 10 - 16 in Romania</a:t>
            </a:r>
            <a:endParaRPr b="1">
              <a:solidFill>
                <a:srgbClr val="212121"/>
              </a:solidFill>
              <a:highlight>
                <a:srgbClr val="FFFFFF"/>
              </a:highlight>
              <a:latin typeface="Amatic SC"/>
              <a:ea typeface="Amatic SC"/>
              <a:cs typeface="Amatic SC"/>
              <a:sym typeface="Amatic SC"/>
            </a:endParaRPr>
          </a:p>
          <a:p>
            <a:pPr marL="0" lvl="0" indent="0" algn="l" rtl="0">
              <a:spcBef>
                <a:spcPts val="1600"/>
              </a:spcBef>
              <a:spcAft>
                <a:spcPts val="1600"/>
              </a:spcAft>
              <a:buNone/>
            </a:pPr>
            <a:endParaRPr/>
          </a:p>
        </p:txBody>
      </p:sp>
      <p:pic>
        <p:nvPicPr>
          <p:cNvPr id="80" name="Google Shape;80;p15"/>
          <p:cNvPicPr preferRelativeResize="0"/>
          <p:nvPr/>
        </p:nvPicPr>
        <p:blipFill>
          <a:blip r:embed="rId3">
            <a:alphaModFix/>
          </a:blip>
          <a:stretch>
            <a:fillRect/>
          </a:stretch>
        </p:blipFill>
        <p:spPr>
          <a:xfrm>
            <a:off x="0" y="0"/>
            <a:ext cx="4299324" cy="2417000"/>
          </a:xfrm>
          <a:prstGeom prst="rect">
            <a:avLst/>
          </a:prstGeom>
          <a:noFill/>
          <a:ln w="9525" cap="flat" cmpd="sng">
            <a:solidFill>
              <a:srgbClr val="000000"/>
            </a:solidFill>
            <a:prstDash val="solid"/>
            <a:round/>
            <a:headEnd type="none" w="sm" len="sm"/>
            <a:tailEnd type="none" w="sm" len="sm"/>
          </a:ln>
        </p:spPr>
      </p:pic>
      <p:pic>
        <p:nvPicPr>
          <p:cNvPr id="81" name="Google Shape;81;p15"/>
          <p:cNvPicPr preferRelativeResize="0"/>
          <p:nvPr/>
        </p:nvPicPr>
        <p:blipFill>
          <a:blip r:embed="rId4">
            <a:alphaModFix/>
          </a:blip>
          <a:stretch>
            <a:fillRect/>
          </a:stretch>
        </p:blipFill>
        <p:spPr>
          <a:xfrm>
            <a:off x="4299324" y="1512075"/>
            <a:ext cx="4844675" cy="3631435"/>
          </a:xfrm>
          <a:prstGeom prst="rect">
            <a:avLst/>
          </a:prstGeom>
          <a:noFill/>
          <a:ln>
            <a:noFill/>
          </a:ln>
        </p:spPr>
      </p:pic>
      <p:sp>
        <p:nvSpPr>
          <p:cNvPr id="82" name="Google Shape;82;p15"/>
          <p:cNvSpPr txBox="1"/>
          <p:nvPr/>
        </p:nvSpPr>
        <p:spPr>
          <a:xfrm>
            <a:off x="265275" y="376975"/>
            <a:ext cx="3964500" cy="30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2400">
                <a:solidFill>
                  <a:srgbClr val="F7F7F7"/>
                </a:solidFill>
                <a:latin typeface="Open Sans"/>
                <a:ea typeface="Open Sans"/>
                <a:cs typeface="Open Sans"/>
                <a:sym typeface="Open Sans"/>
              </a:rPr>
              <a:t>Wideokonferencja</a:t>
            </a:r>
            <a:endParaRPr sz="2400" b="1" i="1">
              <a:solidFill>
                <a:srgbClr val="F7F7F7"/>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221225" y="168000"/>
            <a:ext cx="8520600" cy="114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solidFill>
                <a:srgbClr val="0000FF"/>
              </a:solidFill>
            </a:endParaRPr>
          </a:p>
          <a:p>
            <a:pPr marL="0" lvl="0" indent="0" algn="just" rtl="0">
              <a:spcBef>
                <a:spcPts val="0"/>
              </a:spcBef>
              <a:spcAft>
                <a:spcPts val="0"/>
              </a:spcAft>
              <a:buNone/>
            </a:pPr>
            <a:r>
              <a:rPr lang="pl">
                <a:solidFill>
                  <a:srgbClr val="351C75"/>
                </a:solidFill>
              </a:rPr>
              <a:t>                            </a:t>
            </a:r>
            <a:r>
              <a:rPr lang="pl" sz="7200">
                <a:solidFill>
                  <a:srgbClr val="351C75"/>
                </a:solidFill>
              </a:rPr>
              <a:t>SCHOOL</a:t>
            </a:r>
            <a:endParaRPr sz="7200">
              <a:solidFill>
                <a:srgbClr val="351C75"/>
              </a:solidFill>
            </a:endParaRPr>
          </a:p>
        </p:txBody>
      </p:sp>
      <p:sp>
        <p:nvSpPr>
          <p:cNvPr id="88" name="Google Shape;88;p16"/>
          <p:cNvSpPr txBox="1">
            <a:spLocks noGrp="1"/>
          </p:cNvSpPr>
          <p:nvPr>
            <p:ph type="body" idx="1"/>
          </p:nvPr>
        </p:nvSpPr>
        <p:spPr>
          <a:xfrm>
            <a:off x="4070850" y="2526800"/>
            <a:ext cx="4671000" cy="188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400"/>
          </a:p>
          <a:p>
            <a:pPr marL="0" lvl="0" indent="0" algn="l" rtl="0">
              <a:spcBef>
                <a:spcPts val="1600"/>
              </a:spcBef>
              <a:spcAft>
                <a:spcPts val="0"/>
              </a:spcAft>
              <a:buClr>
                <a:schemeClr val="dk1"/>
              </a:buClr>
              <a:buSzPts val="1100"/>
              <a:buFont typeface="Arial"/>
              <a:buNone/>
            </a:pPr>
            <a:r>
              <a:rPr lang="pl" sz="2400">
                <a:solidFill>
                  <a:srgbClr val="212121"/>
                </a:solidFill>
                <a:highlight>
                  <a:srgbClr val="FFFFFF"/>
                </a:highlight>
                <a:latin typeface="Arial"/>
                <a:ea typeface="Arial"/>
                <a:cs typeface="Arial"/>
                <a:sym typeface="Arial"/>
              </a:rPr>
              <a:t>My school has 355 students, 46 teachers, 19 classes and 30 rooms where lessons are conducted.</a:t>
            </a:r>
            <a:endParaRPr sz="2400">
              <a:solidFill>
                <a:srgbClr val="212121"/>
              </a:solidFill>
              <a:highlight>
                <a:srgbClr val="FFFFFF"/>
              </a:highlight>
              <a:latin typeface="Arial"/>
              <a:ea typeface="Arial"/>
              <a:cs typeface="Arial"/>
              <a:sym typeface="Arial"/>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0"/>
              </a:spcAft>
              <a:buClr>
                <a:schemeClr val="dk1"/>
              </a:buClr>
              <a:buSzPts val="1100"/>
              <a:buFont typeface="Arial"/>
              <a:buNone/>
            </a:pPr>
            <a:endParaRPr sz="1200">
              <a:solidFill>
                <a:srgbClr val="212121"/>
              </a:solidFill>
              <a:highlight>
                <a:srgbClr val="FFFFFF"/>
              </a:highlight>
              <a:latin typeface="Arial"/>
              <a:ea typeface="Arial"/>
              <a:cs typeface="Arial"/>
              <a:sym typeface="Arial"/>
            </a:endParaRPr>
          </a:p>
          <a:p>
            <a:pPr marL="0" lvl="0" indent="0" algn="l" rtl="0">
              <a:spcBef>
                <a:spcPts val="1600"/>
              </a:spcBef>
              <a:spcAft>
                <a:spcPts val="1600"/>
              </a:spcAft>
              <a:buNone/>
            </a:pPr>
            <a:endParaRPr/>
          </a:p>
        </p:txBody>
      </p:sp>
      <p:pic>
        <p:nvPicPr>
          <p:cNvPr id="89" name="Google Shape;89;p16"/>
          <p:cNvPicPr preferRelativeResize="0"/>
          <p:nvPr/>
        </p:nvPicPr>
        <p:blipFill>
          <a:blip r:embed="rId3">
            <a:alphaModFix/>
          </a:blip>
          <a:stretch>
            <a:fillRect/>
          </a:stretch>
        </p:blipFill>
        <p:spPr>
          <a:xfrm>
            <a:off x="167997" y="2028975"/>
            <a:ext cx="3166225" cy="3229125"/>
          </a:xfrm>
          <a:prstGeom prst="rect">
            <a:avLst/>
          </a:prstGeom>
          <a:noFill/>
          <a:ln>
            <a:noFill/>
          </a:ln>
        </p:spPr>
      </p:pic>
      <p:pic>
        <p:nvPicPr>
          <p:cNvPr id="90" name="Google Shape;90;p16"/>
          <p:cNvPicPr preferRelativeResize="0"/>
          <p:nvPr/>
        </p:nvPicPr>
        <p:blipFill>
          <a:blip r:embed="rId4">
            <a:alphaModFix/>
          </a:blip>
          <a:stretch>
            <a:fillRect/>
          </a:stretch>
        </p:blipFill>
        <p:spPr>
          <a:xfrm>
            <a:off x="5734585" y="0"/>
            <a:ext cx="3409425" cy="2526800"/>
          </a:xfrm>
          <a:prstGeom prst="rect">
            <a:avLst/>
          </a:prstGeom>
          <a:noFill/>
          <a:ln>
            <a:noFill/>
          </a:ln>
        </p:spPr>
      </p:pic>
      <p:sp>
        <p:nvSpPr>
          <p:cNvPr id="91" name="Google Shape;91;p16"/>
          <p:cNvSpPr txBox="1"/>
          <p:nvPr/>
        </p:nvSpPr>
        <p:spPr>
          <a:xfrm>
            <a:off x="7999575" y="3328775"/>
            <a:ext cx="73404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92" name="Google Shape;92;p16"/>
          <p:cNvSpPr txBox="1"/>
          <p:nvPr/>
        </p:nvSpPr>
        <p:spPr>
          <a:xfrm>
            <a:off x="2701000" y="0"/>
            <a:ext cx="7288800" cy="126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93" name="Google Shape;93;p16"/>
          <p:cNvSpPr txBox="1"/>
          <p:nvPr/>
        </p:nvSpPr>
        <p:spPr>
          <a:xfrm>
            <a:off x="1628350" y="1080100"/>
            <a:ext cx="4106100" cy="105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1800">
                <a:latin typeface="Open Sans"/>
                <a:ea typeface="Open Sans"/>
                <a:cs typeface="Open Sans"/>
                <a:sym typeface="Open Sans"/>
              </a:rPr>
              <a:t>Moja szkoła ma 355 uczniów, 46 nauczycieli,19 klas i 30 pomieszczeń w których są przeprowadzane lekcje .</a:t>
            </a:r>
            <a:endParaRPr sz="1800">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234150" y="0"/>
            <a:ext cx="8520600" cy="831300"/>
          </a:xfrm>
          <a:prstGeom prst="rect">
            <a:avLst/>
          </a:prstGeom>
          <a:ln w="9525" cap="flat" cmpd="sng">
            <a:solidFill>
              <a:srgbClr val="C9DAF8"/>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pl"/>
              <a:t>                 </a:t>
            </a:r>
            <a:r>
              <a:rPr lang="pl">
                <a:solidFill>
                  <a:srgbClr val="1155CC"/>
                </a:solidFill>
              </a:rPr>
              <a:t> Generał Mariusz Zaruski</a:t>
            </a:r>
            <a:endParaRPr>
              <a:solidFill>
                <a:srgbClr val="1155CC"/>
              </a:solidFill>
            </a:endParaRPr>
          </a:p>
        </p:txBody>
      </p:sp>
      <p:sp>
        <p:nvSpPr>
          <p:cNvPr id="99" name="Google Shape;99;p17"/>
          <p:cNvSpPr txBox="1">
            <a:spLocks noGrp="1"/>
          </p:cNvSpPr>
          <p:nvPr>
            <p:ph type="body" idx="1"/>
          </p:nvPr>
        </p:nvSpPr>
        <p:spPr>
          <a:xfrm>
            <a:off x="1718800" y="155075"/>
            <a:ext cx="7308900" cy="2739900"/>
          </a:xfrm>
          <a:prstGeom prst="rect">
            <a:avLst/>
          </a:prstGeom>
          <a:ln w="9525" cap="flat" cmpd="sng">
            <a:solidFill>
              <a:srgbClr val="674EA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1600"/>
              </a:spcBef>
              <a:spcAft>
                <a:spcPts val="0"/>
              </a:spcAft>
              <a:buClr>
                <a:schemeClr val="dk1"/>
              </a:buClr>
              <a:buSzPts val="1100"/>
              <a:buFont typeface="Arial"/>
              <a:buNone/>
            </a:pPr>
            <a:r>
              <a:rPr lang="pl" sz="1200">
                <a:solidFill>
                  <a:srgbClr val="212121"/>
                </a:solidFill>
                <a:highlight>
                  <a:srgbClr val="FFFFFF"/>
                </a:highlight>
                <a:latin typeface="Arial"/>
                <a:ea typeface="Arial"/>
                <a:cs typeface="Arial"/>
                <a:sym typeface="Arial"/>
              </a:rPr>
              <a:t>Mariusz Zaruski (born on January 31, 1867 in Dumanów, died April 8, 1941 in Kherson) - pioneer of Polish sailing and sea education, Brigadier General of the Polish Army, mountaineer.</a:t>
            </a:r>
            <a:br>
              <a:rPr lang="pl" sz="1200">
                <a:solidFill>
                  <a:srgbClr val="212121"/>
                </a:solidFill>
                <a:highlight>
                  <a:srgbClr val="FFFFFF"/>
                </a:highlight>
                <a:latin typeface="Arial"/>
                <a:ea typeface="Arial"/>
                <a:cs typeface="Arial"/>
                <a:sym typeface="Arial"/>
              </a:rPr>
            </a:br>
            <a:r>
              <a:rPr lang="pl" sz="1200">
                <a:solidFill>
                  <a:srgbClr val="212121"/>
                </a:solidFill>
                <a:highlight>
                  <a:srgbClr val="FFFFFF"/>
                </a:highlight>
                <a:latin typeface="Arial"/>
                <a:ea typeface="Arial"/>
                <a:cs typeface="Arial"/>
                <a:sym typeface="Arial"/>
              </a:rPr>
              <a:t/>
            </a:r>
            <a:br>
              <a:rPr lang="pl" sz="1200">
                <a:solidFill>
                  <a:srgbClr val="212121"/>
                </a:solidFill>
                <a:highlight>
                  <a:srgbClr val="FFFFFF"/>
                </a:highlight>
                <a:latin typeface="Arial"/>
                <a:ea typeface="Arial"/>
                <a:cs typeface="Arial"/>
                <a:sym typeface="Arial"/>
              </a:rPr>
            </a:br>
            <a:r>
              <a:rPr lang="pl" sz="1200">
                <a:solidFill>
                  <a:srgbClr val="212121"/>
                </a:solidFill>
                <a:highlight>
                  <a:srgbClr val="FFFFFF"/>
                </a:highlight>
                <a:latin typeface="Arial"/>
                <a:ea typeface="Arial"/>
                <a:cs typeface="Arial"/>
                <a:sym typeface="Arial"/>
              </a:rPr>
              <a:t>A versatile figure - photographer, painter, poet and prose writer. Sailor, sailor and traveler. Conspirator, exile, legionnaire, uhlan, finally brigadier general and general adjutant of the president of the Republic of Poland. Taternik, speleologist, lifeguard, instructor and promoter of skiing and mountain tourism. Founder of the Tatra Volunteer Ambulance Service. ZHP scout instructor and youth educator.</a:t>
            </a:r>
            <a:br>
              <a:rPr lang="pl" sz="1200">
                <a:solidFill>
                  <a:srgbClr val="212121"/>
                </a:solidFill>
                <a:highlight>
                  <a:srgbClr val="FFFFFF"/>
                </a:highlight>
                <a:latin typeface="Arial"/>
                <a:ea typeface="Arial"/>
                <a:cs typeface="Arial"/>
                <a:sym typeface="Arial"/>
              </a:rPr>
            </a:br>
            <a:r>
              <a:rPr lang="pl" sz="1200">
                <a:solidFill>
                  <a:srgbClr val="212121"/>
                </a:solidFill>
                <a:highlight>
                  <a:srgbClr val="FFFFFF"/>
                </a:highlight>
                <a:latin typeface="Arial"/>
                <a:ea typeface="Arial"/>
                <a:cs typeface="Arial"/>
                <a:sym typeface="Arial"/>
              </a:rPr>
              <a:t/>
            </a:r>
            <a:br>
              <a:rPr lang="pl" sz="1200">
                <a:solidFill>
                  <a:srgbClr val="212121"/>
                </a:solidFill>
                <a:highlight>
                  <a:srgbClr val="FFFFFF"/>
                </a:highlight>
                <a:latin typeface="Arial"/>
                <a:ea typeface="Arial"/>
                <a:cs typeface="Arial"/>
                <a:sym typeface="Arial"/>
              </a:rPr>
            </a:br>
            <a:r>
              <a:rPr lang="pl" sz="1200">
                <a:solidFill>
                  <a:srgbClr val="212121"/>
                </a:solidFill>
                <a:highlight>
                  <a:srgbClr val="FFFFFF"/>
                </a:highlight>
                <a:latin typeface="Arial"/>
                <a:ea typeface="Arial"/>
                <a:cs typeface="Arial"/>
                <a:sym typeface="Arial"/>
              </a:rPr>
              <a:t>Throughout his life he devoted himself to intensive state and social activities. He also practiced intensely throughout his life, keeping the athletic figure to a late age.</a:t>
            </a:r>
            <a:endParaRPr sz="1200">
              <a:solidFill>
                <a:srgbClr val="212121"/>
              </a:solidFill>
              <a:highlight>
                <a:srgbClr val="FFFFFF"/>
              </a:highlight>
              <a:latin typeface="Arial"/>
              <a:ea typeface="Arial"/>
              <a:cs typeface="Arial"/>
              <a:sym typeface="Arial"/>
            </a:endParaRPr>
          </a:p>
          <a:p>
            <a:pPr marL="0" lvl="0" indent="0" algn="l" rtl="0">
              <a:spcBef>
                <a:spcPts val="1600"/>
              </a:spcBef>
              <a:spcAft>
                <a:spcPts val="1600"/>
              </a:spcAft>
              <a:buNone/>
            </a:pPr>
            <a:endParaRPr/>
          </a:p>
        </p:txBody>
      </p:sp>
      <p:pic>
        <p:nvPicPr>
          <p:cNvPr id="100" name="Google Shape;100;p17"/>
          <p:cNvPicPr preferRelativeResize="0"/>
          <p:nvPr/>
        </p:nvPicPr>
        <p:blipFill>
          <a:blip r:embed="rId3">
            <a:alphaModFix/>
          </a:blip>
          <a:stretch>
            <a:fillRect/>
          </a:stretch>
        </p:blipFill>
        <p:spPr>
          <a:xfrm>
            <a:off x="0" y="0"/>
            <a:ext cx="1718800" cy="2457984"/>
          </a:xfrm>
          <a:prstGeom prst="rect">
            <a:avLst/>
          </a:prstGeom>
          <a:noFill/>
          <a:ln>
            <a:noFill/>
          </a:ln>
        </p:spPr>
      </p:pic>
      <p:sp>
        <p:nvSpPr>
          <p:cNvPr id="101" name="Google Shape;101;p17"/>
          <p:cNvSpPr txBox="1"/>
          <p:nvPr/>
        </p:nvSpPr>
        <p:spPr>
          <a:xfrm>
            <a:off x="22950" y="2979925"/>
            <a:ext cx="8943000" cy="2041800"/>
          </a:xfrm>
          <a:prstGeom prst="rect">
            <a:avLst/>
          </a:prstGeom>
          <a:solidFill>
            <a:srgbClr val="C9DAF8"/>
          </a:solidFill>
          <a:ln w="9525" cap="flat" cmpd="sng">
            <a:solidFill>
              <a:srgbClr val="674EA7"/>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pl" sz="1300" b="1">
                <a:solidFill>
                  <a:srgbClr val="222222"/>
                </a:solidFill>
              </a:rPr>
              <a:t>Mariusz Zaruski</a:t>
            </a:r>
            <a:r>
              <a:rPr lang="pl" sz="1300">
                <a:solidFill>
                  <a:srgbClr val="222222"/>
                </a:solidFill>
              </a:rPr>
              <a:t> (ur. 31 stycznia 1867 w </a:t>
            </a:r>
            <a:r>
              <a:rPr lang="pl" sz="1300" u="sng">
                <a:solidFill>
                  <a:srgbClr val="0B0080"/>
                </a:solidFill>
                <a:hlinkClick r:id="rId4"/>
              </a:rPr>
              <a:t>Dumanowie</a:t>
            </a:r>
            <a:r>
              <a:rPr lang="pl" sz="1300">
                <a:solidFill>
                  <a:srgbClr val="222222"/>
                </a:solidFill>
              </a:rPr>
              <a:t>, zm. 8 kwietnia 1941 w </a:t>
            </a:r>
            <a:r>
              <a:rPr lang="pl" sz="1300" u="sng">
                <a:solidFill>
                  <a:srgbClr val="0B0080"/>
                </a:solidFill>
                <a:hlinkClick r:id="rId5"/>
              </a:rPr>
              <a:t>Chersoniu</a:t>
            </a:r>
            <a:r>
              <a:rPr lang="pl" sz="1300">
                <a:solidFill>
                  <a:srgbClr val="222222"/>
                </a:solidFill>
              </a:rPr>
              <a:t>) – pionier polskiego </a:t>
            </a:r>
            <a:r>
              <a:rPr lang="pl" sz="1300" u="sng">
                <a:solidFill>
                  <a:srgbClr val="0B0080"/>
                </a:solidFill>
                <a:hlinkClick r:id="rId6"/>
              </a:rPr>
              <a:t>żeglarstwa</a:t>
            </a:r>
            <a:r>
              <a:rPr lang="pl" sz="1300">
                <a:solidFill>
                  <a:srgbClr val="222222"/>
                </a:solidFill>
              </a:rPr>
              <a:t> i wychowania morskiego, </a:t>
            </a:r>
            <a:r>
              <a:rPr lang="pl" sz="1300" u="sng">
                <a:solidFill>
                  <a:srgbClr val="0B0080"/>
                </a:solidFill>
                <a:hlinkClick r:id="rId7"/>
              </a:rPr>
              <a:t>generał brygady</a:t>
            </a:r>
            <a:r>
              <a:rPr lang="pl" sz="1300">
                <a:solidFill>
                  <a:srgbClr val="222222"/>
                </a:solidFill>
              </a:rPr>
              <a:t> </a:t>
            </a:r>
            <a:r>
              <a:rPr lang="pl" sz="1300" u="sng">
                <a:solidFill>
                  <a:srgbClr val="0B0080"/>
                </a:solidFill>
                <a:hlinkClick r:id="rId8"/>
              </a:rPr>
              <a:t>Wojska Polskiego</a:t>
            </a:r>
            <a:r>
              <a:rPr lang="pl" sz="1300">
                <a:solidFill>
                  <a:srgbClr val="222222"/>
                </a:solidFill>
              </a:rPr>
              <a:t>, </a:t>
            </a:r>
            <a:r>
              <a:rPr lang="pl" sz="1300" u="sng">
                <a:solidFill>
                  <a:srgbClr val="0B0080"/>
                </a:solidFill>
                <a:hlinkClick r:id="rId9"/>
              </a:rPr>
              <a:t>taternik</a:t>
            </a:r>
            <a:r>
              <a:rPr lang="pl" sz="1300">
                <a:solidFill>
                  <a:srgbClr val="222222"/>
                </a:solidFill>
              </a:rPr>
              <a:t>.</a:t>
            </a:r>
            <a:endParaRPr sz="1300">
              <a:solidFill>
                <a:srgbClr val="222222"/>
              </a:solidFill>
            </a:endParaRPr>
          </a:p>
          <a:p>
            <a:pPr marL="0" lvl="0" indent="0" algn="l" rtl="0">
              <a:lnSpc>
                <a:spcPct val="115000"/>
              </a:lnSpc>
              <a:spcBef>
                <a:spcPts val="600"/>
              </a:spcBef>
              <a:spcAft>
                <a:spcPts val="0"/>
              </a:spcAft>
              <a:buClr>
                <a:schemeClr val="dk1"/>
              </a:buClr>
              <a:buSzPts val="1100"/>
              <a:buFont typeface="Arial"/>
              <a:buNone/>
            </a:pPr>
            <a:r>
              <a:rPr lang="pl" sz="1300">
                <a:solidFill>
                  <a:srgbClr val="222222"/>
                </a:solidFill>
              </a:rPr>
              <a:t>Postać wszechstronna – fotografik, malarz, poeta i </a:t>
            </a:r>
            <a:r>
              <a:rPr lang="pl" sz="1300" u="sng">
                <a:solidFill>
                  <a:srgbClr val="0B0080"/>
                </a:solidFill>
                <a:hlinkClick r:id="rId10"/>
              </a:rPr>
              <a:t>prozaik</a:t>
            </a:r>
            <a:r>
              <a:rPr lang="pl" sz="1300">
                <a:solidFill>
                  <a:srgbClr val="222222"/>
                </a:solidFill>
              </a:rPr>
              <a:t>. </a:t>
            </a:r>
            <a:r>
              <a:rPr lang="pl" sz="1300" u="sng">
                <a:solidFill>
                  <a:srgbClr val="0B0080"/>
                </a:solidFill>
                <a:hlinkClick r:id="rId11"/>
              </a:rPr>
              <a:t>Marynarz</a:t>
            </a:r>
            <a:r>
              <a:rPr lang="pl" sz="1300">
                <a:solidFill>
                  <a:srgbClr val="222222"/>
                </a:solidFill>
              </a:rPr>
              <a:t>, żeglarz i podróżnik. Konspirator, </a:t>
            </a:r>
            <a:r>
              <a:rPr lang="pl" sz="1300" u="sng">
                <a:solidFill>
                  <a:srgbClr val="0B0080"/>
                </a:solidFill>
                <a:hlinkClick r:id="rId12"/>
              </a:rPr>
              <a:t>zesłaniec</a:t>
            </a:r>
            <a:r>
              <a:rPr lang="pl" sz="1300">
                <a:solidFill>
                  <a:srgbClr val="222222"/>
                </a:solidFill>
              </a:rPr>
              <a:t>, </a:t>
            </a:r>
            <a:r>
              <a:rPr lang="pl" sz="1300" u="sng">
                <a:solidFill>
                  <a:srgbClr val="0B0080"/>
                </a:solidFill>
                <a:hlinkClick r:id="rId13"/>
              </a:rPr>
              <a:t>legionista</a:t>
            </a:r>
            <a:r>
              <a:rPr lang="pl" sz="1300">
                <a:solidFill>
                  <a:srgbClr val="222222"/>
                </a:solidFill>
              </a:rPr>
              <a:t>, </a:t>
            </a:r>
            <a:r>
              <a:rPr lang="pl" sz="1300" u="sng">
                <a:solidFill>
                  <a:srgbClr val="0B0080"/>
                </a:solidFill>
                <a:hlinkClick r:id="rId14"/>
              </a:rPr>
              <a:t>ułan</a:t>
            </a:r>
            <a:r>
              <a:rPr lang="pl" sz="1300">
                <a:solidFill>
                  <a:srgbClr val="222222"/>
                </a:solidFill>
              </a:rPr>
              <a:t>, wreszcie generał brygady i adiutant generalny </a:t>
            </a:r>
            <a:r>
              <a:rPr lang="pl" sz="1300" u="sng">
                <a:solidFill>
                  <a:srgbClr val="0B0080"/>
                </a:solidFill>
                <a:hlinkClick r:id="rId15"/>
              </a:rPr>
              <a:t>prezydenta RP</a:t>
            </a:r>
            <a:r>
              <a:rPr lang="pl" sz="1300">
                <a:solidFill>
                  <a:srgbClr val="222222"/>
                </a:solidFill>
              </a:rPr>
              <a:t>. Taternik, </a:t>
            </a:r>
            <a:r>
              <a:rPr lang="pl" sz="1300" u="sng">
                <a:solidFill>
                  <a:srgbClr val="0B0080"/>
                </a:solidFill>
                <a:hlinkClick r:id="rId16"/>
              </a:rPr>
              <a:t>grotołaz</a:t>
            </a:r>
            <a:r>
              <a:rPr lang="pl" sz="1300">
                <a:solidFill>
                  <a:srgbClr val="222222"/>
                </a:solidFill>
              </a:rPr>
              <a:t>, ratownik, instruktor i popularyzator </a:t>
            </a:r>
            <a:r>
              <a:rPr lang="pl" sz="1300" u="sng">
                <a:solidFill>
                  <a:srgbClr val="0B0080"/>
                </a:solidFill>
                <a:hlinkClick r:id="rId17"/>
              </a:rPr>
              <a:t>narciarstwa</a:t>
            </a:r>
            <a:r>
              <a:rPr lang="pl" sz="1300">
                <a:solidFill>
                  <a:srgbClr val="222222"/>
                </a:solidFill>
              </a:rPr>
              <a:t> i turystyki górskiej. Założyciel </a:t>
            </a:r>
            <a:r>
              <a:rPr lang="pl" sz="1300" u="sng">
                <a:solidFill>
                  <a:srgbClr val="0B0080"/>
                </a:solidFill>
                <a:hlinkClick r:id="rId18"/>
              </a:rPr>
              <a:t>Tatrzańskiego Ochotniczego Pogotowia Ratunkowego</a:t>
            </a:r>
            <a:r>
              <a:rPr lang="pl" sz="1300">
                <a:solidFill>
                  <a:srgbClr val="222222"/>
                </a:solidFill>
              </a:rPr>
              <a:t>. </a:t>
            </a:r>
            <a:r>
              <a:rPr lang="pl" sz="1300" u="sng">
                <a:solidFill>
                  <a:srgbClr val="0B0080"/>
                </a:solidFill>
                <a:hlinkClick r:id="rId19"/>
              </a:rPr>
              <a:t>Instruktor harcerski</a:t>
            </a:r>
            <a:r>
              <a:rPr lang="pl" sz="1300">
                <a:solidFill>
                  <a:srgbClr val="222222"/>
                </a:solidFill>
              </a:rPr>
              <a:t> </a:t>
            </a:r>
            <a:r>
              <a:rPr lang="pl" sz="1300" u="sng">
                <a:solidFill>
                  <a:srgbClr val="0B0080"/>
                </a:solidFill>
                <a:hlinkClick r:id="rId20"/>
              </a:rPr>
              <a:t>ZHP</a:t>
            </a:r>
            <a:r>
              <a:rPr lang="pl" sz="1300">
                <a:solidFill>
                  <a:srgbClr val="222222"/>
                </a:solidFill>
              </a:rPr>
              <a:t> i wychowawca młodzieży.</a:t>
            </a:r>
            <a:endParaRPr sz="1300">
              <a:solidFill>
                <a:srgbClr val="222222"/>
              </a:solidFill>
            </a:endParaRPr>
          </a:p>
          <a:p>
            <a:pPr marL="0" lvl="0" indent="0" algn="l" rtl="0">
              <a:lnSpc>
                <a:spcPct val="115000"/>
              </a:lnSpc>
              <a:spcBef>
                <a:spcPts val="600"/>
              </a:spcBef>
              <a:spcAft>
                <a:spcPts val="0"/>
              </a:spcAft>
              <a:buClr>
                <a:schemeClr val="dk1"/>
              </a:buClr>
              <a:buSzPts val="1100"/>
              <a:buFont typeface="Arial"/>
              <a:buNone/>
            </a:pPr>
            <a:r>
              <a:rPr lang="pl" sz="1300">
                <a:solidFill>
                  <a:srgbClr val="222222"/>
                </a:solidFill>
              </a:rPr>
              <a:t>Przez całe życie poświęcał się intensywnej działalności państwowej i społecznej. Również przez całe życie intensywnie ćwiczył, zachowując wysportowaną sylwetkę do późnej starości.</a:t>
            </a:r>
            <a:endParaRPr sz="1300">
              <a:solidFill>
                <a:srgbClr val="222222"/>
              </a:solidFill>
            </a:endParaRPr>
          </a:p>
          <a:p>
            <a:pPr marL="0" lvl="0" indent="0" algn="l" rtl="0">
              <a:lnSpc>
                <a:spcPct val="115000"/>
              </a:lnSpc>
              <a:spcBef>
                <a:spcPts val="600"/>
              </a:spcBef>
              <a:spcAft>
                <a:spcPts val="0"/>
              </a:spcAft>
              <a:buNone/>
            </a:pPr>
            <a:endParaRPr sz="1300" b="1">
              <a:solidFill>
                <a:srgbClr val="222222"/>
              </a:solidFill>
            </a:endParaRPr>
          </a:p>
          <a:p>
            <a:pPr marL="0" lvl="0" indent="0" algn="l" rtl="0">
              <a:spcBef>
                <a:spcPts val="600"/>
              </a:spcBef>
              <a:spcAft>
                <a:spcPts val="0"/>
              </a:spcAft>
              <a:buClr>
                <a:schemeClr val="dk1"/>
              </a:buClr>
              <a:buSzPts val="1100"/>
              <a:buFont typeface="Arial"/>
              <a:buNone/>
            </a:pPr>
            <a:endParaRPr sz="1100" b="1">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l" dirty="0"/>
              <a:t>        </a:t>
            </a:r>
            <a:r>
              <a:rPr lang="pl"/>
              <a:t>COMPETITIONS </a:t>
            </a:r>
            <a:r>
              <a:rPr lang="pl" smtClean="0"/>
              <a:t>and </a:t>
            </a:r>
            <a:r>
              <a:rPr lang="pl" smtClean="0"/>
              <a:t>ATTRACTIONS</a:t>
            </a:r>
            <a:endParaRPr dirty="0"/>
          </a:p>
        </p:txBody>
      </p:sp>
      <p:sp>
        <p:nvSpPr>
          <p:cNvPr id="107" name="Google Shape;107;p18"/>
          <p:cNvSpPr txBox="1">
            <a:spLocks noGrp="1"/>
          </p:cNvSpPr>
          <p:nvPr>
            <p:ph type="body" idx="1"/>
          </p:nvPr>
        </p:nvSpPr>
        <p:spPr>
          <a:xfrm>
            <a:off x="155225" y="1045501"/>
            <a:ext cx="8296800" cy="40043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pl" b="1" dirty="0" smtClean="0">
                <a:solidFill>
                  <a:srgbClr val="212121"/>
                </a:solidFill>
                <a:highlight>
                  <a:srgbClr val="FFFFFF"/>
                </a:highlight>
                <a:latin typeface="Arial"/>
                <a:ea typeface="Arial"/>
                <a:cs typeface="Arial"/>
                <a:sym typeface="Arial"/>
              </a:rPr>
              <a:t>In </a:t>
            </a:r>
            <a:r>
              <a:rPr lang="pl" b="1" dirty="0">
                <a:solidFill>
                  <a:srgbClr val="212121"/>
                </a:solidFill>
                <a:highlight>
                  <a:srgbClr val="FFFFFF"/>
                </a:highlight>
                <a:latin typeface="Arial"/>
                <a:ea typeface="Arial"/>
                <a:cs typeface="Arial"/>
                <a:sym typeface="Arial"/>
              </a:rPr>
              <a:t>our school, they organize various attractions and competitions. A quick contest for the best shirts or a bird house.</a:t>
            </a:r>
            <a:endParaRPr b="1" dirty="0">
              <a:solidFill>
                <a:srgbClr val="212121"/>
              </a:solidFill>
              <a:highlight>
                <a:srgbClr val="FFFFFF"/>
              </a:highlight>
              <a:latin typeface="Arial"/>
              <a:ea typeface="Arial"/>
              <a:cs typeface="Arial"/>
              <a:sym typeface="Arial"/>
            </a:endParaRPr>
          </a:p>
          <a:p>
            <a:pPr marL="0" lvl="0" indent="0" algn="l" rtl="0">
              <a:spcBef>
                <a:spcPts val="1600"/>
              </a:spcBef>
              <a:spcAft>
                <a:spcPts val="1600"/>
              </a:spcAft>
              <a:buNone/>
            </a:pPr>
            <a:endParaRPr dirty="0"/>
          </a:p>
        </p:txBody>
      </p:sp>
      <p:pic>
        <p:nvPicPr>
          <p:cNvPr id="108" name="Google Shape;108;p18"/>
          <p:cNvPicPr preferRelativeResize="0"/>
          <p:nvPr/>
        </p:nvPicPr>
        <p:blipFill>
          <a:blip r:embed="rId3">
            <a:alphaModFix/>
          </a:blip>
          <a:stretch>
            <a:fillRect/>
          </a:stretch>
        </p:blipFill>
        <p:spPr>
          <a:xfrm>
            <a:off x="0" y="2695125"/>
            <a:ext cx="3851175" cy="2448375"/>
          </a:xfrm>
          <a:prstGeom prst="rect">
            <a:avLst/>
          </a:prstGeom>
          <a:noFill/>
          <a:ln>
            <a:noFill/>
          </a:ln>
        </p:spPr>
      </p:pic>
      <p:pic>
        <p:nvPicPr>
          <p:cNvPr id="109" name="Google Shape;109;p18"/>
          <p:cNvPicPr preferRelativeResize="0"/>
          <p:nvPr/>
        </p:nvPicPr>
        <p:blipFill>
          <a:blip r:embed="rId4">
            <a:alphaModFix/>
          </a:blip>
          <a:stretch>
            <a:fillRect/>
          </a:stretch>
        </p:blipFill>
        <p:spPr>
          <a:xfrm>
            <a:off x="3062825" y="2695125"/>
            <a:ext cx="3266347" cy="2448374"/>
          </a:xfrm>
          <a:prstGeom prst="rect">
            <a:avLst/>
          </a:prstGeom>
          <a:noFill/>
          <a:ln>
            <a:noFill/>
          </a:ln>
        </p:spPr>
      </p:pic>
      <p:pic>
        <p:nvPicPr>
          <p:cNvPr id="110" name="Google Shape;110;p18"/>
          <p:cNvPicPr preferRelativeResize="0"/>
          <p:nvPr/>
        </p:nvPicPr>
        <p:blipFill>
          <a:blip r:embed="rId5">
            <a:alphaModFix/>
          </a:blip>
          <a:stretch>
            <a:fillRect/>
          </a:stretch>
        </p:blipFill>
        <p:spPr>
          <a:xfrm>
            <a:off x="6044875" y="2695125"/>
            <a:ext cx="3162900" cy="2448375"/>
          </a:xfrm>
          <a:prstGeom prst="rect">
            <a:avLst/>
          </a:prstGeom>
          <a:noFill/>
          <a:ln>
            <a:noFill/>
          </a:ln>
        </p:spPr>
      </p:pic>
      <p:sp>
        <p:nvSpPr>
          <p:cNvPr id="111" name="Google Shape;111;p18"/>
          <p:cNvSpPr txBox="1"/>
          <p:nvPr/>
        </p:nvSpPr>
        <p:spPr>
          <a:xfrm>
            <a:off x="77525" y="1744650"/>
            <a:ext cx="8374500" cy="950400"/>
          </a:xfrm>
          <a:prstGeom prst="rect">
            <a:avLst/>
          </a:prstGeom>
          <a:noFill/>
          <a:ln w="9525"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pl" sz="1800" b="1">
                <a:solidFill>
                  <a:srgbClr val="212121"/>
                </a:solidFill>
                <a:highlight>
                  <a:srgbClr val="FFFFFF"/>
                </a:highlight>
              </a:rPr>
              <a:t>W naszej szkole organizują różne atrakcje i konkursy. Szybki konkurs na najlepsze koszule lub domek dla ptaków</a:t>
            </a:r>
            <a:r>
              <a:rPr lang="pl" sz="1200">
                <a:solidFill>
                  <a:srgbClr val="212121"/>
                </a:solidFill>
                <a:highlight>
                  <a:srgbClr val="FFFFFF"/>
                </a:highlight>
              </a:rPr>
              <a:t>.</a:t>
            </a:r>
            <a:endParaRPr sz="1200">
              <a:solidFill>
                <a:srgbClr val="212121"/>
              </a:solidFill>
              <a:highlight>
                <a:srgbClr val="FFFFFF"/>
              </a:highligh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3397300" y="0"/>
            <a:ext cx="8520600" cy="811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l"/>
              <a:t>                                       Trips</a:t>
            </a:r>
            <a:endParaRPr/>
          </a:p>
        </p:txBody>
      </p:sp>
      <p:sp>
        <p:nvSpPr>
          <p:cNvPr id="117" name="Google Shape;117;p19"/>
          <p:cNvSpPr txBox="1">
            <a:spLocks noGrp="1"/>
          </p:cNvSpPr>
          <p:nvPr>
            <p:ph type="body" idx="1"/>
          </p:nvPr>
        </p:nvSpPr>
        <p:spPr>
          <a:xfrm>
            <a:off x="1451800" y="58325"/>
            <a:ext cx="7581600" cy="958800"/>
          </a:xfrm>
          <a:prstGeom prst="rect">
            <a:avLst/>
          </a:prstGeom>
          <a:solidFill>
            <a:srgbClr val="D5A6BD"/>
          </a:solidFill>
          <a:ln w="9525" cap="flat" cmpd="sng">
            <a:solidFill>
              <a:srgbClr val="FF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pl" sz="2400" b="1">
                <a:solidFill>
                  <a:srgbClr val="212121"/>
                </a:solidFill>
                <a:highlight>
                  <a:srgbClr val="FFFFFF"/>
                </a:highlight>
                <a:latin typeface="Amatic SC"/>
                <a:ea typeface="Amatic SC"/>
                <a:cs typeface="Amatic SC"/>
                <a:sym typeface="Amatic SC"/>
              </a:rPr>
              <a:t>In our school they also organize various trips to museums, for example, boys from 5b were on the calligraphy course.</a:t>
            </a:r>
            <a:endParaRPr sz="2400" b="1">
              <a:solidFill>
                <a:srgbClr val="212121"/>
              </a:solidFill>
              <a:highlight>
                <a:srgbClr val="FFFFFF"/>
              </a:highlight>
              <a:latin typeface="Amatic SC"/>
              <a:ea typeface="Amatic SC"/>
              <a:cs typeface="Amatic SC"/>
              <a:sym typeface="Amatic SC"/>
            </a:endParaRPr>
          </a:p>
          <a:p>
            <a:pPr marL="0" lvl="0" indent="0" algn="l" rtl="0">
              <a:spcBef>
                <a:spcPts val="1600"/>
              </a:spcBef>
              <a:spcAft>
                <a:spcPts val="1600"/>
              </a:spcAft>
              <a:buNone/>
            </a:pPr>
            <a:endParaRPr/>
          </a:p>
        </p:txBody>
      </p:sp>
      <p:sp>
        <p:nvSpPr>
          <p:cNvPr id="118" name="Google Shape;118;p19"/>
          <p:cNvSpPr txBox="1"/>
          <p:nvPr/>
        </p:nvSpPr>
        <p:spPr>
          <a:xfrm>
            <a:off x="103375" y="1137250"/>
            <a:ext cx="7831500" cy="1020900"/>
          </a:xfrm>
          <a:prstGeom prst="rect">
            <a:avLst/>
          </a:prstGeom>
          <a:noFill/>
          <a:ln w="9525" cap="flat" cmpd="sng">
            <a:solidFill>
              <a:srgbClr val="FF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pl" sz="2400" b="1">
                <a:latin typeface="Amatic SC"/>
                <a:ea typeface="Amatic SC"/>
                <a:cs typeface="Amatic SC"/>
                <a:sym typeface="Amatic SC"/>
              </a:rPr>
              <a:t>W naszej szkole organizują też różne wyjazdy do muzeów np chłopaki z 5b byli na kursie kaligrafi.</a:t>
            </a:r>
            <a:endParaRPr sz="2400" b="1">
              <a:latin typeface="Amatic SC"/>
              <a:ea typeface="Amatic SC"/>
              <a:cs typeface="Amatic SC"/>
              <a:sym typeface="Amatic SC"/>
            </a:endParaRPr>
          </a:p>
        </p:txBody>
      </p:sp>
      <p:pic>
        <p:nvPicPr>
          <p:cNvPr id="119" name="Google Shape;119;p19"/>
          <p:cNvPicPr preferRelativeResize="0"/>
          <p:nvPr/>
        </p:nvPicPr>
        <p:blipFill>
          <a:blip r:embed="rId3">
            <a:alphaModFix/>
          </a:blip>
          <a:stretch>
            <a:fillRect/>
          </a:stretch>
        </p:blipFill>
        <p:spPr>
          <a:xfrm>
            <a:off x="0" y="1938500"/>
            <a:ext cx="4432725" cy="3259374"/>
          </a:xfrm>
          <a:prstGeom prst="rect">
            <a:avLst/>
          </a:prstGeom>
          <a:noFill/>
          <a:ln>
            <a:noFill/>
          </a:ln>
        </p:spPr>
      </p:pic>
      <p:pic>
        <p:nvPicPr>
          <p:cNvPr id="120" name="Google Shape;120;p19"/>
          <p:cNvPicPr preferRelativeResize="0"/>
          <p:nvPr/>
        </p:nvPicPr>
        <p:blipFill>
          <a:blip r:embed="rId4">
            <a:alphaModFix/>
          </a:blip>
          <a:stretch>
            <a:fillRect/>
          </a:stretch>
        </p:blipFill>
        <p:spPr>
          <a:xfrm>
            <a:off x="4432725" y="1685600"/>
            <a:ext cx="4711275" cy="346057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311700" y="315925"/>
            <a:ext cx="8520600" cy="831300"/>
          </a:xfrm>
          <a:prstGeom prst="rect">
            <a:avLst/>
          </a:prstGeom>
          <a:ln w="9525" cap="flat" cmpd="sng">
            <a:solidFill>
              <a:srgbClr val="0000FF"/>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sz="3600">
              <a:solidFill>
                <a:srgbClr val="212121"/>
              </a:solidFill>
              <a:highlight>
                <a:srgbClr val="FFFFFF"/>
              </a:highlight>
              <a:latin typeface="Arial"/>
              <a:ea typeface="Arial"/>
              <a:cs typeface="Arial"/>
              <a:sym typeface="Arial"/>
            </a:endParaRPr>
          </a:p>
          <a:p>
            <a:pPr marL="0" lvl="0" indent="0" algn="l" rtl="0">
              <a:spcBef>
                <a:spcPts val="0"/>
              </a:spcBef>
              <a:spcAft>
                <a:spcPts val="0"/>
              </a:spcAft>
              <a:buNone/>
            </a:pPr>
            <a:r>
              <a:rPr lang="pl"/>
              <a:t>                                 CANTEEN</a:t>
            </a:r>
            <a:endParaRPr/>
          </a:p>
        </p:txBody>
      </p:sp>
      <p:sp>
        <p:nvSpPr>
          <p:cNvPr id="126" name="Google Shape;126;p20"/>
          <p:cNvSpPr txBox="1">
            <a:spLocks noGrp="1"/>
          </p:cNvSpPr>
          <p:nvPr>
            <p:ph type="body" idx="1"/>
          </p:nvPr>
        </p:nvSpPr>
        <p:spPr>
          <a:xfrm>
            <a:off x="311700" y="1225225"/>
            <a:ext cx="8520600" cy="1224900"/>
          </a:xfrm>
          <a:prstGeom prst="rect">
            <a:avLst/>
          </a:prstGeom>
          <a:solidFill>
            <a:srgbClr val="EA9999"/>
          </a:solidFill>
          <a:ln w="9525" cap="flat" cmpd="sng">
            <a:solidFill>
              <a:srgbClr val="75227B"/>
            </a:solidFill>
            <a:prstDash val="solid"/>
            <a:round/>
            <a:headEnd type="none" w="sm" len="sm"/>
            <a:tailEnd type="none" w="sm" len="sm"/>
          </a:ln>
        </p:spPr>
        <p:txBody>
          <a:bodyPr spcFirstLastPara="1" wrap="square" lIns="91425" tIns="91425" rIns="91425" bIns="91425" anchor="t" anchorCtr="0">
            <a:noAutofit/>
          </a:bodyPr>
          <a:lstStyle/>
          <a:p>
            <a:pPr marL="0" marR="25400" lvl="0" indent="0" algn="l" rtl="0">
              <a:spcBef>
                <a:spcPts val="0"/>
              </a:spcBef>
              <a:spcAft>
                <a:spcPts val="0"/>
              </a:spcAft>
              <a:buClr>
                <a:schemeClr val="dk1"/>
              </a:buClr>
              <a:buSzPts val="1100"/>
              <a:buFont typeface="Arial"/>
              <a:buNone/>
            </a:pPr>
            <a:r>
              <a:rPr lang="pl" sz="3000" b="1">
                <a:solidFill>
                  <a:srgbClr val="212121"/>
                </a:solidFill>
                <a:highlight>
                  <a:srgbClr val="FFFFFF"/>
                </a:highlight>
                <a:latin typeface="Amatic SC"/>
                <a:ea typeface="Amatic SC"/>
                <a:cs typeface="Amatic SC"/>
                <a:sym typeface="Amatic SC"/>
              </a:rPr>
              <a:t>The school canteen is medium-sized and there are no good dinners. You can not bring food from home.</a:t>
            </a:r>
            <a:endParaRPr sz="3000" b="1">
              <a:solidFill>
                <a:srgbClr val="212121"/>
              </a:solidFill>
              <a:highlight>
                <a:srgbClr val="FFFFFF"/>
              </a:highlight>
              <a:latin typeface="Amatic SC"/>
              <a:ea typeface="Amatic SC"/>
              <a:cs typeface="Amatic SC"/>
              <a:sym typeface="Amatic SC"/>
            </a:endParaRPr>
          </a:p>
          <a:p>
            <a:pPr marL="0" lvl="0" indent="0" algn="l" rtl="0">
              <a:spcBef>
                <a:spcPts val="0"/>
              </a:spcBef>
              <a:spcAft>
                <a:spcPts val="1600"/>
              </a:spcAft>
              <a:buNone/>
            </a:pPr>
            <a:endParaRPr/>
          </a:p>
        </p:txBody>
      </p:sp>
      <p:sp>
        <p:nvSpPr>
          <p:cNvPr id="127" name="Google Shape;127;p20"/>
          <p:cNvSpPr txBox="1"/>
          <p:nvPr/>
        </p:nvSpPr>
        <p:spPr>
          <a:xfrm>
            <a:off x="426475" y="2902300"/>
            <a:ext cx="7922100" cy="1460400"/>
          </a:xfrm>
          <a:prstGeom prst="rect">
            <a:avLst/>
          </a:prstGeom>
          <a:solidFill>
            <a:srgbClr val="F4CCCC"/>
          </a:solidFill>
          <a:ln w="9525" cap="flat" cmpd="sng">
            <a:solidFill>
              <a:srgbClr val="75227B"/>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pl" sz="3000" b="1">
                <a:solidFill>
                  <a:srgbClr val="212121"/>
                </a:solidFill>
                <a:highlight>
                  <a:srgbClr val="FFFFFF"/>
                </a:highlight>
                <a:latin typeface="Amatic SC"/>
                <a:ea typeface="Amatic SC"/>
                <a:cs typeface="Amatic SC"/>
                <a:sym typeface="Amatic SC"/>
              </a:rPr>
              <a:t>Szkolna stołówka jest średniej wielkości i nie ma dobrych obiadów. I nie możesz przynosić jedzenia z domu.</a:t>
            </a:r>
            <a:endParaRPr sz="3000" b="1">
              <a:solidFill>
                <a:srgbClr val="212121"/>
              </a:solidFill>
              <a:highlight>
                <a:srgbClr val="FFFFFF"/>
              </a:highlight>
              <a:latin typeface="Amatic SC"/>
              <a:ea typeface="Amatic SC"/>
              <a:cs typeface="Amatic SC"/>
              <a:sym typeface="Amatic SC"/>
            </a:endParaRPr>
          </a:p>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311700" y="315925"/>
            <a:ext cx="8520600" cy="831300"/>
          </a:xfrm>
          <a:prstGeom prst="rect">
            <a:avLst/>
          </a:prstGeom>
          <a:ln w="9525" cap="flat" cmpd="sng">
            <a:solidFill>
              <a:srgbClr val="0B5394"/>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pl"/>
              <a:t>                                  </a:t>
            </a:r>
            <a:r>
              <a:rPr lang="pl" b="1">
                <a:latin typeface="Amatic SC"/>
                <a:ea typeface="Amatic SC"/>
                <a:cs typeface="Amatic SC"/>
                <a:sym typeface="Amatic SC"/>
              </a:rPr>
              <a:t> Library</a:t>
            </a:r>
            <a:endParaRPr b="1">
              <a:latin typeface="Amatic SC"/>
              <a:ea typeface="Amatic SC"/>
              <a:cs typeface="Amatic SC"/>
              <a:sym typeface="Amatic SC"/>
            </a:endParaRPr>
          </a:p>
        </p:txBody>
      </p:sp>
      <p:sp>
        <p:nvSpPr>
          <p:cNvPr id="133" name="Google Shape;133;p21"/>
          <p:cNvSpPr txBox="1">
            <a:spLocks noGrp="1"/>
          </p:cNvSpPr>
          <p:nvPr>
            <p:ph type="body" idx="1"/>
          </p:nvPr>
        </p:nvSpPr>
        <p:spPr>
          <a:xfrm>
            <a:off x="311700" y="1072650"/>
            <a:ext cx="8520600" cy="1938600"/>
          </a:xfrm>
          <a:prstGeom prst="rect">
            <a:avLst/>
          </a:prstGeom>
          <a:solidFill>
            <a:srgbClr val="3C78D8"/>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3000" b="1">
              <a:latin typeface="Amatic SC"/>
              <a:ea typeface="Amatic SC"/>
              <a:cs typeface="Amatic SC"/>
              <a:sym typeface="Amatic SC"/>
            </a:endParaRPr>
          </a:p>
          <a:p>
            <a:pPr marL="0" lvl="0" indent="0" algn="l" rtl="0">
              <a:spcBef>
                <a:spcPts val="1600"/>
              </a:spcBef>
              <a:spcAft>
                <a:spcPts val="0"/>
              </a:spcAft>
              <a:buClr>
                <a:schemeClr val="dk1"/>
              </a:buClr>
              <a:buSzPts val="1100"/>
              <a:buFont typeface="Arial"/>
              <a:buNone/>
            </a:pPr>
            <a:r>
              <a:rPr lang="pl" sz="3000" b="1">
                <a:solidFill>
                  <a:srgbClr val="212121"/>
                </a:solidFill>
                <a:highlight>
                  <a:srgbClr val="FFFFFF"/>
                </a:highlight>
                <a:latin typeface="Amatic SC"/>
                <a:ea typeface="Amatic SC"/>
                <a:cs typeface="Amatic SC"/>
                <a:sym typeface="Amatic SC"/>
              </a:rPr>
              <a:t>The school library is small but has a lot of books, for example, Boys from the square of arms.</a:t>
            </a:r>
            <a:endParaRPr sz="3000" b="1">
              <a:solidFill>
                <a:srgbClr val="212121"/>
              </a:solidFill>
              <a:highlight>
                <a:srgbClr val="FFFFFF"/>
              </a:highlight>
              <a:latin typeface="Amatic SC"/>
              <a:ea typeface="Amatic SC"/>
              <a:cs typeface="Amatic SC"/>
              <a:sym typeface="Amatic SC"/>
            </a:endParaRPr>
          </a:p>
          <a:p>
            <a:pPr marL="0" lvl="0" indent="0" algn="l" rtl="0">
              <a:spcBef>
                <a:spcPts val="1600"/>
              </a:spcBef>
              <a:spcAft>
                <a:spcPts val="1600"/>
              </a:spcAft>
              <a:buNone/>
            </a:pPr>
            <a:endParaRPr/>
          </a:p>
        </p:txBody>
      </p:sp>
      <p:sp>
        <p:nvSpPr>
          <p:cNvPr id="134" name="Google Shape;134;p21"/>
          <p:cNvSpPr txBox="1"/>
          <p:nvPr/>
        </p:nvSpPr>
        <p:spPr>
          <a:xfrm>
            <a:off x="542775" y="3657325"/>
            <a:ext cx="7935000" cy="1020900"/>
          </a:xfrm>
          <a:prstGeom prst="rect">
            <a:avLst/>
          </a:prstGeom>
          <a:solidFill>
            <a:srgbClr val="C9DAF8"/>
          </a:solid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pl">
                <a:latin typeface="Open Sans"/>
                <a:ea typeface="Open Sans"/>
                <a:cs typeface="Open Sans"/>
                <a:sym typeface="Open Sans"/>
              </a:rPr>
              <a:t> </a:t>
            </a:r>
            <a:r>
              <a:rPr lang="pl" sz="3000" b="1">
                <a:latin typeface="Amatic SC"/>
                <a:ea typeface="Amatic SC"/>
                <a:cs typeface="Amatic SC"/>
                <a:sym typeface="Amatic SC"/>
              </a:rPr>
              <a:t> Biblioteka  szkolna jest mała ale posiada   dużo książek np Chłopcy z placu broni.</a:t>
            </a:r>
            <a:endParaRPr sz="3000" b="1">
              <a:latin typeface="Amatic SC"/>
              <a:ea typeface="Amatic SC"/>
              <a:cs typeface="Amatic SC"/>
              <a:sym typeface="Amatic SC"/>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578</Words>
  <Application>Microsoft Office PowerPoint</Application>
  <PresentationFormat>Pokaz na ekranie (16:9)</PresentationFormat>
  <Paragraphs>40</Paragraphs>
  <Slides>10</Slides>
  <Notes>10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10</vt:i4>
      </vt:variant>
    </vt:vector>
  </HeadingPairs>
  <TitlesOfParts>
    <vt:vector size="17" baseType="lpstr">
      <vt:lpstr>Caveat</vt:lpstr>
      <vt:lpstr>Economica</vt:lpstr>
      <vt:lpstr>Open Sans</vt:lpstr>
      <vt:lpstr>Arial</vt:lpstr>
      <vt:lpstr>Amatic SC</vt:lpstr>
      <vt:lpstr>Impact</vt:lpstr>
      <vt:lpstr>Luxe</vt:lpstr>
      <vt:lpstr>MY SCHOOL</vt:lpstr>
      <vt:lpstr>Prezentacja programu PowerPoint</vt:lpstr>
      <vt:lpstr> 18 stycznia o godz.10:30 odbyła się w naszej szkole pierwsza wideokonferencja w ramach projektu: „European Patterns: Migration of Birds and People”, programu Erasmus+. Kilkoro uczniów z każdego kraju partnerskiego pod opieką nauczyciela prowadzącego mogło rozmawiać ze sobą wyłącznie w języku angielskim. Uczniowie mieli za zadanie opowiedzieć o sobie i swoich zainteresowaniach. Uczestnicy konferencji przełamali pierwsze lody. Bezpośrednie spotkanie już niebawem, bo 10 - 16 marca w Rumunii </vt:lpstr>
      <vt:lpstr>                             SCHOOL</vt:lpstr>
      <vt:lpstr>                  Generał Mariusz Zaruski</vt:lpstr>
      <vt:lpstr>        COMPETITIONS and ATTRACTIONS</vt:lpstr>
      <vt:lpstr>                                       Trips</vt:lpstr>
      <vt:lpstr>                                  CANTEEN</vt:lpstr>
      <vt:lpstr>                                   Library</vt:lpstr>
      <vt:lpstr>                                SUMMARY                                     podsumowanie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SCHOOL</dc:title>
  <cp:lastModifiedBy>KaKo</cp:lastModifiedBy>
  <cp:revision>1</cp:revision>
  <dcterms:modified xsi:type="dcterms:W3CDTF">2019-02-05T07:55:13Z</dcterms:modified>
</cp:coreProperties>
</file>