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6"/>
  </p:notesMasterIdLst>
  <p:sldIdLst>
    <p:sldId id="259" r:id="rId2"/>
    <p:sldId id="261" r:id="rId3"/>
    <p:sldId id="260" r:id="rId4"/>
    <p:sldId id="262" r:id="rId5"/>
    <p:sldId id="263" r:id="rId6"/>
    <p:sldId id="265" r:id="rId7"/>
    <p:sldId id="264" r:id="rId8"/>
    <p:sldId id="266" r:id="rId9"/>
    <p:sldId id="267" r:id="rId10"/>
    <p:sldId id="268" r:id="rId11"/>
    <p:sldId id="269" r:id="rId12"/>
    <p:sldId id="270" r:id="rId13"/>
    <p:sldId id="271" r:id="rId14"/>
    <p:sldId id="27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10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EFF15-C0D5-4082-9D65-CDC58864FCB8}" type="datetimeFigureOut">
              <a:rPr lang="pl-PL" smtClean="0"/>
              <a:t>25.02.2019</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CD521-7DF8-487B-B6EA-A80108182C4D}" type="slidenum">
              <a:rPr lang="pl-PL" smtClean="0"/>
              <a:t>‹#›</a:t>
            </a:fld>
            <a:endParaRPr lang="pl-PL" dirty="0"/>
          </a:p>
        </p:txBody>
      </p:sp>
    </p:spTree>
    <p:extLst>
      <p:ext uri="{BB962C8B-B14F-4D97-AF65-F5344CB8AC3E}">
        <p14:creationId xmlns:p14="http://schemas.microsoft.com/office/powerpoint/2010/main" val="34751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68CD521-7DF8-487B-B6EA-A80108182C4D}" type="slidenum">
              <a:rPr lang="pl-PL" smtClean="0"/>
              <a:t>10</a:t>
            </a:fld>
            <a:endParaRPr lang="pl-PL" dirty="0"/>
          </a:p>
        </p:txBody>
      </p:sp>
    </p:spTree>
    <p:extLst>
      <p:ext uri="{BB962C8B-B14F-4D97-AF65-F5344CB8AC3E}">
        <p14:creationId xmlns:p14="http://schemas.microsoft.com/office/powerpoint/2010/main" val="194697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668CD521-7DF8-487B-B6EA-A80108182C4D}" type="slidenum">
              <a:rPr lang="pl-PL" smtClean="0"/>
              <a:t>11</a:t>
            </a:fld>
            <a:endParaRPr lang="pl-PL" dirty="0"/>
          </a:p>
        </p:txBody>
      </p:sp>
    </p:spTree>
    <p:extLst>
      <p:ext uri="{BB962C8B-B14F-4D97-AF65-F5344CB8AC3E}">
        <p14:creationId xmlns:p14="http://schemas.microsoft.com/office/powerpoint/2010/main" val="7522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3"/>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D280BDEC-0826-45E6-B9C9-A3FA801E0032}" type="datetimeFigureOut">
              <a:rPr lang="en-US" smtClean="0"/>
              <a:t>2/25/2019</a:t>
            </a:fld>
            <a:endParaRPr lang="en-US" dirty="0"/>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88637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3832488" y="596039"/>
            <a:ext cx="4706276" cy="394281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280BDEC-0826-45E6-B9C9-A3FA801E003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173662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602060" y="598834"/>
            <a:ext cx="4701467" cy="394297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03504" y="240030"/>
            <a:ext cx="2743200" cy="240030"/>
          </a:xfrm>
        </p:spPr>
        <p:txBody>
          <a:bodyPr/>
          <a:lstStyle/>
          <a:p>
            <a:fld id="{D280BDEC-0826-45E6-B9C9-A3FA801E0032}" type="datetimeFigureOut">
              <a:rPr lang="en-US" smtClean="0"/>
              <a:t>2/25/2019</a:t>
            </a:fld>
            <a:endParaRPr lang="en-US" dirty="0"/>
          </a:p>
        </p:txBody>
      </p:sp>
      <p:sp>
        <p:nvSpPr>
          <p:cNvPr id="5" name="Footer Placeholder 4"/>
          <p:cNvSpPr>
            <a:spLocks noGrp="1"/>
          </p:cNvSpPr>
          <p:nvPr>
            <p:ph type="ftr" sz="quarter" idx="11"/>
          </p:nvPr>
        </p:nvSpPr>
        <p:spPr>
          <a:xfrm>
            <a:off x="603504" y="4670298"/>
            <a:ext cx="7941564" cy="240030"/>
          </a:xfrm>
        </p:spPr>
        <p:txBody>
          <a:body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2825149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696" y="205979"/>
            <a:ext cx="6851104" cy="857250"/>
          </a:xfrm>
        </p:spPr>
        <p:txBody>
          <a:bodyPr/>
          <a:lstStyle>
            <a:lvl1pPr algn="l">
              <a:defRPr>
                <a:solidFill>
                  <a:schemeClr val="tx1">
                    <a:lumMod val="75000"/>
                    <a:lumOff val="25000"/>
                  </a:schemeClr>
                </a:solidFill>
              </a:defRPr>
            </a:lvl1pPr>
          </a:lstStyle>
          <a:p>
            <a:r>
              <a:rPr lang="en-US" dirty="0"/>
              <a:t>Title</a:t>
            </a:r>
          </a:p>
        </p:txBody>
      </p:sp>
      <p:sp>
        <p:nvSpPr>
          <p:cNvPr id="3" name="Content Placeholder 2"/>
          <p:cNvSpPr>
            <a:spLocks noGrp="1"/>
          </p:cNvSpPr>
          <p:nvPr>
            <p:ph idx="1" hasCustomPrompt="1"/>
          </p:nvPr>
        </p:nvSpPr>
        <p:spPr>
          <a:xfrm>
            <a:off x="5148064" y="1200151"/>
            <a:ext cx="3538736" cy="3171824"/>
          </a:xfrm>
        </p:spPr>
        <p:txBody>
          <a:bodyPr/>
          <a:lstStyle>
            <a:lvl1pPr>
              <a:defRPr>
                <a:solidFill>
                  <a:schemeClr val="tx1">
                    <a:lumMod val="75000"/>
                    <a:lumOff val="25000"/>
                  </a:schemeClr>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D280BDEC-0826-45E6-B9C9-A3FA801E003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5A1DD-BDA8-4BA9-8E7C-1A4C165BCBE1}" type="slidenum">
              <a:rPr lang="en-US" smtClean="0"/>
              <a:t>‹#›</a:t>
            </a:fld>
            <a:endParaRPr lang="en-US" dirty="0"/>
          </a:p>
        </p:txBody>
      </p:sp>
      <p:sp>
        <p:nvSpPr>
          <p:cNvPr id="8" name="Symbol zastępczy obrazu 7">
            <a:extLst>
              <a:ext uri="{FF2B5EF4-FFF2-40B4-BE49-F238E27FC236}">
                <a16:creationId xmlns:a16="http://schemas.microsoft.com/office/drawing/2014/main" id="{2E6741E3-5D7F-42C7-BF37-CFEA479EFF69}"/>
              </a:ext>
            </a:extLst>
          </p:cNvPr>
          <p:cNvSpPr>
            <a:spLocks noGrp="1"/>
          </p:cNvSpPr>
          <p:nvPr>
            <p:ph type="pic" sz="quarter" idx="13"/>
          </p:nvPr>
        </p:nvSpPr>
        <p:spPr>
          <a:xfrm>
            <a:off x="1835696" y="1204969"/>
            <a:ext cx="3168352" cy="3171825"/>
          </a:xfrm>
        </p:spPr>
        <p:txBody>
          <a:bodyPr/>
          <a:lstStyle/>
          <a:p>
            <a:endParaRPr lang="pl-PL" dirty="0"/>
          </a:p>
        </p:txBody>
      </p:sp>
    </p:spTree>
    <p:extLst>
      <p:ext uri="{BB962C8B-B14F-4D97-AF65-F5344CB8AC3E}">
        <p14:creationId xmlns:p14="http://schemas.microsoft.com/office/powerpoint/2010/main" val="1451719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3276BB-55D6-4B60-9799-5FF8B71AE6A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9C38EC0-9809-44C2-99DF-A1362AECFDD2}"/>
              </a:ext>
            </a:extLst>
          </p:cNvPr>
          <p:cNvSpPr>
            <a:spLocks noGrp="1"/>
          </p:cNvSpPr>
          <p:nvPr>
            <p:ph type="dt" sz="half" idx="10"/>
          </p:nvPr>
        </p:nvSpPr>
        <p:spPr/>
        <p:txBody>
          <a:bodyPr/>
          <a:lstStyle/>
          <a:p>
            <a:fld id="{D280BDEC-0826-45E6-B9C9-A3FA801E0032}" type="datetimeFigureOut">
              <a:rPr lang="en-US" smtClean="0"/>
              <a:t>2/25/2019</a:t>
            </a:fld>
            <a:endParaRPr lang="en-US" dirty="0"/>
          </a:p>
        </p:txBody>
      </p:sp>
      <p:sp>
        <p:nvSpPr>
          <p:cNvPr id="4" name="Symbol zastępczy stopki 3">
            <a:extLst>
              <a:ext uri="{FF2B5EF4-FFF2-40B4-BE49-F238E27FC236}">
                <a16:creationId xmlns:a16="http://schemas.microsoft.com/office/drawing/2014/main" id="{679E53B9-0849-4981-A282-9CA1CA4DA292}"/>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C5032997-2A09-4401-B2E6-BEDE1910BE11}"/>
              </a:ext>
            </a:extLst>
          </p:cNvPr>
          <p:cNvSpPr>
            <a:spLocks noGrp="1"/>
          </p:cNvSpPr>
          <p:nvPr>
            <p:ph type="sldNum" sz="quarter" idx="12"/>
          </p:nvPr>
        </p:nvSpPr>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58583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280BDEC-0826-45E6-B9C9-A3FA801E003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284714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3"/>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3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603504" y="240030"/>
            <a:ext cx="2743200" cy="240030"/>
          </a:xfrm>
        </p:spPr>
        <p:txBody>
          <a:bodyPr/>
          <a:lstStyle/>
          <a:p>
            <a:fld id="{D280BDEC-0826-45E6-B9C9-A3FA801E0032}" type="datetimeFigureOut">
              <a:rPr lang="en-US" smtClean="0"/>
              <a:t>2/25/2019</a:t>
            </a:fld>
            <a:endParaRPr lang="en-US" dirty="0"/>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387616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603504" y="240030"/>
            <a:ext cx="2743200" cy="240030"/>
          </a:xfrm>
        </p:spPr>
        <p:txBody>
          <a:bodyPr/>
          <a:lstStyle/>
          <a:p>
            <a:fld id="{D280BDEC-0826-45E6-B9C9-A3FA801E0032}" type="datetimeFigureOut">
              <a:rPr lang="en-US" smtClean="0"/>
              <a:t>2/25/2019</a:t>
            </a:fld>
            <a:endParaRPr lang="en-US" dirty="0"/>
          </a:p>
        </p:txBody>
      </p:sp>
      <p:sp>
        <p:nvSpPr>
          <p:cNvPr id="6" name="Footer Placeholder 5"/>
          <p:cNvSpPr>
            <a:spLocks noGrp="1"/>
          </p:cNvSpPr>
          <p:nvPr>
            <p:ph type="ftr" sz="quarter" idx="11"/>
          </p:nvPr>
        </p:nvSpPr>
        <p:spPr>
          <a:xfrm>
            <a:off x="603504" y="4670298"/>
            <a:ext cx="7941564" cy="240030"/>
          </a:xfrm>
        </p:spPr>
        <p:txBody>
          <a:bodyPr/>
          <a:lstStyle/>
          <a:p>
            <a:endParaRPr lang="en-US" dirty="0"/>
          </a:p>
        </p:txBody>
      </p:sp>
      <p:sp>
        <p:nvSpPr>
          <p:cNvPr id="7" name="Slide Number Placeholder 6"/>
          <p:cNvSpPr>
            <a:spLocks noGrp="1"/>
          </p:cNvSpPr>
          <p:nvPr>
            <p:ph type="sldNum" sz="quarter" idx="12"/>
          </p:nvPr>
        </p:nvSpPr>
        <p:spPr>
          <a:xfrm>
            <a:off x="7852410"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84514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7"/>
            <a:ext cx="2625621" cy="1845373"/>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Content Placeholder 3"/>
          <p:cNvSpPr>
            <a:spLocks noGrp="1"/>
          </p:cNvSpPr>
          <p:nvPr>
            <p:ph sz="half" idx="2"/>
          </p:nvPr>
        </p:nvSpPr>
        <p:spPr>
          <a:xfrm>
            <a:off x="3843979" y="1116739"/>
            <a:ext cx="4698263" cy="127264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Content Placeholder 5"/>
          <p:cNvSpPr>
            <a:spLocks noGrp="1"/>
          </p:cNvSpPr>
          <p:nvPr>
            <p:ph sz="quarter" idx="4"/>
          </p:nvPr>
        </p:nvSpPr>
        <p:spPr>
          <a:xfrm>
            <a:off x="3838835" y="3263765"/>
            <a:ext cx="4699191" cy="127804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603504" y="240030"/>
            <a:ext cx="2743200" cy="240030"/>
          </a:xfrm>
        </p:spPr>
        <p:txBody>
          <a:bodyPr/>
          <a:lstStyle/>
          <a:p>
            <a:fld id="{D280BDEC-0826-45E6-B9C9-A3FA801E0032}" type="datetimeFigureOut">
              <a:rPr lang="en-US" smtClean="0"/>
              <a:t>2/25/2019</a:t>
            </a:fld>
            <a:endParaRPr lang="en-US" dirty="0"/>
          </a:p>
        </p:txBody>
      </p:sp>
      <p:sp>
        <p:nvSpPr>
          <p:cNvPr id="8" name="Footer Placeholder 7"/>
          <p:cNvSpPr>
            <a:spLocks noGrp="1"/>
          </p:cNvSpPr>
          <p:nvPr>
            <p:ph type="ftr" sz="quarter" idx="11"/>
          </p:nvPr>
        </p:nvSpPr>
        <p:spPr>
          <a:xfrm>
            <a:off x="603504" y="4670298"/>
            <a:ext cx="7941564" cy="240030"/>
          </a:xfrm>
        </p:spPr>
        <p:txBody>
          <a:bodyPr/>
          <a:lstStyle/>
          <a:p>
            <a:endParaRPr lang="en-US" dirty="0"/>
          </a:p>
        </p:txBody>
      </p:sp>
      <p:sp>
        <p:nvSpPr>
          <p:cNvPr id="9" name="Slide Number Placeholder 8"/>
          <p:cNvSpPr>
            <a:spLocks noGrp="1"/>
          </p:cNvSpPr>
          <p:nvPr>
            <p:ph type="sldNum" sz="quarter" idx="12"/>
          </p:nvPr>
        </p:nvSpPr>
        <p:spPr>
          <a:xfrm>
            <a:off x="7852410"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57204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D280BDEC-0826-45E6-B9C9-A3FA801E0032}"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85774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D280BDEC-0826-45E6-B9C9-A3FA801E0032}" type="datetimeFigureOut">
              <a:rPr lang="en-US" smtClean="0"/>
              <a:t>2/25/2019</a:t>
            </a:fld>
            <a:endParaRPr lang="en-US" dirty="0"/>
          </a:p>
        </p:txBody>
      </p:sp>
      <p:sp>
        <p:nvSpPr>
          <p:cNvPr id="3" name="Footer Placeholder 2"/>
          <p:cNvSpPr>
            <a:spLocks noGrp="1"/>
          </p:cNvSpPr>
          <p:nvPr>
            <p:ph type="ftr" sz="quarter" idx="11"/>
          </p:nvPr>
        </p:nvSpPr>
        <p:spPr>
          <a:xfrm>
            <a:off x="603504" y="4670298"/>
            <a:ext cx="7941564" cy="240030"/>
          </a:xfrm>
        </p:spPr>
        <p:txBody>
          <a:bodyPr/>
          <a:lstStyle/>
          <a:p>
            <a:endParaRPr lang="en-US" dirty="0"/>
          </a:p>
        </p:txBody>
      </p:sp>
      <p:sp>
        <p:nvSpPr>
          <p:cNvPr id="4" name="Slide Number Placeholder 3"/>
          <p:cNvSpPr>
            <a:spLocks noGrp="1"/>
          </p:cNvSpPr>
          <p:nvPr>
            <p:ph type="sldNum" sz="quarter" idx="12"/>
          </p:nvPr>
        </p:nvSpPr>
        <p:spPr>
          <a:xfrm>
            <a:off x="7852410"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348001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4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3832488" y="602107"/>
            <a:ext cx="4706276" cy="3937455"/>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D280BDEC-0826-45E6-B9C9-A3FA801E0032}"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421517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49"/>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dirty="0"/>
              <a:t>Kliknij ikonę, aby dodać obraz</a:t>
            </a:r>
            <a:endParaRPr lang="en-US" dirty="0"/>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a:xfrm>
            <a:off x="603504" y="240030"/>
            <a:ext cx="2743200" cy="240030"/>
          </a:xfrm>
        </p:spPr>
        <p:txBody>
          <a:bodyPr/>
          <a:lstStyle/>
          <a:p>
            <a:fld id="{D280BDEC-0826-45E6-B9C9-A3FA801E0032}" type="datetimeFigureOut">
              <a:rPr lang="en-US" smtClean="0"/>
              <a:t>2/25/2019</a:t>
            </a:fld>
            <a:endParaRPr lang="en-US" dirty="0"/>
          </a:p>
        </p:txBody>
      </p:sp>
      <p:sp>
        <p:nvSpPr>
          <p:cNvPr id="6" name="Footer Placeholder 5"/>
          <p:cNvSpPr>
            <a:spLocks noGrp="1"/>
          </p:cNvSpPr>
          <p:nvPr>
            <p:ph type="ftr" sz="quarter" idx="11"/>
          </p:nvPr>
        </p:nvSpPr>
        <p:spPr>
          <a:xfrm>
            <a:off x="603505" y="4670298"/>
            <a:ext cx="4456652" cy="240030"/>
          </a:xfrm>
        </p:spPr>
        <p:txBody>
          <a:bodyPr/>
          <a:lstStyle/>
          <a:p>
            <a:endParaRPr lang="en-US" dirty="0"/>
          </a:p>
        </p:txBody>
      </p:sp>
      <p:sp>
        <p:nvSpPr>
          <p:cNvPr id="7" name="Slide Number Placeholder 6"/>
          <p:cNvSpPr>
            <a:spLocks noGrp="1"/>
          </p:cNvSpPr>
          <p:nvPr>
            <p:ph type="sldNum" sz="quarter" idx="12"/>
          </p:nvPr>
        </p:nvSpPr>
        <p:spPr>
          <a:xfrm>
            <a:off x="4371283" y="240030"/>
            <a:ext cx="685800" cy="240030"/>
          </a:xfrm>
        </p:spPr>
        <p:txBody>
          <a:bodyPr/>
          <a:lstStyle/>
          <a:p>
            <a:fld id="{6CE5A1DD-BDA8-4BA9-8E7C-1A4C165BCBE1}" type="slidenum">
              <a:rPr lang="en-US" smtClean="0"/>
              <a:t>‹#›</a:t>
            </a:fld>
            <a:endParaRPr lang="en-US" dirty="0"/>
          </a:p>
        </p:txBody>
      </p:sp>
    </p:spTree>
    <p:extLst>
      <p:ext uri="{BB962C8B-B14F-4D97-AF65-F5344CB8AC3E}">
        <p14:creationId xmlns:p14="http://schemas.microsoft.com/office/powerpoint/2010/main" val="362649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fld id="{D280BDEC-0826-45E6-B9C9-A3FA801E0032}" type="datetimeFigureOut">
              <a:rPr lang="en-US" smtClean="0"/>
              <a:t>2/25/2019</a:t>
            </a:fld>
            <a:endParaRPr lang="en-US" dirty="0"/>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fld id="{6CE5A1DD-BDA8-4BA9-8E7C-1A4C165BCBE1}" type="slidenum">
              <a:rPr lang="en-US" smtClean="0"/>
              <a:t>‹#›</a:t>
            </a:fld>
            <a:endParaRPr lang="en-US" dirty="0"/>
          </a:p>
        </p:txBody>
      </p:sp>
    </p:spTree>
    <p:extLst>
      <p:ext uri="{BB962C8B-B14F-4D97-AF65-F5344CB8AC3E}">
        <p14:creationId xmlns:p14="http://schemas.microsoft.com/office/powerpoint/2010/main" val="4948698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62" r:id="rId12"/>
    <p:sldLayoutId id="2147483663" r:id="rId13"/>
  </p:sldLayoutIdLst>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51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1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5790" y="570622"/>
            <a:ext cx="5163183" cy="4002255"/>
          </a:xfrm>
        </p:spPr>
        <p:txBody>
          <a:bodyPr anchor="ctr">
            <a:normAutofit/>
          </a:bodyPr>
          <a:lstStyle/>
          <a:p>
            <a:pPr algn="r"/>
            <a:r>
              <a:rPr lang="pl-PL" sz="6600" dirty="0">
                <a:solidFill>
                  <a:schemeClr val="tx1"/>
                </a:solidFill>
              </a:rPr>
              <a:t>Erasmus +</a:t>
            </a:r>
            <a:endParaRPr lang="en-US" sz="6600" dirty="0">
              <a:solidFill>
                <a:schemeClr val="tx1"/>
              </a:solidFill>
            </a:endParaRPr>
          </a:p>
        </p:txBody>
      </p:sp>
      <p:sp>
        <p:nvSpPr>
          <p:cNvPr id="3" name="Subtitle 2"/>
          <p:cNvSpPr>
            <a:spLocks noGrp="1"/>
          </p:cNvSpPr>
          <p:nvPr>
            <p:ph type="subTitle" idx="1"/>
          </p:nvPr>
        </p:nvSpPr>
        <p:spPr>
          <a:xfrm>
            <a:off x="6239016" y="570622"/>
            <a:ext cx="2299193" cy="4002255"/>
          </a:xfrm>
        </p:spPr>
        <p:txBody>
          <a:bodyPr anchor="ctr">
            <a:normAutofit/>
          </a:bodyPr>
          <a:lstStyle/>
          <a:p>
            <a:pPr algn="l"/>
            <a:r>
              <a:rPr lang="en-US" sz="1800" dirty="0">
                <a:solidFill>
                  <a:schemeClr val="tx1"/>
                </a:solidFill>
              </a:rPr>
              <a:t>EMIGRATION</a:t>
            </a:r>
            <a:r>
              <a:rPr lang="pl-PL" sz="1800" dirty="0">
                <a:solidFill>
                  <a:schemeClr val="tx1"/>
                </a:solidFill>
              </a:rPr>
              <a:t> Presentation </a:t>
            </a:r>
            <a:endParaRPr lang="en-US" sz="1800" dirty="0">
              <a:solidFill>
                <a:schemeClr val="tx1"/>
              </a:solidFill>
            </a:endParaRPr>
          </a:p>
        </p:txBody>
      </p:sp>
      <p:sp>
        <p:nvSpPr>
          <p:cNvPr id="33" name="Isosceles Triangle 32">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18987" y="2507082"/>
            <a:ext cx="150030" cy="12933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4208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01BE6-4F6F-41EA-B5BE-75ED64D41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27B82F6-C3E0-45F7-ABE6-5B4BC938E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3" name="Freeform 5">
              <a:extLst>
                <a:ext uri="{FF2B5EF4-FFF2-40B4-BE49-F238E27FC236}">
                  <a16:creationId xmlns:a16="http://schemas.microsoft.com/office/drawing/2014/main" id="{DBF2FAD6-9FA1-461E-BC48-B3C4D40871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ABDF5EA8-1362-4BAC-BF73-55F5E8BEA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BA9A2777-4499-468E-B2C8-5BA2C7EB1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9FA4F8AB-41CB-423C-83EC-E67FFB997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F434DBA6-9247-49D7-B404-FB2F945B81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064F273B-5932-41F9-A2F9-5E5651CD9F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4CE3FA76-862A-419E-A6A6-73C8FFD54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AC0A1687-ECE0-4091-B489-19BF76C0B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
              <a:extLst>
                <a:ext uri="{FF2B5EF4-FFF2-40B4-BE49-F238E27FC236}">
                  <a16:creationId xmlns:a16="http://schemas.microsoft.com/office/drawing/2014/main" id="{D1BDA3FC-9C40-4D79-92AC-8983FF4ED5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4">
              <a:extLst>
                <a:ext uri="{FF2B5EF4-FFF2-40B4-BE49-F238E27FC236}">
                  <a16:creationId xmlns:a16="http://schemas.microsoft.com/office/drawing/2014/main" id="{D51B3B18-8CBA-4D57-8212-CC87736896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EF9D4EAB-0B1A-49CE-9382-F72FC7A49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a:extLst>
                <a:ext uri="{FF2B5EF4-FFF2-40B4-BE49-F238E27FC236}">
                  <a16:creationId xmlns:a16="http://schemas.microsoft.com/office/drawing/2014/main" id="{9F376106-9180-4C4D-8424-0BCF54D5A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a:extLst>
                <a:ext uri="{FF2B5EF4-FFF2-40B4-BE49-F238E27FC236}">
                  <a16:creationId xmlns:a16="http://schemas.microsoft.com/office/drawing/2014/main" id="{061959A5-49C8-4940-8DCD-2A4AD7EDF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8">
              <a:extLst>
                <a:ext uri="{FF2B5EF4-FFF2-40B4-BE49-F238E27FC236}">
                  <a16:creationId xmlns:a16="http://schemas.microsoft.com/office/drawing/2014/main" id="{9DE080DD-9EC2-4B09-9D7C-B44632CC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9">
              <a:extLst>
                <a:ext uri="{FF2B5EF4-FFF2-40B4-BE49-F238E27FC236}">
                  <a16:creationId xmlns:a16="http://schemas.microsoft.com/office/drawing/2014/main" id="{B56BF540-44E4-4184-881D-4E2C2D0CAA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0">
              <a:extLst>
                <a:ext uri="{FF2B5EF4-FFF2-40B4-BE49-F238E27FC236}">
                  <a16:creationId xmlns:a16="http://schemas.microsoft.com/office/drawing/2014/main" id="{BCB5845D-1F4A-45AE-B342-8F3EAB2BAB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1">
              <a:extLst>
                <a:ext uri="{FF2B5EF4-FFF2-40B4-BE49-F238E27FC236}">
                  <a16:creationId xmlns:a16="http://schemas.microsoft.com/office/drawing/2014/main" id="{50A254C5-A3CB-4178-98B7-AB7392979E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2">
              <a:extLst>
                <a:ext uri="{FF2B5EF4-FFF2-40B4-BE49-F238E27FC236}">
                  <a16:creationId xmlns:a16="http://schemas.microsoft.com/office/drawing/2014/main" id="{C4CB255F-4910-4851-9386-A0565ACF8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3">
              <a:extLst>
                <a:ext uri="{FF2B5EF4-FFF2-40B4-BE49-F238E27FC236}">
                  <a16:creationId xmlns:a16="http://schemas.microsoft.com/office/drawing/2014/main" id="{B16122D3-2867-4374-ACD6-C6F346734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4">
              <a:extLst>
                <a:ext uri="{FF2B5EF4-FFF2-40B4-BE49-F238E27FC236}">
                  <a16:creationId xmlns:a16="http://schemas.microsoft.com/office/drawing/2014/main" id="{80063A6E-C1C8-484C-BFD9-C99CFC202D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5">
              <a:extLst>
                <a:ext uri="{FF2B5EF4-FFF2-40B4-BE49-F238E27FC236}">
                  <a16:creationId xmlns:a16="http://schemas.microsoft.com/office/drawing/2014/main" id="{B7023480-05BE-46DB-86C1-91BF21ECDD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 name="Obraz 4" descr="Obraz zawierający osoba, podłoże, wewnątrz, grupa&#10;&#10;Opis wygenerowany automatycznie">
            <a:extLst>
              <a:ext uri="{FF2B5EF4-FFF2-40B4-BE49-F238E27FC236}">
                <a16:creationId xmlns:a16="http://schemas.microsoft.com/office/drawing/2014/main" id="{EA57A322-E9A7-4976-81DB-169D2ADA455B}"/>
              </a:ext>
            </a:extLst>
          </p:cNvPr>
          <p:cNvPicPr>
            <a:picLocks noChangeAspect="1"/>
          </p:cNvPicPr>
          <p:nvPr/>
        </p:nvPicPr>
        <p:blipFill rotWithShape="1">
          <a:blip r:embed="rId3">
            <a:extLst>
              <a:ext uri="{28A0092B-C50C-407E-A947-70E740481C1C}">
                <a14:useLocalDpi xmlns:a14="http://schemas.microsoft.com/office/drawing/2010/main" val="0"/>
              </a:ext>
            </a:extLst>
          </a:blip>
          <a:srcRect t="11596" r="-2" b="13400"/>
          <a:stretch/>
        </p:blipFill>
        <p:spPr>
          <a:xfrm>
            <a:off x="20" y="170"/>
            <a:ext cx="9143751" cy="5143500"/>
          </a:xfrm>
          <a:prstGeom prst="rect">
            <a:avLst/>
          </a:prstGeom>
        </p:spPr>
      </p:pic>
      <p:sp>
        <p:nvSpPr>
          <p:cNvPr id="35" name="Rectangle 34">
            <a:extLst>
              <a:ext uri="{FF2B5EF4-FFF2-40B4-BE49-F238E27FC236}">
                <a16:creationId xmlns:a16="http://schemas.microsoft.com/office/drawing/2014/main" id="{4086B9B8-EC34-40A5-8CEA-DCDC7F353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8395" cy="51435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E422E25-A8C4-42CE-985E-5D099DFF3A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7289" y="1274691"/>
            <a:ext cx="2753839" cy="2600708"/>
            <a:chOff x="700573" y="1816768"/>
            <a:chExt cx="3671786" cy="3467610"/>
          </a:xfrm>
        </p:grpSpPr>
        <p:sp>
          <p:nvSpPr>
            <p:cNvPr id="38" name="Rectangle 37">
              <a:extLst>
                <a:ext uri="{FF2B5EF4-FFF2-40B4-BE49-F238E27FC236}">
                  <a16:creationId xmlns:a16="http://schemas.microsoft.com/office/drawing/2014/main" id="{A5036D24-613B-4892-B976-25EF4505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22">
              <a:extLst>
                <a:ext uri="{FF2B5EF4-FFF2-40B4-BE49-F238E27FC236}">
                  <a16:creationId xmlns:a16="http://schemas.microsoft.com/office/drawing/2014/main" id="{C1A50FBC-5C66-4C81-A5C6-105B5DCDE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1975"/>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35A19C5-2F8B-4F70-8A67-7CCCFCD13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15AEC774-157D-4FDD-886D-4CF4622D3B2D}"/>
              </a:ext>
            </a:extLst>
          </p:cNvPr>
          <p:cNvSpPr>
            <a:spLocks noGrp="1"/>
          </p:cNvSpPr>
          <p:nvPr>
            <p:ph type="title"/>
          </p:nvPr>
        </p:nvSpPr>
        <p:spPr>
          <a:xfrm>
            <a:off x="4992092" y="1768793"/>
            <a:ext cx="2624234" cy="1840257"/>
          </a:xfrm>
        </p:spPr>
        <p:txBody>
          <a:bodyPr>
            <a:normAutofit/>
          </a:bodyPr>
          <a:lstStyle/>
          <a:p>
            <a:r>
              <a:rPr lang="pl-PL" dirty="0"/>
              <a:t>IMMIGRANTS AT OUR SCHOOL </a:t>
            </a:r>
          </a:p>
        </p:txBody>
      </p:sp>
      <p:sp>
        <p:nvSpPr>
          <p:cNvPr id="3" name="Symbol zastępczy zawartości 2">
            <a:extLst>
              <a:ext uri="{FF2B5EF4-FFF2-40B4-BE49-F238E27FC236}">
                <a16:creationId xmlns:a16="http://schemas.microsoft.com/office/drawing/2014/main" id="{11340F68-2B0B-45CE-A1C2-1B1507A6E7CD}"/>
              </a:ext>
            </a:extLst>
          </p:cNvPr>
          <p:cNvSpPr>
            <a:spLocks noGrp="1"/>
          </p:cNvSpPr>
          <p:nvPr>
            <p:ph idx="1"/>
          </p:nvPr>
        </p:nvSpPr>
        <p:spPr>
          <a:xfrm>
            <a:off x="612222" y="602389"/>
            <a:ext cx="2274407" cy="3936467"/>
          </a:xfrm>
        </p:spPr>
        <p:txBody>
          <a:bodyPr>
            <a:normAutofit/>
          </a:bodyPr>
          <a:lstStyle/>
          <a:p>
            <a:pPr marL="342900" indent="-342900">
              <a:lnSpc>
                <a:spcPct val="110000"/>
              </a:lnSpc>
              <a:buFont typeface="+mj-lt"/>
              <a:buAutoNum type="arabicPeriod"/>
            </a:pPr>
            <a:r>
              <a:rPr lang="en-US" sz="1200" dirty="0">
                <a:solidFill>
                  <a:srgbClr val="FFFFFE"/>
                </a:solidFill>
              </a:rPr>
              <a:t>Two foreigners  from Ukraine learn at our school.</a:t>
            </a:r>
          </a:p>
          <a:p>
            <a:pPr marL="342900" indent="-342900">
              <a:lnSpc>
                <a:spcPct val="110000"/>
              </a:lnSpc>
              <a:buFont typeface="+mj-lt"/>
              <a:buAutoNum type="arabicPeriod"/>
            </a:pPr>
            <a:r>
              <a:rPr lang="en-US" sz="1200" dirty="0">
                <a:solidFill>
                  <a:srgbClr val="FFFFFE"/>
                </a:solidFill>
              </a:rPr>
              <a:t>The school gives them optional Polish classes  they can speak Polish fluently and have interpersonal skills. As well as extra Polish lessons, they attend the ones which are supposed to introduce them the history and culture of Poland. Due to our openness, tolerance, and care, they have a sense of security and they are happy.</a:t>
            </a:r>
          </a:p>
          <a:p>
            <a:pPr>
              <a:lnSpc>
                <a:spcPct val="110000"/>
              </a:lnSpc>
            </a:pPr>
            <a:endParaRPr lang="pl-PL" sz="1200" dirty="0">
              <a:solidFill>
                <a:srgbClr val="FFFFFE"/>
              </a:solidFill>
            </a:endParaRPr>
          </a:p>
        </p:txBody>
      </p:sp>
    </p:spTree>
    <p:extLst>
      <p:ext uri="{BB962C8B-B14F-4D97-AF65-F5344CB8AC3E}">
        <p14:creationId xmlns:p14="http://schemas.microsoft.com/office/powerpoint/2010/main" val="325152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63D957-AB77-4EBA-A5F9-EF3D57EF2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B417D64-AC29-43F6-BBCB-35BDC9094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5" name="Freeform 5">
              <a:extLst>
                <a:ext uri="{FF2B5EF4-FFF2-40B4-BE49-F238E27FC236}">
                  <a16:creationId xmlns:a16="http://schemas.microsoft.com/office/drawing/2014/main" id="{4CE7E044-0B98-4861-8F7E-6DA39CBD4F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674CE87C-96D3-4811-867E-28160F927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0DCE01B6-103B-47B5-A248-F3BFA91133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DE479C26-1F9C-474B-9637-105A79797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6FE8AF74-9EBC-4C2A-800F-04F87796D0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1CB18F7B-4AD2-4307-A500-7C63CBC778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4E85893D-8BB2-4A80-A354-6C6AE3E5F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A08EAC97-0E7A-4290-9A16-7A093AAA27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C8F844AD-4FE5-46EB-9B22-C45676FFE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A12DB81B-4BE1-4E66-B15A-D3AB7B697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D6456E94-990E-4BFB-BF2F-937C16CFD8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92CF0B7A-B242-4C97-89E6-7A17BAFB58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ECB70BAE-B873-41B2-9C74-FA2356AD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5FA287E2-D2C8-49C1-97A7-73F3E9559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9012929B-3EC3-404A-8DE2-A9BACF9063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a:extLst>
                <a:ext uri="{FF2B5EF4-FFF2-40B4-BE49-F238E27FC236}">
                  <a16:creationId xmlns:a16="http://schemas.microsoft.com/office/drawing/2014/main" id="{2CF23E46-C6BD-4F67-BABF-D8E0D6572E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a:extLst>
                <a:ext uri="{FF2B5EF4-FFF2-40B4-BE49-F238E27FC236}">
                  <a16:creationId xmlns:a16="http://schemas.microsoft.com/office/drawing/2014/main" id="{8A46962A-C97A-485B-BFD4-A21F98206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a:extLst>
                <a:ext uri="{FF2B5EF4-FFF2-40B4-BE49-F238E27FC236}">
                  <a16:creationId xmlns:a16="http://schemas.microsoft.com/office/drawing/2014/main" id="{0E8DEB2E-25F9-441B-BEAC-A72F45050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a:extLst>
                <a:ext uri="{FF2B5EF4-FFF2-40B4-BE49-F238E27FC236}">
                  <a16:creationId xmlns:a16="http://schemas.microsoft.com/office/drawing/2014/main" id="{325FF8C8-54DA-48DC-82FD-A033EEA62B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a:extLst>
                <a:ext uri="{FF2B5EF4-FFF2-40B4-BE49-F238E27FC236}">
                  <a16:creationId xmlns:a16="http://schemas.microsoft.com/office/drawing/2014/main" id="{55B7CF27-DB24-4545-AD02-E5222F6E65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a:extLst>
                <a:ext uri="{FF2B5EF4-FFF2-40B4-BE49-F238E27FC236}">
                  <a16:creationId xmlns:a16="http://schemas.microsoft.com/office/drawing/2014/main" id="{4879D2CE-E489-46D7-B271-40F843BF9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7" name="Obraz 6" descr="Obraz zawierający motocykl, zewnętrzne, osoba, jazda na motocyklu&#10;&#10;Opis wygenerowany automatycznie">
            <a:extLst>
              <a:ext uri="{FF2B5EF4-FFF2-40B4-BE49-F238E27FC236}">
                <a16:creationId xmlns:a16="http://schemas.microsoft.com/office/drawing/2014/main" id="{B17AFDDE-A6F1-4DB0-B8F3-06F2467547F3}"/>
              </a:ext>
            </a:extLst>
          </p:cNvPr>
          <p:cNvPicPr>
            <a:picLocks noChangeAspect="1"/>
          </p:cNvPicPr>
          <p:nvPr/>
        </p:nvPicPr>
        <p:blipFill rotWithShape="1">
          <a:blip r:embed="rId3">
            <a:extLst>
              <a:ext uri="{28A0092B-C50C-407E-A947-70E740481C1C}">
                <a14:useLocalDpi xmlns:a14="http://schemas.microsoft.com/office/drawing/2010/main" val="0"/>
              </a:ext>
            </a:extLst>
          </a:blip>
          <a:srcRect t="13412" r="-2" b="13055"/>
          <a:stretch/>
        </p:blipFill>
        <p:spPr>
          <a:xfrm>
            <a:off x="20" y="168"/>
            <a:ext cx="9143751" cy="5143500"/>
          </a:xfrm>
          <a:prstGeom prst="rect">
            <a:avLst/>
          </a:prstGeom>
        </p:spPr>
      </p:pic>
      <p:grpSp>
        <p:nvGrpSpPr>
          <p:cNvPr id="37" name="Group 36">
            <a:extLst>
              <a:ext uri="{FF2B5EF4-FFF2-40B4-BE49-F238E27FC236}">
                <a16:creationId xmlns:a16="http://schemas.microsoft.com/office/drawing/2014/main" id="{98414543-292A-429C-94AD-D6A747036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51" y="1274691"/>
            <a:ext cx="2753840" cy="2602816"/>
            <a:chOff x="700573" y="1816768"/>
            <a:chExt cx="3671786" cy="3470421"/>
          </a:xfrm>
        </p:grpSpPr>
        <p:sp>
          <p:nvSpPr>
            <p:cNvPr id="38" name="Rectangle 37">
              <a:extLst>
                <a:ext uri="{FF2B5EF4-FFF2-40B4-BE49-F238E27FC236}">
                  <a16:creationId xmlns:a16="http://schemas.microsoft.com/office/drawing/2014/main" id="{41828086-7475-463F-9200-4DA7AD2AC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22">
              <a:extLst>
                <a:ext uri="{FF2B5EF4-FFF2-40B4-BE49-F238E27FC236}">
                  <a16:creationId xmlns:a16="http://schemas.microsoft.com/office/drawing/2014/main" id="{26C22F81-0EE8-4D34-A438-FE20D6036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B448B9F-8355-4535-98F9-A58A72872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8E6618CB-A2E6-4DF6-AA9A-FDC23AD092CD}"/>
              </a:ext>
            </a:extLst>
          </p:cNvPr>
          <p:cNvSpPr>
            <a:spLocks noGrp="1"/>
          </p:cNvSpPr>
          <p:nvPr>
            <p:ph type="title"/>
          </p:nvPr>
        </p:nvSpPr>
        <p:spPr>
          <a:xfrm>
            <a:off x="1211745" y="1768793"/>
            <a:ext cx="2624235" cy="1840257"/>
          </a:xfrm>
        </p:spPr>
        <p:txBody>
          <a:bodyPr>
            <a:normAutofit/>
          </a:bodyPr>
          <a:lstStyle/>
          <a:p>
            <a:r>
              <a:rPr lang="pl-PL" dirty="0"/>
              <a:t>IMMIGRANTS AT OUR SCHOOL </a:t>
            </a:r>
          </a:p>
        </p:txBody>
      </p:sp>
      <p:sp>
        <p:nvSpPr>
          <p:cNvPr id="42" name="Rectangle 41">
            <a:extLst>
              <a:ext uri="{FF2B5EF4-FFF2-40B4-BE49-F238E27FC236}">
                <a16:creationId xmlns:a16="http://schemas.microsoft.com/office/drawing/2014/main" id="{894D5BC5-DF44-4A7D-8525-585055E76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6788" y="0"/>
            <a:ext cx="4077212" cy="51435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az 4" descr="Obraz zawierający śnieg, osoba, zewnętrzne&#10;&#10;Opis wygenerowany automatycznie">
            <a:extLst>
              <a:ext uri="{FF2B5EF4-FFF2-40B4-BE49-F238E27FC236}">
                <a16:creationId xmlns:a16="http://schemas.microsoft.com/office/drawing/2014/main" id="{9DAE0150-1370-4ADA-9A2F-0A61C02FFF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02" r="5" b="23182"/>
          <a:stretch/>
        </p:blipFill>
        <p:spPr>
          <a:xfrm>
            <a:off x="5662396" y="602391"/>
            <a:ext cx="2887844" cy="1789436"/>
          </a:xfrm>
          <a:prstGeom prst="rect">
            <a:avLst/>
          </a:prstGeom>
        </p:spPr>
      </p:pic>
      <p:sp>
        <p:nvSpPr>
          <p:cNvPr id="3" name="Symbol zastępczy zawartości 2">
            <a:extLst>
              <a:ext uri="{FF2B5EF4-FFF2-40B4-BE49-F238E27FC236}">
                <a16:creationId xmlns:a16="http://schemas.microsoft.com/office/drawing/2014/main" id="{070CB026-9C96-4568-9972-BD38FD73F6C5}"/>
              </a:ext>
            </a:extLst>
          </p:cNvPr>
          <p:cNvSpPr>
            <a:spLocks noGrp="1"/>
          </p:cNvSpPr>
          <p:nvPr>
            <p:ph idx="1"/>
          </p:nvPr>
        </p:nvSpPr>
        <p:spPr>
          <a:xfrm>
            <a:off x="5665376" y="2751675"/>
            <a:ext cx="2884864" cy="1787180"/>
          </a:xfrm>
        </p:spPr>
        <p:txBody>
          <a:bodyPr>
            <a:normAutofit/>
          </a:bodyPr>
          <a:lstStyle/>
          <a:p>
            <a:pPr marL="0" indent="0">
              <a:lnSpc>
                <a:spcPct val="110000"/>
              </a:lnSpc>
              <a:buNone/>
            </a:pPr>
            <a:r>
              <a:rPr lang="pl-PL" sz="900" dirty="0">
                <a:solidFill>
                  <a:srgbClr val="FFFFFE"/>
                </a:solidFill>
              </a:rPr>
              <a:t>S</a:t>
            </a:r>
            <a:r>
              <a:rPr lang="en-US" sz="900" dirty="0">
                <a:solidFill>
                  <a:srgbClr val="FFFFFE"/>
                </a:solidFill>
              </a:rPr>
              <a:t>tory of one of the students</a:t>
            </a:r>
            <a:endParaRPr lang="pl-PL" sz="900" dirty="0">
              <a:solidFill>
                <a:srgbClr val="FFFFFE"/>
              </a:solidFill>
            </a:endParaRPr>
          </a:p>
          <a:p>
            <a:pPr>
              <a:lnSpc>
                <a:spcPct val="110000"/>
              </a:lnSpc>
            </a:pPr>
            <a:r>
              <a:rPr lang="en-US" sz="900" dirty="0">
                <a:solidFill>
                  <a:srgbClr val="FFFFFE"/>
                </a:solidFill>
              </a:rPr>
              <a:t>Hi </a:t>
            </a:r>
            <a:r>
              <a:rPr lang="en-GB" sz="900" dirty="0">
                <a:solidFill>
                  <a:srgbClr val="FFFFFE"/>
                </a:solidFill>
              </a:rPr>
              <a:t>im</a:t>
            </a:r>
            <a:r>
              <a:rPr lang="en-US" sz="900" dirty="0">
                <a:solidFill>
                  <a:srgbClr val="FFFFFE"/>
                </a:solidFill>
              </a:rPr>
              <a:t> Jakub I'm a 16 year old from Poland. At the age 2 my dad died and my mum was having a really hard time looking after me and working at the same time so she left me with my grandparents and went to England. After a couple of months she came for me and took me to England. I was in England 8 years and </a:t>
            </a:r>
            <a:r>
              <a:rPr lang="en-GB" sz="900" dirty="0">
                <a:solidFill>
                  <a:srgbClr val="FFFFFE"/>
                </a:solidFill>
              </a:rPr>
              <a:t>i</a:t>
            </a:r>
            <a:r>
              <a:rPr lang="en-US" sz="900" dirty="0">
                <a:solidFill>
                  <a:srgbClr val="FFFFFE"/>
                </a:solidFill>
              </a:rPr>
              <a:t> enjoyed being there but it didn't feel like the place for me then at the age</a:t>
            </a:r>
            <a:r>
              <a:rPr lang="pl-PL" sz="900" dirty="0">
                <a:solidFill>
                  <a:srgbClr val="FFFFFE"/>
                </a:solidFill>
              </a:rPr>
              <a:t> then.</a:t>
            </a:r>
          </a:p>
        </p:txBody>
      </p:sp>
    </p:spTree>
    <p:extLst>
      <p:ext uri="{BB962C8B-B14F-4D97-AF65-F5344CB8AC3E}">
        <p14:creationId xmlns:p14="http://schemas.microsoft.com/office/powerpoint/2010/main" val="176438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00D802B-75E9-4209-AC66-17B6F80E0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FC0B425-8141-4014-9501-5A71EE400F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5" name="Freeform 5">
              <a:extLst>
                <a:ext uri="{FF2B5EF4-FFF2-40B4-BE49-F238E27FC236}">
                  <a16:creationId xmlns:a16="http://schemas.microsoft.com/office/drawing/2014/main" id="{0D877983-3E89-4F5A-9325-68B0DD887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E7653E2F-D851-486B-B35E-989C9DB3CC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6B48D70D-B315-496D-8B32-1773D8738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20A99EC2-E116-4B21-B7B6-E4B9A8BCA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DCE9C0A3-7E90-41C6-A727-0D1CD15549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5E703630-1316-41EF-BE1E-7E8CF78287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CB580A9-1BC6-4057-8951-4EAD3FF89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97BD1A7-956B-416A-8658-DAA2E76426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DCE63070-CCCC-4EAB-B163-BAD31B7C7E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B0A28348-2CD5-4779-983C-4519B1DE90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8C598C3D-44A9-4BAF-97A6-40E27B0C0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7706618C-C46D-492B-8CDE-AED3BA210F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29D8F5A4-7D1D-424A-8B8F-272C49AA9B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FC49280B-906D-4977-823B-B78C8B46B7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EA39B776-AF71-482B-8796-F5CDAB5AA1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a:extLst>
                <a:ext uri="{FF2B5EF4-FFF2-40B4-BE49-F238E27FC236}">
                  <a16:creationId xmlns:a16="http://schemas.microsoft.com/office/drawing/2014/main" id="{C5FF5B07-7026-4741-B7E1-38A93D8A0B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a:extLst>
                <a:ext uri="{FF2B5EF4-FFF2-40B4-BE49-F238E27FC236}">
                  <a16:creationId xmlns:a16="http://schemas.microsoft.com/office/drawing/2014/main" id="{D3AE3A94-23A7-4F14-8732-78A4F1A647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a:extLst>
                <a:ext uri="{FF2B5EF4-FFF2-40B4-BE49-F238E27FC236}">
                  <a16:creationId xmlns:a16="http://schemas.microsoft.com/office/drawing/2014/main" id="{FC0AE2EE-9DCD-4CBD-977A-5DA053E3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a:extLst>
                <a:ext uri="{FF2B5EF4-FFF2-40B4-BE49-F238E27FC236}">
                  <a16:creationId xmlns:a16="http://schemas.microsoft.com/office/drawing/2014/main" id="{38331806-E505-4B80-99C6-50ACB3F8B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a:extLst>
                <a:ext uri="{FF2B5EF4-FFF2-40B4-BE49-F238E27FC236}">
                  <a16:creationId xmlns:a16="http://schemas.microsoft.com/office/drawing/2014/main" id="{EFD89B77-8A07-4BD4-9640-A2A9237A7C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a:extLst>
                <a:ext uri="{FF2B5EF4-FFF2-40B4-BE49-F238E27FC236}">
                  <a16:creationId xmlns:a16="http://schemas.microsoft.com/office/drawing/2014/main" id="{61F4BC22-840A-4246-96FD-42034507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7" name="Obraz 6" descr="Obraz zawierający zewnętrzne, niebo, śnieg, woda&#10;&#10;Opis wygenerowany automatycznie">
            <a:extLst>
              <a:ext uri="{FF2B5EF4-FFF2-40B4-BE49-F238E27FC236}">
                <a16:creationId xmlns:a16="http://schemas.microsoft.com/office/drawing/2014/main" id="{11A9E807-95E5-494E-9732-2FC5DC019E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5" r="4388" b="2"/>
          <a:stretch/>
        </p:blipFill>
        <p:spPr>
          <a:xfrm>
            <a:off x="20" y="170"/>
            <a:ext cx="4571522" cy="5143500"/>
          </a:xfrm>
          <a:prstGeom prst="rect">
            <a:avLst/>
          </a:prstGeom>
          <a:ln>
            <a:noFill/>
          </a:ln>
        </p:spPr>
      </p:pic>
      <p:pic>
        <p:nvPicPr>
          <p:cNvPr id="5" name="Obraz 4" descr="Obraz zawierający osoba, zewnętrzne, podłoże&#10;&#10;Opis wygenerowany automatycznie">
            <a:extLst>
              <a:ext uri="{FF2B5EF4-FFF2-40B4-BE49-F238E27FC236}">
                <a16:creationId xmlns:a16="http://schemas.microsoft.com/office/drawing/2014/main" id="{23E7E595-C2FA-4A58-95E5-B46195169BF2}"/>
              </a:ext>
            </a:extLst>
          </p:cNvPr>
          <p:cNvPicPr>
            <a:picLocks noChangeAspect="1"/>
          </p:cNvPicPr>
          <p:nvPr/>
        </p:nvPicPr>
        <p:blipFill rotWithShape="1">
          <a:blip r:embed="rId3">
            <a:extLst>
              <a:ext uri="{28A0092B-C50C-407E-A947-70E740481C1C}">
                <a14:useLocalDpi xmlns:a14="http://schemas.microsoft.com/office/drawing/2010/main" val="0"/>
              </a:ext>
            </a:extLst>
          </a:blip>
          <a:srcRect t="4545" r="1" b="20355"/>
          <a:stretch/>
        </p:blipFill>
        <p:spPr>
          <a:xfrm>
            <a:off x="4572457" y="10"/>
            <a:ext cx="4571543" cy="5143490"/>
          </a:xfrm>
          <a:prstGeom prst="rect">
            <a:avLst/>
          </a:prstGeom>
          <a:ln>
            <a:noFill/>
          </a:ln>
        </p:spPr>
      </p:pic>
      <p:sp>
        <p:nvSpPr>
          <p:cNvPr id="37" name="Rectangle 36">
            <a:extLst>
              <a:ext uri="{FF2B5EF4-FFF2-40B4-BE49-F238E27FC236}">
                <a16:creationId xmlns:a16="http://schemas.microsoft.com/office/drawing/2014/main" id="{7E986D48-A11C-4EF9-8915-852DD2DB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5531" y="889862"/>
            <a:ext cx="6632697" cy="37906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D9FB42D-81BB-419B-9E21-E1B0097B3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969" y="1332699"/>
            <a:ext cx="6634251" cy="26523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AC13E7DA-AAF4-4724-BBF5-C93D6D8374F5}"/>
              </a:ext>
            </a:extLst>
          </p:cNvPr>
          <p:cNvSpPr>
            <a:spLocks noGrp="1"/>
          </p:cNvSpPr>
          <p:nvPr>
            <p:ph type="title"/>
          </p:nvPr>
        </p:nvSpPr>
        <p:spPr>
          <a:xfrm>
            <a:off x="1557885" y="1768793"/>
            <a:ext cx="2036214" cy="1840257"/>
          </a:xfrm>
        </p:spPr>
        <p:txBody>
          <a:bodyPr>
            <a:normAutofit/>
          </a:bodyPr>
          <a:lstStyle/>
          <a:p>
            <a:r>
              <a:rPr lang="pl-PL" sz="2300" dirty="0"/>
              <a:t>IMMIGRANTS AT OUR SCHOOL </a:t>
            </a:r>
          </a:p>
        </p:txBody>
      </p:sp>
      <p:sp>
        <p:nvSpPr>
          <p:cNvPr id="3" name="Symbol zastępczy zawartości 2">
            <a:extLst>
              <a:ext uri="{FF2B5EF4-FFF2-40B4-BE49-F238E27FC236}">
                <a16:creationId xmlns:a16="http://schemas.microsoft.com/office/drawing/2014/main" id="{BC4D5DCD-25BB-40D7-B882-D5057D6BEB85}"/>
              </a:ext>
            </a:extLst>
          </p:cNvPr>
          <p:cNvSpPr>
            <a:spLocks noGrp="1"/>
          </p:cNvSpPr>
          <p:nvPr>
            <p:ph idx="1"/>
          </p:nvPr>
        </p:nvSpPr>
        <p:spPr>
          <a:xfrm>
            <a:off x="3834120" y="1396705"/>
            <a:ext cx="3986806" cy="2526260"/>
          </a:xfrm>
        </p:spPr>
        <p:txBody>
          <a:bodyPr>
            <a:normAutofit/>
          </a:bodyPr>
          <a:lstStyle/>
          <a:p>
            <a:pPr marL="0" indent="0">
              <a:lnSpc>
                <a:spcPct val="110000"/>
              </a:lnSpc>
              <a:buNone/>
            </a:pPr>
            <a:r>
              <a:rPr lang="pl-PL" sz="1100" dirty="0">
                <a:solidFill>
                  <a:srgbClr val="FFFFFE"/>
                </a:solidFill>
              </a:rPr>
              <a:t>W</a:t>
            </a:r>
            <a:r>
              <a:rPr lang="en-US" sz="1100" dirty="0">
                <a:solidFill>
                  <a:srgbClr val="FFFFFE"/>
                </a:solidFill>
              </a:rPr>
              <a:t>hen i was 10 we moved to Norway we also had a hard time but i met lots of new friends that i really like until today, and i had a great time there i really enjoyed it . I lived there for 3 years but because of my mum's financial problems we had to go back to Poland. I was scared that i wont know polish well enough and i wont get along with people at school but it all turned out well. I really like that we are back because i'm back with my family and i don't have to travel so far to see them. I also started my Drag Racing career . I really enjoyed living in other countries but when your away from your family i just doesn't feel like the right place</a:t>
            </a:r>
            <a:r>
              <a:rPr lang="pl-PL" sz="1100" dirty="0">
                <a:solidFill>
                  <a:srgbClr val="FFFFFE"/>
                </a:solidFill>
              </a:rPr>
              <a:t>.</a:t>
            </a:r>
          </a:p>
        </p:txBody>
      </p:sp>
      <p:sp>
        <p:nvSpPr>
          <p:cNvPr id="41" name="Isosceles Triangle 39">
            <a:extLst>
              <a:ext uri="{FF2B5EF4-FFF2-40B4-BE49-F238E27FC236}">
                <a16:creationId xmlns:a16="http://schemas.microsoft.com/office/drawing/2014/main" id="{1EBF4D56-DF17-4AB4-B9D2-FCB8A63D0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19288" y="3985014"/>
            <a:ext cx="305424" cy="263298"/>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0392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0795276-6AD8-4E61-B867-E89C901C2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0C0B1E64-42A8-4DC2-BDD6-71F5F6C777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49" name="Freeform 5">
              <a:extLst>
                <a:ext uri="{FF2B5EF4-FFF2-40B4-BE49-F238E27FC236}">
                  <a16:creationId xmlns:a16="http://schemas.microsoft.com/office/drawing/2014/main" id="{8C8155C0-71F8-496C-8259-2019B6CC91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6">
              <a:extLst>
                <a:ext uri="{FF2B5EF4-FFF2-40B4-BE49-F238E27FC236}">
                  <a16:creationId xmlns:a16="http://schemas.microsoft.com/office/drawing/2014/main" id="{407B587E-6FE0-4C6B-AB64-3C002ED9D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a:extLst>
                <a:ext uri="{FF2B5EF4-FFF2-40B4-BE49-F238E27FC236}">
                  <a16:creationId xmlns:a16="http://schemas.microsoft.com/office/drawing/2014/main" id="{1F255B5A-0E12-425B-A99C-9900AC7DEE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A2B462C0-8C9F-4FEA-A4BA-3006FC4F2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E48A3703-2E9E-422D-997E-65234C8DF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8AEF2F5-5E3E-4211-AA69-43C302576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1">
              <a:extLst>
                <a:ext uri="{FF2B5EF4-FFF2-40B4-BE49-F238E27FC236}">
                  <a16:creationId xmlns:a16="http://schemas.microsoft.com/office/drawing/2014/main" id="{32F16BF9-8C0C-45FA-AFE6-BFB93D0A00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
              <a:extLst>
                <a:ext uri="{FF2B5EF4-FFF2-40B4-BE49-F238E27FC236}">
                  <a16:creationId xmlns:a16="http://schemas.microsoft.com/office/drawing/2014/main" id="{6CA36DAF-014B-49F0-8805-3221AAB97A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3">
              <a:extLst>
                <a:ext uri="{FF2B5EF4-FFF2-40B4-BE49-F238E27FC236}">
                  <a16:creationId xmlns:a16="http://schemas.microsoft.com/office/drawing/2014/main" id="{14D9415D-1D48-4C82-9708-546456ACF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4">
              <a:extLst>
                <a:ext uri="{FF2B5EF4-FFF2-40B4-BE49-F238E27FC236}">
                  <a16:creationId xmlns:a16="http://schemas.microsoft.com/office/drawing/2014/main" id="{9C313F03-E5FF-4431-B6E3-22E6D6838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5">
              <a:extLst>
                <a:ext uri="{FF2B5EF4-FFF2-40B4-BE49-F238E27FC236}">
                  <a16:creationId xmlns:a16="http://schemas.microsoft.com/office/drawing/2014/main" id="{3D2103D1-127D-4F6F-87A5-293E9611E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6">
              <a:extLst>
                <a:ext uri="{FF2B5EF4-FFF2-40B4-BE49-F238E27FC236}">
                  <a16:creationId xmlns:a16="http://schemas.microsoft.com/office/drawing/2014/main" id="{290B1059-0A46-43DF-AEBF-A3E56E9363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7">
              <a:extLst>
                <a:ext uri="{FF2B5EF4-FFF2-40B4-BE49-F238E27FC236}">
                  <a16:creationId xmlns:a16="http://schemas.microsoft.com/office/drawing/2014/main" id="{6B15263D-28DB-4A53-BCB1-10F4B982E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8">
              <a:extLst>
                <a:ext uri="{FF2B5EF4-FFF2-40B4-BE49-F238E27FC236}">
                  <a16:creationId xmlns:a16="http://schemas.microsoft.com/office/drawing/2014/main" id="{80906ADD-C44C-4B20-8581-B560CCC9F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9">
              <a:extLst>
                <a:ext uri="{FF2B5EF4-FFF2-40B4-BE49-F238E27FC236}">
                  <a16:creationId xmlns:a16="http://schemas.microsoft.com/office/drawing/2014/main" id="{0A56CD34-AD69-4B18-A062-0A5AE57CFB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0">
              <a:extLst>
                <a:ext uri="{FF2B5EF4-FFF2-40B4-BE49-F238E27FC236}">
                  <a16:creationId xmlns:a16="http://schemas.microsoft.com/office/drawing/2014/main" id="{4274D7D4-C4B8-44A1-BA81-FFD600D65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1">
              <a:extLst>
                <a:ext uri="{FF2B5EF4-FFF2-40B4-BE49-F238E27FC236}">
                  <a16:creationId xmlns:a16="http://schemas.microsoft.com/office/drawing/2014/main" id="{C8C22763-8A20-485E-A6B3-E3977BBE5C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2">
              <a:extLst>
                <a:ext uri="{FF2B5EF4-FFF2-40B4-BE49-F238E27FC236}">
                  <a16:creationId xmlns:a16="http://schemas.microsoft.com/office/drawing/2014/main" id="{0CCC12CC-16E0-42E3-999D-8441D78F8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3">
              <a:extLst>
                <a:ext uri="{FF2B5EF4-FFF2-40B4-BE49-F238E27FC236}">
                  <a16:creationId xmlns:a16="http://schemas.microsoft.com/office/drawing/2014/main" id="{C3FB80AD-F715-4592-AE09-EC9DB856D9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a:extLst>
              <a:ext uri="{FF2B5EF4-FFF2-40B4-BE49-F238E27FC236}">
                <a16:creationId xmlns:a16="http://schemas.microsoft.com/office/drawing/2014/main" id="{A2DC0211-6647-4051-AB2B-822E92F7F0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2919851"/>
            <a:ext cx="6634256" cy="1328455"/>
            <a:chOff x="1669293" y="3893141"/>
            <a:chExt cx="8845667" cy="1771275"/>
          </a:xfrm>
        </p:grpSpPr>
        <p:sp>
          <p:nvSpPr>
            <p:cNvPr id="70" name="Isosceles Triangle 39">
              <a:extLst>
                <a:ext uri="{FF2B5EF4-FFF2-40B4-BE49-F238E27FC236}">
                  <a16:creationId xmlns:a16="http://schemas.microsoft.com/office/drawing/2014/main" id="{DA0F1AB3-732E-42E4-8DDF-E955C4389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C75C6E2D-339E-48D0-A249-04A40F2EB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7A997ED9-3E70-4379-A751-DF2918EBAE4C}"/>
              </a:ext>
            </a:extLst>
          </p:cNvPr>
          <p:cNvSpPr>
            <a:spLocks noGrp="1"/>
          </p:cNvSpPr>
          <p:nvPr>
            <p:ph type="ctrTitle"/>
          </p:nvPr>
        </p:nvSpPr>
        <p:spPr>
          <a:xfrm>
            <a:off x="1319427" y="2985177"/>
            <a:ext cx="6504221" cy="545811"/>
          </a:xfrm>
        </p:spPr>
        <p:txBody>
          <a:bodyPr>
            <a:normAutofit/>
          </a:bodyPr>
          <a:lstStyle/>
          <a:p>
            <a:r>
              <a:rPr lang="en-US" sz="2300" dirty="0"/>
              <a:t>Thank you for your attention!</a:t>
            </a:r>
            <a:endParaRPr lang="en-GB" sz="2300" dirty="0"/>
          </a:p>
        </p:txBody>
      </p:sp>
      <p:sp>
        <p:nvSpPr>
          <p:cNvPr id="3" name="Podtytuł 2">
            <a:extLst>
              <a:ext uri="{FF2B5EF4-FFF2-40B4-BE49-F238E27FC236}">
                <a16:creationId xmlns:a16="http://schemas.microsoft.com/office/drawing/2014/main" id="{3ED0DF34-6088-43E2-89AF-3DCF6BD672F3}"/>
              </a:ext>
            </a:extLst>
          </p:cNvPr>
          <p:cNvSpPr>
            <a:spLocks noGrp="1"/>
          </p:cNvSpPr>
          <p:nvPr>
            <p:ph type="subTitle" idx="1"/>
          </p:nvPr>
        </p:nvSpPr>
        <p:spPr>
          <a:xfrm>
            <a:off x="1319427" y="3530989"/>
            <a:ext cx="6505071" cy="391977"/>
          </a:xfrm>
        </p:spPr>
        <p:txBody>
          <a:bodyPr>
            <a:normAutofit/>
          </a:bodyPr>
          <a:lstStyle/>
          <a:p>
            <a:pPr>
              <a:lnSpc>
                <a:spcPct val="90000"/>
              </a:lnSpc>
            </a:pPr>
            <a:r>
              <a:rPr lang="en-US" sz="800" dirty="0"/>
              <a:t>Primary School No. 3 in </a:t>
            </a:r>
            <a:r>
              <a:rPr lang="pl-PL" sz="800" dirty="0"/>
              <a:t>Ustka</a:t>
            </a:r>
            <a:r>
              <a:rPr lang="en-US" sz="800" dirty="0"/>
              <a:t>
</a:t>
            </a:r>
            <a:endParaRPr lang="en-GB" sz="800" dirty="0"/>
          </a:p>
        </p:txBody>
      </p:sp>
      <p:sp>
        <p:nvSpPr>
          <p:cNvPr id="73" name="Rectangle 72">
            <a:extLst>
              <a:ext uri="{FF2B5EF4-FFF2-40B4-BE49-F238E27FC236}">
                <a16:creationId xmlns:a16="http://schemas.microsoft.com/office/drawing/2014/main" id="{38ECFFAC-D10E-402D-BA29-6A4F6F4A1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884666"/>
            <a:ext cx="6638052" cy="196608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30B6D9A-200F-41ED-9610-D7E95C597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6413" y="1009801"/>
            <a:ext cx="1726865" cy="1726865"/>
          </a:xfrm>
          <a:prstGeom prst="rect">
            <a:avLst/>
          </a:prstGeom>
          <a:ln w="12700">
            <a:noFill/>
          </a:ln>
        </p:spPr>
      </p:pic>
    </p:spTree>
    <p:extLst>
      <p:ext uri="{BB962C8B-B14F-4D97-AF65-F5344CB8AC3E}">
        <p14:creationId xmlns:p14="http://schemas.microsoft.com/office/powerpoint/2010/main" val="31833282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0"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34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F81DBF17-7F93-4DC2-A0E7-1ABF6EAF3748}"/>
              </a:ext>
            </a:extLst>
          </p:cNvPr>
          <p:cNvSpPr>
            <a:spLocks noGrp="1"/>
          </p:cNvSpPr>
          <p:nvPr>
            <p:ph type="title"/>
          </p:nvPr>
        </p:nvSpPr>
        <p:spPr>
          <a:xfrm>
            <a:off x="484094" y="720090"/>
            <a:ext cx="2899271" cy="3128458"/>
          </a:xfrm>
        </p:spPr>
        <p:txBody>
          <a:bodyPr>
            <a:normAutofit/>
          </a:bodyPr>
          <a:lstStyle/>
          <a:p>
            <a:pPr algn="r"/>
            <a:r>
              <a:rPr lang="pl-PL" sz="3300" dirty="0">
                <a:solidFill>
                  <a:schemeClr val="tx1"/>
                </a:solidFill>
              </a:rPr>
              <a:t>Presentation </a:t>
            </a:r>
            <a:r>
              <a:rPr lang="en-GB" sz="3300" dirty="0">
                <a:solidFill>
                  <a:schemeClr val="tx1"/>
                </a:solidFill>
              </a:rPr>
              <a:t>made</a:t>
            </a:r>
            <a:r>
              <a:rPr lang="pl-PL" sz="3300" dirty="0">
                <a:solidFill>
                  <a:schemeClr val="tx1"/>
                </a:solidFill>
              </a:rPr>
              <a:t> by:
</a:t>
            </a:r>
            <a:endParaRPr lang="en-GB" sz="3300" dirty="0">
              <a:solidFill>
                <a:schemeClr val="tx1"/>
              </a:solidFill>
            </a:endParaRPr>
          </a:p>
        </p:txBody>
      </p:sp>
      <p:cxnSp>
        <p:nvCxnSpPr>
          <p:cNvPr id="41"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900112"/>
            <a:ext cx="0" cy="26579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2D666DB-BE7D-43B7-8A5F-48EE8CD96BD7}"/>
              </a:ext>
            </a:extLst>
          </p:cNvPr>
          <p:cNvSpPr>
            <a:spLocks noGrp="1"/>
          </p:cNvSpPr>
          <p:nvPr>
            <p:ph idx="1"/>
          </p:nvPr>
        </p:nvSpPr>
        <p:spPr>
          <a:xfrm>
            <a:off x="3737373" y="720090"/>
            <a:ext cx="4133850" cy="3128458"/>
          </a:xfrm>
        </p:spPr>
        <p:txBody>
          <a:bodyPr>
            <a:normAutofit/>
          </a:bodyPr>
          <a:lstStyle/>
          <a:p>
            <a:r>
              <a:rPr lang="en-GB" dirty="0"/>
              <a:t>Text</a:t>
            </a:r>
            <a:r>
              <a:rPr lang="pl-PL" dirty="0"/>
              <a:t>:  </a:t>
            </a:r>
          </a:p>
          <a:p>
            <a:r>
              <a:rPr lang="en-GB" dirty="0"/>
              <a:t>Translation</a:t>
            </a:r>
            <a:r>
              <a:rPr lang="pl-PL" dirty="0"/>
              <a:t>: Wiktoria Różycka, </a:t>
            </a:r>
            <a:r>
              <a:rPr lang="en-GB" dirty="0"/>
              <a:t>Mrs</a:t>
            </a:r>
            <a:r>
              <a:rPr lang="pl-PL" dirty="0"/>
              <a:t> Aleksandra Łącka</a:t>
            </a:r>
          </a:p>
          <a:p>
            <a:r>
              <a:rPr lang="pl-PL" dirty="0"/>
              <a:t>Photo: Szymon Moraczyński, Jakub Ratajczak</a:t>
            </a:r>
          </a:p>
          <a:p>
            <a:r>
              <a:rPr lang="pl-PL" dirty="0"/>
              <a:t>Design and Presentation: Tomasz Sawczuk</a:t>
            </a:r>
          </a:p>
          <a:p>
            <a:endParaRPr lang="en-GB" dirty="0"/>
          </a:p>
        </p:txBody>
      </p:sp>
    </p:spTree>
    <p:extLst>
      <p:ext uri="{BB962C8B-B14F-4D97-AF65-F5344CB8AC3E}">
        <p14:creationId xmlns:p14="http://schemas.microsoft.com/office/powerpoint/2010/main" val="773607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0" name="Rectangle 150">
            <a:extLst>
              <a:ext uri="{FF2B5EF4-FFF2-40B4-BE49-F238E27FC236}">
                <a16:creationId xmlns:a16="http://schemas.microsoft.com/office/drawing/2014/main" id="{A0795276-6AD8-4E61-B867-E89C901C2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52">
            <a:extLst>
              <a:ext uri="{FF2B5EF4-FFF2-40B4-BE49-F238E27FC236}">
                <a16:creationId xmlns:a16="http://schemas.microsoft.com/office/drawing/2014/main" id="{0C0B1E64-42A8-4DC2-BDD6-71F5F6C777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154" name="Freeform 5">
              <a:extLst>
                <a:ext uri="{FF2B5EF4-FFF2-40B4-BE49-F238E27FC236}">
                  <a16:creationId xmlns:a16="http://schemas.microsoft.com/office/drawing/2014/main" id="{8C8155C0-71F8-496C-8259-2019B6CC91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6">
              <a:extLst>
                <a:ext uri="{FF2B5EF4-FFF2-40B4-BE49-F238E27FC236}">
                  <a16:creationId xmlns:a16="http://schemas.microsoft.com/office/drawing/2014/main" id="{407B587E-6FE0-4C6B-AB64-3C002ED9D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7">
              <a:extLst>
                <a:ext uri="{FF2B5EF4-FFF2-40B4-BE49-F238E27FC236}">
                  <a16:creationId xmlns:a16="http://schemas.microsoft.com/office/drawing/2014/main" id="{1F255B5A-0E12-425B-A99C-9900AC7DEE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8">
              <a:extLst>
                <a:ext uri="{FF2B5EF4-FFF2-40B4-BE49-F238E27FC236}">
                  <a16:creationId xmlns:a16="http://schemas.microsoft.com/office/drawing/2014/main" id="{A2B462C0-8C9F-4FEA-A4BA-3006FC4F2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9">
              <a:extLst>
                <a:ext uri="{FF2B5EF4-FFF2-40B4-BE49-F238E27FC236}">
                  <a16:creationId xmlns:a16="http://schemas.microsoft.com/office/drawing/2014/main" id="{E48A3703-2E9E-422D-997E-65234C8DF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
              <a:extLst>
                <a:ext uri="{FF2B5EF4-FFF2-40B4-BE49-F238E27FC236}">
                  <a16:creationId xmlns:a16="http://schemas.microsoft.com/office/drawing/2014/main" id="{28AEF2F5-5E3E-4211-AA69-43C302576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1">
              <a:extLst>
                <a:ext uri="{FF2B5EF4-FFF2-40B4-BE49-F238E27FC236}">
                  <a16:creationId xmlns:a16="http://schemas.microsoft.com/office/drawing/2014/main" id="{32F16BF9-8C0C-45FA-AFE6-BFB93D0A00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2">
              <a:extLst>
                <a:ext uri="{FF2B5EF4-FFF2-40B4-BE49-F238E27FC236}">
                  <a16:creationId xmlns:a16="http://schemas.microsoft.com/office/drawing/2014/main" id="{6CA36DAF-014B-49F0-8805-3221AAB97A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3">
              <a:extLst>
                <a:ext uri="{FF2B5EF4-FFF2-40B4-BE49-F238E27FC236}">
                  <a16:creationId xmlns:a16="http://schemas.microsoft.com/office/drawing/2014/main" id="{14D9415D-1D48-4C82-9708-546456ACF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4">
              <a:extLst>
                <a:ext uri="{FF2B5EF4-FFF2-40B4-BE49-F238E27FC236}">
                  <a16:creationId xmlns:a16="http://schemas.microsoft.com/office/drawing/2014/main" id="{9C313F03-E5FF-4431-B6E3-22E6D6838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5">
              <a:extLst>
                <a:ext uri="{FF2B5EF4-FFF2-40B4-BE49-F238E27FC236}">
                  <a16:creationId xmlns:a16="http://schemas.microsoft.com/office/drawing/2014/main" id="{3D2103D1-127D-4F6F-87A5-293E9611E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6">
              <a:extLst>
                <a:ext uri="{FF2B5EF4-FFF2-40B4-BE49-F238E27FC236}">
                  <a16:creationId xmlns:a16="http://schemas.microsoft.com/office/drawing/2014/main" id="{290B1059-0A46-43DF-AEBF-A3E56E9363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7">
              <a:extLst>
                <a:ext uri="{FF2B5EF4-FFF2-40B4-BE49-F238E27FC236}">
                  <a16:creationId xmlns:a16="http://schemas.microsoft.com/office/drawing/2014/main" id="{6B15263D-28DB-4A53-BCB1-10F4B982E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8">
              <a:extLst>
                <a:ext uri="{FF2B5EF4-FFF2-40B4-BE49-F238E27FC236}">
                  <a16:creationId xmlns:a16="http://schemas.microsoft.com/office/drawing/2014/main" id="{80906ADD-C44C-4B20-8581-B560CCC9F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9">
              <a:extLst>
                <a:ext uri="{FF2B5EF4-FFF2-40B4-BE49-F238E27FC236}">
                  <a16:creationId xmlns:a16="http://schemas.microsoft.com/office/drawing/2014/main" id="{0A56CD34-AD69-4B18-A062-0A5AE57CFB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0">
              <a:extLst>
                <a:ext uri="{FF2B5EF4-FFF2-40B4-BE49-F238E27FC236}">
                  <a16:creationId xmlns:a16="http://schemas.microsoft.com/office/drawing/2014/main" id="{4274D7D4-C4B8-44A1-BA81-FFD600D65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1">
              <a:extLst>
                <a:ext uri="{FF2B5EF4-FFF2-40B4-BE49-F238E27FC236}">
                  <a16:creationId xmlns:a16="http://schemas.microsoft.com/office/drawing/2014/main" id="{C8C22763-8A20-485E-A6B3-E3977BBE5C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2">
              <a:extLst>
                <a:ext uri="{FF2B5EF4-FFF2-40B4-BE49-F238E27FC236}">
                  <a16:creationId xmlns:a16="http://schemas.microsoft.com/office/drawing/2014/main" id="{0CCC12CC-16E0-42E3-999D-8441D78F8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3">
              <a:extLst>
                <a:ext uri="{FF2B5EF4-FFF2-40B4-BE49-F238E27FC236}">
                  <a16:creationId xmlns:a16="http://schemas.microsoft.com/office/drawing/2014/main" id="{C3FB80AD-F715-4592-AE09-EC9DB856D9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2" name="Group 173">
            <a:extLst>
              <a:ext uri="{FF2B5EF4-FFF2-40B4-BE49-F238E27FC236}">
                <a16:creationId xmlns:a16="http://schemas.microsoft.com/office/drawing/2014/main" id="{A2DC0211-6647-4051-AB2B-822E92F7F0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2919851"/>
            <a:ext cx="6634256" cy="1328455"/>
            <a:chOff x="1669293" y="3893141"/>
            <a:chExt cx="8845667" cy="1771275"/>
          </a:xfrm>
        </p:grpSpPr>
        <p:sp>
          <p:nvSpPr>
            <p:cNvPr id="175" name="Isosceles Triangle 39">
              <a:extLst>
                <a:ext uri="{FF2B5EF4-FFF2-40B4-BE49-F238E27FC236}">
                  <a16:creationId xmlns:a16="http://schemas.microsoft.com/office/drawing/2014/main" id="{DA0F1AB3-732E-42E4-8DDF-E955C4389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C75C6E2D-339E-48D0-A249-04A40F2EB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53FB819C-666C-4301-8144-2B4B8A7D730E}"/>
              </a:ext>
            </a:extLst>
          </p:cNvPr>
          <p:cNvSpPr>
            <a:spLocks noGrp="1"/>
          </p:cNvSpPr>
          <p:nvPr>
            <p:ph type="ctrTitle"/>
          </p:nvPr>
        </p:nvSpPr>
        <p:spPr>
          <a:xfrm>
            <a:off x="1319427" y="2985177"/>
            <a:ext cx="6504221" cy="545811"/>
          </a:xfrm>
        </p:spPr>
        <p:txBody>
          <a:bodyPr>
            <a:normAutofit/>
          </a:bodyPr>
          <a:lstStyle/>
          <a:p>
            <a:r>
              <a:rPr lang="pl-PL" sz="2300" dirty="0"/>
              <a:t>HISTORY OF POLISH EMIGRATION</a:t>
            </a:r>
          </a:p>
        </p:txBody>
      </p:sp>
      <p:sp>
        <p:nvSpPr>
          <p:cNvPr id="3" name="Podtytuł 2">
            <a:extLst>
              <a:ext uri="{FF2B5EF4-FFF2-40B4-BE49-F238E27FC236}">
                <a16:creationId xmlns:a16="http://schemas.microsoft.com/office/drawing/2014/main" id="{C0844228-16AE-4C99-935C-8E8A08B951F3}"/>
              </a:ext>
            </a:extLst>
          </p:cNvPr>
          <p:cNvSpPr>
            <a:spLocks noGrp="1"/>
          </p:cNvSpPr>
          <p:nvPr>
            <p:ph type="subTitle" idx="1"/>
          </p:nvPr>
        </p:nvSpPr>
        <p:spPr>
          <a:xfrm>
            <a:off x="1319427" y="3530989"/>
            <a:ext cx="6505071" cy="391977"/>
          </a:xfrm>
        </p:spPr>
        <p:txBody>
          <a:bodyPr>
            <a:normAutofit/>
          </a:bodyPr>
          <a:lstStyle/>
          <a:p>
            <a:pPr>
              <a:lnSpc>
                <a:spcPct val="90000"/>
              </a:lnSpc>
            </a:pPr>
            <a:r>
              <a:rPr lang="en-US" sz="1200" dirty="0"/>
              <a:t>All emigration processes in Poland were caused by tough economic situations, political and religious, which dominated in the country.</a:t>
            </a:r>
            <a:endParaRPr lang="pl-PL" sz="1200" dirty="0"/>
          </a:p>
        </p:txBody>
      </p:sp>
      <p:sp>
        <p:nvSpPr>
          <p:cNvPr id="183" name="Rectangle 177">
            <a:extLst>
              <a:ext uri="{FF2B5EF4-FFF2-40B4-BE49-F238E27FC236}">
                <a16:creationId xmlns:a16="http://schemas.microsoft.com/office/drawing/2014/main" id="{38ECFFAC-D10E-402D-BA29-6A4F6F4A1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884666"/>
            <a:ext cx="6638052" cy="196608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6" name="Graphic 115">
            <a:extLst>
              <a:ext uri="{FF2B5EF4-FFF2-40B4-BE49-F238E27FC236}">
                <a16:creationId xmlns:a16="http://schemas.microsoft.com/office/drawing/2014/main" id="{4C367EEB-E283-4474-9ED3-0901B6CD3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6413" y="1009801"/>
            <a:ext cx="1726865" cy="1726865"/>
          </a:xfrm>
          <a:prstGeom prst="rect">
            <a:avLst/>
          </a:prstGeom>
          <a:ln w="12700">
            <a:noFill/>
          </a:ln>
        </p:spPr>
      </p:pic>
    </p:spTree>
    <p:extLst>
      <p:ext uri="{BB962C8B-B14F-4D97-AF65-F5344CB8AC3E}">
        <p14:creationId xmlns:p14="http://schemas.microsoft.com/office/powerpoint/2010/main" val="1611166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E7FDAB0D-1BB2-4B4F-B474-421A714604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77" name="Freeform 5">
              <a:extLst>
                <a:ext uri="{FF2B5EF4-FFF2-40B4-BE49-F238E27FC236}">
                  <a16:creationId xmlns:a16="http://schemas.microsoft.com/office/drawing/2014/main" id="{822CE6C0-12C4-405A-B1B4-26F1E0A68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6">
              <a:extLst>
                <a:ext uri="{FF2B5EF4-FFF2-40B4-BE49-F238E27FC236}">
                  <a16:creationId xmlns:a16="http://schemas.microsoft.com/office/drawing/2014/main" id="{E8F8C2A9-2B02-4D6E-978B-528E0F0F0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9" name="Freeform 7">
              <a:extLst>
                <a:ext uri="{FF2B5EF4-FFF2-40B4-BE49-F238E27FC236}">
                  <a16:creationId xmlns:a16="http://schemas.microsoft.com/office/drawing/2014/main" id="{EBC3A849-052F-40BA-ACCB-895B8D2A2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8">
              <a:extLst>
                <a:ext uri="{FF2B5EF4-FFF2-40B4-BE49-F238E27FC236}">
                  <a16:creationId xmlns:a16="http://schemas.microsoft.com/office/drawing/2014/main" id="{8696B7BA-AFAF-46CF-8FBF-D3CB95D75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1" name="Freeform 9">
              <a:extLst>
                <a:ext uri="{FF2B5EF4-FFF2-40B4-BE49-F238E27FC236}">
                  <a16:creationId xmlns:a16="http://schemas.microsoft.com/office/drawing/2014/main" id="{B9D3C21E-9DDB-4A77-9481-B9C25664E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2" name="Freeform 10">
              <a:extLst>
                <a:ext uri="{FF2B5EF4-FFF2-40B4-BE49-F238E27FC236}">
                  <a16:creationId xmlns:a16="http://schemas.microsoft.com/office/drawing/2014/main" id="{E78A0A65-AE05-49B7-BA8D-B3EC0893E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3" name="Freeform 11">
              <a:extLst>
                <a:ext uri="{FF2B5EF4-FFF2-40B4-BE49-F238E27FC236}">
                  <a16:creationId xmlns:a16="http://schemas.microsoft.com/office/drawing/2014/main" id="{0300116D-4F01-4682-947F-016CCF2FF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2">
              <a:extLst>
                <a:ext uri="{FF2B5EF4-FFF2-40B4-BE49-F238E27FC236}">
                  <a16:creationId xmlns:a16="http://schemas.microsoft.com/office/drawing/2014/main" id="{18822C89-3359-47A5-A70F-90C8808FC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5" name="Freeform 13">
              <a:extLst>
                <a:ext uri="{FF2B5EF4-FFF2-40B4-BE49-F238E27FC236}">
                  <a16:creationId xmlns:a16="http://schemas.microsoft.com/office/drawing/2014/main" id="{8D0229B8-36D4-4921-BF44-51D5BE4AD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6" name="Freeform 14">
              <a:extLst>
                <a:ext uri="{FF2B5EF4-FFF2-40B4-BE49-F238E27FC236}">
                  <a16:creationId xmlns:a16="http://schemas.microsoft.com/office/drawing/2014/main" id="{A6415187-E776-4E44-936F-2BE743972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7" name="Freeform 15">
              <a:extLst>
                <a:ext uri="{FF2B5EF4-FFF2-40B4-BE49-F238E27FC236}">
                  <a16:creationId xmlns:a16="http://schemas.microsoft.com/office/drawing/2014/main" id="{DBC788BC-E185-4230-BBA4-1815A7428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8" name="Freeform 16">
              <a:extLst>
                <a:ext uri="{FF2B5EF4-FFF2-40B4-BE49-F238E27FC236}">
                  <a16:creationId xmlns:a16="http://schemas.microsoft.com/office/drawing/2014/main" id="{72918B9B-E887-40E3-9401-CE587FE82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7">
              <a:extLst>
                <a:ext uri="{FF2B5EF4-FFF2-40B4-BE49-F238E27FC236}">
                  <a16:creationId xmlns:a16="http://schemas.microsoft.com/office/drawing/2014/main" id="{A1D76EA5-E71D-4686-931F-941044510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8">
              <a:extLst>
                <a:ext uri="{FF2B5EF4-FFF2-40B4-BE49-F238E27FC236}">
                  <a16:creationId xmlns:a16="http://schemas.microsoft.com/office/drawing/2014/main" id="{07C045E5-3480-4412-BAD2-30DF0F7D5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19">
              <a:extLst>
                <a:ext uri="{FF2B5EF4-FFF2-40B4-BE49-F238E27FC236}">
                  <a16:creationId xmlns:a16="http://schemas.microsoft.com/office/drawing/2014/main" id="{C14589F2-4A59-4CC4-A3AA-C7D94FC11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0">
              <a:extLst>
                <a:ext uri="{FF2B5EF4-FFF2-40B4-BE49-F238E27FC236}">
                  <a16:creationId xmlns:a16="http://schemas.microsoft.com/office/drawing/2014/main" id="{1E4E3499-60C4-428A-A3C2-A263A4D42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3" name="Freeform 21">
              <a:extLst>
                <a:ext uri="{FF2B5EF4-FFF2-40B4-BE49-F238E27FC236}">
                  <a16:creationId xmlns:a16="http://schemas.microsoft.com/office/drawing/2014/main" id="{54188FBA-D284-457A-BAC4-B3CD8E94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94" name="Freeform 22">
              <a:extLst>
                <a:ext uri="{FF2B5EF4-FFF2-40B4-BE49-F238E27FC236}">
                  <a16:creationId xmlns:a16="http://schemas.microsoft.com/office/drawing/2014/main" id="{2C068417-D31B-474E-8CB2-24AAD6EB0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5" name="Freeform 23">
              <a:extLst>
                <a:ext uri="{FF2B5EF4-FFF2-40B4-BE49-F238E27FC236}">
                  <a16:creationId xmlns:a16="http://schemas.microsoft.com/office/drawing/2014/main" id="{5EB2A9A0-9DF7-42CB-8EFD-A1E7394AD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6" name="Freeform 24">
              <a:extLst>
                <a:ext uri="{FF2B5EF4-FFF2-40B4-BE49-F238E27FC236}">
                  <a16:creationId xmlns:a16="http://schemas.microsoft.com/office/drawing/2014/main" id="{C33E0B20-CCF0-413A-9DBA-8F96BED6E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7" name="Freeform 25">
              <a:extLst>
                <a:ext uri="{FF2B5EF4-FFF2-40B4-BE49-F238E27FC236}">
                  <a16:creationId xmlns:a16="http://schemas.microsoft.com/office/drawing/2014/main" id="{6B514BE5-1950-4ADF-9D3E-B23F24D4A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9" name="Group 198">
            <a:extLst>
              <a:ext uri="{FF2B5EF4-FFF2-40B4-BE49-F238E27FC236}">
                <a16:creationId xmlns:a16="http://schemas.microsoft.com/office/drawing/2014/main" id="{E18B0EB2-4B89-475C-8742-44CD02F69D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602816"/>
            <a:chOff x="697883" y="1816768"/>
            <a:chExt cx="3674476" cy="3470421"/>
          </a:xfrm>
        </p:grpSpPr>
        <p:sp>
          <p:nvSpPr>
            <p:cNvPr id="200" name="Rectangle 199">
              <a:extLst>
                <a:ext uri="{FF2B5EF4-FFF2-40B4-BE49-F238E27FC236}">
                  <a16:creationId xmlns:a16="http://schemas.microsoft.com/office/drawing/2014/main" id="{02EB66A3-6C90-4E07-A178-1E0691B32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Isosceles Triangle 22">
              <a:extLst>
                <a:ext uri="{FF2B5EF4-FFF2-40B4-BE49-F238E27FC236}">
                  <a16:creationId xmlns:a16="http://schemas.microsoft.com/office/drawing/2014/main" id="{1C57E03C-77AC-4535-AD18-8EF978F1E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Rectangle 201">
              <a:extLst>
                <a:ext uri="{FF2B5EF4-FFF2-40B4-BE49-F238E27FC236}">
                  <a16:creationId xmlns:a16="http://schemas.microsoft.com/office/drawing/2014/main" id="{6D3014F1-8D1C-480C-9841-345050E0A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04" name="Rectangle 203">
            <a:extLst>
              <a:ext uri="{FF2B5EF4-FFF2-40B4-BE49-F238E27FC236}">
                <a16:creationId xmlns:a16="http://schemas.microsoft.com/office/drawing/2014/main" id="{86796B51-FB4E-4AF8-B8D3-36C39238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 name="Group 205">
            <a:extLst>
              <a:ext uri="{FF2B5EF4-FFF2-40B4-BE49-F238E27FC236}">
                <a16:creationId xmlns:a16="http://schemas.microsoft.com/office/drawing/2014/main" id="{4EF5FDBB-87C5-42F1-8BF3-C3A4AB41C9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207" name="Freeform 5">
              <a:extLst>
                <a:ext uri="{FF2B5EF4-FFF2-40B4-BE49-F238E27FC236}">
                  <a16:creationId xmlns:a16="http://schemas.microsoft.com/office/drawing/2014/main" id="{155EE814-7041-4AD8-8402-D1EA7D58B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6">
              <a:extLst>
                <a:ext uri="{FF2B5EF4-FFF2-40B4-BE49-F238E27FC236}">
                  <a16:creationId xmlns:a16="http://schemas.microsoft.com/office/drawing/2014/main" id="{E66B43D0-A7D9-4B12-B8ED-AF5BBCCB1B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7">
              <a:extLst>
                <a:ext uri="{FF2B5EF4-FFF2-40B4-BE49-F238E27FC236}">
                  <a16:creationId xmlns:a16="http://schemas.microsoft.com/office/drawing/2014/main" id="{26B548E3-0F17-459E-8B93-9D57B501D6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8">
              <a:extLst>
                <a:ext uri="{FF2B5EF4-FFF2-40B4-BE49-F238E27FC236}">
                  <a16:creationId xmlns:a16="http://schemas.microsoft.com/office/drawing/2014/main" id="{D46B414D-7401-49C5-8DC4-14969B6651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9">
              <a:extLst>
                <a:ext uri="{FF2B5EF4-FFF2-40B4-BE49-F238E27FC236}">
                  <a16:creationId xmlns:a16="http://schemas.microsoft.com/office/drawing/2014/main" id="{8F3B1D6F-8411-498F-801E-63C1FD315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0">
              <a:extLst>
                <a:ext uri="{FF2B5EF4-FFF2-40B4-BE49-F238E27FC236}">
                  <a16:creationId xmlns:a16="http://schemas.microsoft.com/office/drawing/2014/main" id="{30796EE5-651A-4010-8B84-D789B0F53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1">
              <a:extLst>
                <a:ext uri="{FF2B5EF4-FFF2-40B4-BE49-F238E27FC236}">
                  <a16:creationId xmlns:a16="http://schemas.microsoft.com/office/drawing/2014/main" id="{DB94EB82-341C-4DCE-8AED-67810F3A5A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2">
              <a:extLst>
                <a:ext uri="{FF2B5EF4-FFF2-40B4-BE49-F238E27FC236}">
                  <a16:creationId xmlns:a16="http://schemas.microsoft.com/office/drawing/2014/main" id="{FCAFB453-C073-4C7E-B5F8-C350A4EC8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3">
              <a:extLst>
                <a:ext uri="{FF2B5EF4-FFF2-40B4-BE49-F238E27FC236}">
                  <a16:creationId xmlns:a16="http://schemas.microsoft.com/office/drawing/2014/main" id="{4AD4EC95-B273-4C89-8BFE-35A0D2365F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4">
              <a:extLst>
                <a:ext uri="{FF2B5EF4-FFF2-40B4-BE49-F238E27FC236}">
                  <a16:creationId xmlns:a16="http://schemas.microsoft.com/office/drawing/2014/main" id="{638DC470-5EDA-4DE5-A756-503C793F3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5">
              <a:extLst>
                <a:ext uri="{FF2B5EF4-FFF2-40B4-BE49-F238E27FC236}">
                  <a16:creationId xmlns:a16="http://schemas.microsoft.com/office/drawing/2014/main" id="{5F856527-3161-47FA-90B8-E759174F17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6">
              <a:extLst>
                <a:ext uri="{FF2B5EF4-FFF2-40B4-BE49-F238E27FC236}">
                  <a16:creationId xmlns:a16="http://schemas.microsoft.com/office/drawing/2014/main" id="{BBD442F5-6206-4E79-A5A9-13D3E3410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7">
              <a:extLst>
                <a:ext uri="{FF2B5EF4-FFF2-40B4-BE49-F238E27FC236}">
                  <a16:creationId xmlns:a16="http://schemas.microsoft.com/office/drawing/2014/main" id="{CA48A435-AB1F-4BB2-9B28-CE66DA08C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8">
              <a:extLst>
                <a:ext uri="{FF2B5EF4-FFF2-40B4-BE49-F238E27FC236}">
                  <a16:creationId xmlns:a16="http://schemas.microsoft.com/office/drawing/2014/main" id="{95D7BD7D-8115-4EEF-AA02-6C18DC9AB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9">
              <a:extLst>
                <a:ext uri="{FF2B5EF4-FFF2-40B4-BE49-F238E27FC236}">
                  <a16:creationId xmlns:a16="http://schemas.microsoft.com/office/drawing/2014/main" id="{F2742DD2-B7D3-46F1-ABEE-8EB626BE3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0">
              <a:extLst>
                <a:ext uri="{FF2B5EF4-FFF2-40B4-BE49-F238E27FC236}">
                  <a16:creationId xmlns:a16="http://schemas.microsoft.com/office/drawing/2014/main" id="{1173C30B-B401-420B-8D2F-807E57EDB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1">
              <a:extLst>
                <a:ext uri="{FF2B5EF4-FFF2-40B4-BE49-F238E27FC236}">
                  <a16:creationId xmlns:a16="http://schemas.microsoft.com/office/drawing/2014/main" id="{9C9B678D-D528-4028-A27B-9429F4F86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2">
              <a:extLst>
                <a:ext uri="{FF2B5EF4-FFF2-40B4-BE49-F238E27FC236}">
                  <a16:creationId xmlns:a16="http://schemas.microsoft.com/office/drawing/2014/main" id="{CEE58631-F295-46A7-BB2A-0DAB7B83F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23">
              <a:extLst>
                <a:ext uri="{FF2B5EF4-FFF2-40B4-BE49-F238E27FC236}">
                  <a16:creationId xmlns:a16="http://schemas.microsoft.com/office/drawing/2014/main" id="{29C8018F-2FD6-4F63-A773-21A27FBB05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4">
              <a:extLst>
                <a:ext uri="{FF2B5EF4-FFF2-40B4-BE49-F238E27FC236}">
                  <a16:creationId xmlns:a16="http://schemas.microsoft.com/office/drawing/2014/main" id="{89B80B72-4E0A-41E8-9632-4CD7AA8C2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25">
              <a:extLst>
                <a:ext uri="{FF2B5EF4-FFF2-40B4-BE49-F238E27FC236}">
                  <a16:creationId xmlns:a16="http://schemas.microsoft.com/office/drawing/2014/main" id="{5792DD48-06AC-44C9-8D15-F22073F0A0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3" name="Obraz 12" descr="Obraz zawierający zewnętrzne, zdjęcie, stare, osoba&#10;&#10;Opis wygenerowany automatycznie">
            <a:extLst>
              <a:ext uri="{FF2B5EF4-FFF2-40B4-BE49-F238E27FC236}">
                <a16:creationId xmlns:a16="http://schemas.microsoft.com/office/drawing/2014/main" id="{AEF2BE4A-1338-45EC-A0B7-D026E73B5188}"/>
              </a:ext>
            </a:extLst>
          </p:cNvPr>
          <p:cNvPicPr>
            <a:picLocks noChangeAspect="1"/>
          </p:cNvPicPr>
          <p:nvPr/>
        </p:nvPicPr>
        <p:blipFill rotWithShape="1">
          <a:blip r:embed="rId2">
            <a:extLst>
              <a:ext uri="{28A0092B-C50C-407E-A947-70E740481C1C}">
                <a14:useLocalDpi xmlns:a14="http://schemas.microsoft.com/office/drawing/2010/main" val="0"/>
              </a:ext>
            </a:extLst>
          </a:blip>
          <a:srcRect t="15728" r="-2" b="-2"/>
          <a:stretch/>
        </p:blipFill>
        <p:spPr>
          <a:xfrm>
            <a:off x="20" y="169"/>
            <a:ext cx="9143751" cy="5143500"/>
          </a:xfrm>
          <a:prstGeom prst="rect">
            <a:avLst/>
          </a:prstGeom>
        </p:spPr>
      </p:pic>
      <p:sp>
        <p:nvSpPr>
          <p:cNvPr id="229" name="Rectangle 228">
            <a:extLst>
              <a:ext uri="{FF2B5EF4-FFF2-40B4-BE49-F238E27FC236}">
                <a16:creationId xmlns:a16="http://schemas.microsoft.com/office/drawing/2014/main" id="{647AF7C1-B69A-4562-850F-5EB7B699E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2" y="0"/>
            <a:ext cx="4576763" cy="51435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Obraz 14" descr="Obraz zawierający budynek, grupa, osoba, podłoże&#10;&#10;Opis wygenerowany automatycznie">
            <a:extLst>
              <a:ext uri="{FF2B5EF4-FFF2-40B4-BE49-F238E27FC236}">
                <a16:creationId xmlns:a16="http://schemas.microsoft.com/office/drawing/2014/main" id="{23B28CE8-D8C3-4A26-8299-60B23B029E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85" r="15761" b="-1"/>
          <a:stretch/>
        </p:blipFill>
        <p:spPr>
          <a:xfrm>
            <a:off x="549033" y="311980"/>
            <a:ext cx="1625649" cy="1789436"/>
          </a:xfrm>
          <a:prstGeom prst="rect">
            <a:avLst/>
          </a:prstGeom>
        </p:spPr>
      </p:pic>
      <p:pic>
        <p:nvPicPr>
          <p:cNvPr id="11" name="Symbol zastępczy zawartości 10" descr="Obraz zawierający zewnętrzne, drzewo, koń, stare&#10;&#10;Opis wygenerowany automatycznie">
            <a:extLst>
              <a:ext uri="{FF2B5EF4-FFF2-40B4-BE49-F238E27FC236}">
                <a16:creationId xmlns:a16="http://schemas.microsoft.com/office/drawing/2014/main" id="{7388B309-9319-4A7B-B7C5-0AD64C04A166}"/>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6967" r="11720" b="3"/>
          <a:stretch/>
        </p:blipFill>
        <p:spPr>
          <a:xfrm>
            <a:off x="2417756" y="311980"/>
            <a:ext cx="1625649" cy="1789437"/>
          </a:xfrm>
          <a:prstGeom prst="rect">
            <a:avLst/>
          </a:prstGeom>
        </p:spPr>
      </p:pic>
      <p:sp>
        <p:nvSpPr>
          <p:cNvPr id="5" name="Symbol zastępczy zawartości 4">
            <a:extLst>
              <a:ext uri="{FF2B5EF4-FFF2-40B4-BE49-F238E27FC236}">
                <a16:creationId xmlns:a16="http://schemas.microsoft.com/office/drawing/2014/main" id="{041F61BE-66BC-45C8-8F77-007031389147}"/>
              </a:ext>
            </a:extLst>
          </p:cNvPr>
          <p:cNvSpPr>
            <a:spLocks noGrp="1"/>
          </p:cNvSpPr>
          <p:nvPr>
            <p:ph sz="half" idx="1"/>
          </p:nvPr>
        </p:nvSpPr>
        <p:spPr>
          <a:xfrm>
            <a:off x="350045" y="2156280"/>
            <a:ext cx="4005931" cy="2647718"/>
          </a:xfrm>
        </p:spPr>
        <p:txBody>
          <a:bodyPr vert="horz" lIns="91440" tIns="45720" rIns="91440" bIns="45720" rtlCol="0" anchor="ctr">
            <a:normAutofit/>
          </a:bodyPr>
          <a:lstStyle/>
          <a:p>
            <a:pPr marL="342900" indent="-228600" defTabSz="914400">
              <a:lnSpc>
                <a:spcPct val="110000"/>
              </a:lnSpc>
              <a:buFont typeface="+mj-lt"/>
              <a:buAutoNum type="arabicPeriod"/>
            </a:pPr>
            <a:r>
              <a:rPr lang="en-US" sz="1000" dirty="0">
                <a:solidFill>
                  <a:srgbClr val="FFFFFE"/>
                </a:solidFill>
              </a:rPr>
              <a:t>In 1831 after the failure of the November Uprising nearly 10 000 civilians, soldiers etc. were forced to emigrate. We call it Great Emigration.</a:t>
            </a:r>
          </a:p>
          <a:p>
            <a:pPr marL="342900" indent="-228600" defTabSz="914400">
              <a:lnSpc>
                <a:spcPct val="110000"/>
              </a:lnSpc>
              <a:buFont typeface="+mj-lt"/>
              <a:buAutoNum type="arabicPeriod"/>
            </a:pPr>
            <a:r>
              <a:rPr lang="en-US" sz="1000" dirty="0">
                <a:solidFill>
                  <a:srgbClr val="FFFFFE"/>
                </a:solidFill>
              </a:rPr>
              <a:t>In the years from  1864 through 1914 occurred so-called New Emigration, about 3,5 million people left the country.</a:t>
            </a:r>
          </a:p>
          <a:p>
            <a:pPr marL="342900" indent="-228600" defTabSz="914400">
              <a:lnSpc>
                <a:spcPct val="110000"/>
              </a:lnSpc>
              <a:buFont typeface="+mj-lt"/>
              <a:buAutoNum type="arabicPeriod"/>
            </a:pPr>
            <a:r>
              <a:rPr lang="en-US" sz="1000" dirty="0">
                <a:solidFill>
                  <a:srgbClr val="FFFFFE"/>
                </a:solidFill>
              </a:rPr>
              <a:t>Over the period  1918 – 1939 about 2 million Poles ran away. Most of them (1,25 mln) to France, Belgium, Germany, and the United States.</a:t>
            </a:r>
          </a:p>
          <a:p>
            <a:pPr marL="342900" indent="-228600" defTabSz="914400">
              <a:lnSpc>
                <a:spcPct val="110000"/>
              </a:lnSpc>
              <a:buFont typeface="+mj-lt"/>
              <a:buAutoNum type="arabicPeriod"/>
            </a:pPr>
            <a:r>
              <a:rPr lang="en-US" sz="1000" dirty="0">
                <a:solidFill>
                  <a:srgbClr val="FFFFFE"/>
                </a:solidFill>
              </a:rPr>
              <a:t>In 1939 – 1941 almost 800 000 of Poles were forced to leave their country and work in Germany.</a:t>
            </a:r>
          </a:p>
          <a:p>
            <a:pPr marL="0" indent="-228600" defTabSz="914400">
              <a:lnSpc>
                <a:spcPct val="110000"/>
              </a:lnSpc>
            </a:pPr>
            <a:endParaRPr lang="en-US" sz="800" dirty="0">
              <a:solidFill>
                <a:srgbClr val="FFFFFE"/>
              </a:solidFill>
            </a:endParaRPr>
          </a:p>
        </p:txBody>
      </p:sp>
      <p:grpSp>
        <p:nvGrpSpPr>
          <p:cNvPr id="231" name="Group 230">
            <a:extLst>
              <a:ext uri="{FF2B5EF4-FFF2-40B4-BE49-F238E27FC236}">
                <a16:creationId xmlns:a16="http://schemas.microsoft.com/office/drawing/2014/main" id="{D6D9662D-1A72-41B5-8872-6AB81756A3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5395" y="1274691"/>
            <a:ext cx="2751930" cy="2602815"/>
            <a:chOff x="703119" y="1816768"/>
            <a:chExt cx="3669240" cy="3470420"/>
          </a:xfrm>
        </p:grpSpPr>
        <p:sp>
          <p:nvSpPr>
            <p:cNvPr id="232" name="Rectangle 231">
              <a:extLst>
                <a:ext uri="{FF2B5EF4-FFF2-40B4-BE49-F238E27FC236}">
                  <a16:creationId xmlns:a16="http://schemas.microsoft.com/office/drawing/2014/main" id="{67C3423F-CDC5-47B7-9EB4-EA6586ADE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3119" y="1816768"/>
              <a:ext cx="3669239"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Isosceles Triangle 22">
              <a:extLst>
                <a:ext uri="{FF2B5EF4-FFF2-40B4-BE49-F238E27FC236}">
                  <a16:creationId xmlns:a16="http://schemas.microsoft.com/office/drawing/2014/main" id="{C16E2D93-D209-4395-A2E9-809E43B04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1975"/>
              <a:ext cx="315988" cy="27521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a:extLst>
                <a:ext uri="{FF2B5EF4-FFF2-40B4-BE49-F238E27FC236}">
                  <a16:creationId xmlns:a16="http://schemas.microsoft.com/office/drawing/2014/main" id="{38872490-8257-4A5B-BCF6-3EB9902C18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ytuł 3">
            <a:extLst>
              <a:ext uri="{FF2B5EF4-FFF2-40B4-BE49-F238E27FC236}">
                <a16:creationId xmlns:a16="http://schemas.microsoft.com/office/drawing/2014/main" id="{A02A5F44-4764-40DE-BD9F-F5503901897E}"/>
              </a:ext>
            </a:extLst>
          </p:cNvPr>
          <p:cNvSpPr>
            <a:spLocks noGrp="1"/>
          </p:cNvSpPr>
          <p:nvPr>
            <p:ph type="title"/>
          </p:nvPr>
        </p:nvSpPr>
        <p:spPr>
          <a:xfrm>
            <a:off x="5547280" y="1768793"/>
            <a:ext cx="2624234" cy="1840257"/>
          </a:xfrm>
        </p:spPr>
        <p:txBody>
          <a:bodyPr vert="horz" lIns="228600" tIns="228600" rIns="228600" bIns="228600" rtlCol="0" anchor="ctr">
            <a:normAutofit/>
          </a:bodyPr>
          <a:lstStyle/>
          <a:p>
            <a:pPr defTabSz="914400"/>
            <a:r>
              <a:rPr lang="en-US" sz="3400" spc="-150" dirty="0"/>
              <a:t>HISTORY OF POLISH EMIGRATION</a:t>
            </a:r>
          </a:p>
        </p:txBody>
      </p:sp>
    </p:spTree>
    <p:extLst>
      <p:ext uri="{BB962C8B-B14F-4D97-AF65-F5344CB8AC3E}">
        <p14:creationId xmlns:p14="http://schemas.microsoft.com/office/powerpoint/2010/main" val="29618975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7FDAB0D-1BB2-4B4F-B474-421A714604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77" name="Freeform 5">
              <a:extLst>
                <a:ext uri="{FF2B5EF4-FFF2-40B4-BE49-F238E27FC236}">
                  <a16:creationId xmlns:a16="http://schemas.microsoft.com/office/drawing/2014/main" id="{822CE6C0-12C4-405A-B1B4-26F1E0A68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a:extLst>
                <a:ext uri="{FF2B5EF4-FFF2-40B4-BE49-F238E27FC236}">
                  <a16:creationId xmlns:a16="http://schemas.microsoft.com/office/drawing/2014/main" id="{E8F8C2A9-2B02-4D6E-978B-528E0F0F0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a:extLst>
                <a:ext uri="{FF2B5EF4-FFF2-40B4-BE49-F238E27FC236}">
                  <a16:creationId xmlns:a16="http://schemas.microsoft.com/office/drawing/2014/main" id="{EBC3A849-052F-40BA-ACCB-895B8D2A2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a:extLst>
                <a:ext uri="{FF2B5EF4-FFF2-40B4-BE49-F238E27FC236}">
                  <a16:creationId xmlns:a16="http://schemas.microsoft.com/office/drawing/2014/main" id="{8696B7BA-AFAF-46CF-8FBF-D3CB95D75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a:extLst>
                <a:ext uri="{FF2B5EF4-FFF2-40B4-BE49-F238E27FC236}">
                  <a16:creationId xmlns:a16="http://schemas.microsoft.com/office/drawing/2014/main" id="{B9D3C21E-9DDB-4A77-9481-B9C25664E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a:extLst>
                <a:ext uri="{FF2B5EF4-FFF2-40B4-BE49-F238E27FC236}">
                  <a16:creationId xmlns:a16="http://schemas.microsoft.com/office/drawing/2014/main" id="{E78A0A65-AE05-49B7-BA8D-B3EC0893E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a:extLst>
                <a:ext uri="{FF2B5EF4-FFF2-40B4-BE49-F238E27FC236}">
                  <a16:creationId xmlns:a16="http://schemas.microsoft.com/office/drawing/2014/main" id="{0300116D-4F01-4682-947F-016CCF2FF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a:extLst>
                <a:ext uri="{FF2B5EF4-FFF2-40B4-BE49-F238E27FC236}">
                  <a16:creationId xmlns:a16="http://schemas.microsoft.com/office/drawing/2014/main" id="{18822C89-3359-47A5-A70F-90C8808FC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a:extLst>
                <a:ext uri="{FF2B5EF4-FFF2-40B4-BE49-F238E27FC236}">
                  <a16:creationId xmlns:a16="http://schemas.microsoft.com/office/drawing/2014/main" id="{8D0229B8-36D4-4921-BF44-51D5BE4AD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a:extLst>
                <a:ext uri="{FF2B5EF4-FFF2-40B4-BE49-F238E27FC236}">
                  <a16:creationId xmlns:a16="http://schemas.microsoft.com/office/drawing/2014/main" id="{A6415187-E776-4E44-936F-2BE743972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a:extLst>
                <a:ext uri="{FF2B5EF4-FFF2-40B4-BE49-F238E27FC236}">
                  <a16:creationId xmlns:a16="http://schemas.microsoft.com/office/drawing/2014/main" id="{DBC788BC-E185-4230-BBA4-1815A7428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a:extLst>
                <a:ext uri="{FF2B5EF4-FFF2-40B4-BE49-F238E27FC236}">
                  <a16:creationId xmlns:a16="http://schemas.microsoft.com/office/drawing/2014/main" id="{72918B9B-E887-40E3-9401-CE587FE82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A1D76EA5-E71D-4686-931F-941044510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a:extLst>
                <a:ext uri="{FF2B5EF4-FFF2-40B4-BE49-F238E27FC236}">
                  <a16:creationId xmlns:a16="http://schemas.microsoft.com/office/drawing/2014/main" id="{07C045E5-3480-4412-BAD2-30DF0F7D5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a:extLst>
                <a:ext uri="{FF2B5EF4-FFF2-40B4-BE49-F238E27FC236}">
                  <a16:creationId xmlns:a16="http://schemas.microsoft.com/office/drawing/2014/main" id="{C14589F2-4A59-4CC4-A3AA-C7D94FC11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a:extLst>
                <a:ext uri="{FF2B5EF4-FFF2-40B4-BE49-F238E27FC236}">
                  <a16:creationId xmlns:a16="http://schemas.microsoft.com/office/drawing/2014/main" id="{1E4E3499-60C4-428A-A3C2-A263A4D42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a:extLst>
                <a:ext uri="{FF2B5EF4-FFF2-40B4-BE49-F238E27FC236}">
                  <a16:creationId xmlns:a16="http://schemas.microsoft.com/office/drawing/2014/main" id="{54188FBA-D284-457A-BAC4-B3CD8E94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a:extLst>
                <a:ext uri="{FF2B5EF4-FFF2-40B4-BE49-F238E27FC236}">
                  <a16:creationId xmlns:a16="http://schemas.microsoft.com/office/drawing/2014/main" id="{2C068417-D31B-474E-8CB2-24AAD6EB0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a:extLst>
                <a:ext uri="{FF2B5EF4-FFF2-40B4-BE49-F238E27FC236}">
                  <a16:creationId xmlns:a16="http://schemas.microsoft.com/office/drawing/2014/main" id="{5EB2A9A0-9DF7-42CB-8EFD-A1E7394AD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a:extLst>
                <a:ext uri="{FF2B5EF4-FFF2-40B4-BE49-F238E27FC236}">
                  <a16:creationId xmlns:a16="http://schemas.microsoft.com/office/drawing/2014/main" id="{C33E0B20-CCF0-413A-9DBA-8F96BED6E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5">
              <a:extLst>
                <a:ext uri="{FF2B5EF4-FFF2-40B4-BE49-F238E27FC236}">
                  <a16:creationId xmlns:a16="http://schemas.microsoft.com/office/drawing/2014/main" id="{6B514BE5-1950-4ADF-9D3E-B23F24D4A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9" name="Group 98">
            <a:extLst>
              <a:ext uri="{FF2B5EF4-FFF2-40B4-BE49-F238E27FC236}">
                <a16:creationId xmlns:a16="http://schemas.microsoft.com/office/drawing/2014/main" id="{E18B0EB2-4B89-475C-8742-44CD02F69D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602816"/>
            <a:chOff x="697883" y="1816768"/>
            <a:chExt cx="3674476" cy="3470421"/>
          </a:xfrm>
        </p:grpSpPr>
        <p:sp>
          <p:nvSpPr>
            <p:cNvPr id="100" name="Rectangle 99">
              <a:extLst>
                <a:ext uri="{FF2B5EF4-FFF2-40B4-BE49-F238E27FC236}">
                  <a16:creationId xmlns:a16="http://schemas.microsoft.com/office/drawing/2014/main" id="{02EB66A3-6C90-4E07-A178-1E0691B32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Isosceles Triangle 22">
              <a:extLst>
                <a:ext uri="{FF2B5EF4-FFF2-40B4-BE49-F238E27FC236}">
                  <a16:creationId xmlns:a16="http://schemas.microsoft.com/office/drawing/2014/main" id="{1C57E03C-77AC-4535-AD18-8EF978F1E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1">
              <a:extLst>
                <a:ext uri="{FF2B5EF4-FFF2-40B4-BE49-F238E27FC236}">
                  <a16:creationId xmlns:a16="http://schemas.microsoft.com/office/drawing/2014/main" id="{6D3014F1-8D1C-480C-9841-345050E0A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4" name="Rectangle 103">
            <a:extLst>
              <a:ext uri="{FF2B5EF4-FFF2-40B4-BE49-F238E27FC236}">
                <a16:creationId xmlns:a16="http://schemas.microsoft.com/office/drawing/2014/main" id="{86796B51-FB4E-4AF8-B8D3-36C39238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4EF5FDBB-87C5-42F1-8BF3-C3A4AB41C9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07" name="Freeform 5">
              <a:extLst>
                <a:ext uri="{FF2B5EF4-FFF2-40B4-BE49-F238E27FC236}">
                  <a16:creationId xmlns:a16="http://schemas.microsoft.com/office/drawing/2014/main" id="{155EE814-7041-4AD8-8402-D1EA7D58B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6">
              <a:extLst>
                <a:ext uri="{FF2B5EF4-FFF2-40B4-BE49-F238E27FC236}">
                  <a16:creationId xmlns:a16="http://schemas.microsoft.com/office/drawing/2014/main" id="{E66B43D0-A7D9-4B12-B8ED-AF5BBCCB1B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7">
              <a:extLst>
                <a:ext uri="{FF2B5EF4-FFF2-40B4-BE49-F238E27FC236}">
                  <a16:creationId xmlns:a16="http://schemas.microsoft.com/office/drawing/2014/main" id="{26B548E3-0F17-459E-8B93-9D57B501D6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8">
              <a:extLst>
                <a:ext uri="{FF2B5EF4-FFF2-40B4-BE49-F238E27FC236}">
                  <a16:creationId xmlns:a16="http://schemas.microsoft.com/office/drawing/2014/main" id="{D46B414D-7401-49C5-8DC4-14969B6651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9">
              <a:extLst>
                <a:ext uri="{FF2B5EF4-FFF2-40B4-BE49-F238E27FC236}">
                  <a16:creationId xmlns:a16="http://schemas.microsoft.com/office/drawing/2014/main" id="{8F3B1D6F-8411-498F-801E-63C1FD315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
              <a:extLst>
                <a:ext uri="{FF2B5EF4-FFF2-40B4-BE49-F238E27FC236}">
                  <a16:creationId xmlns:a16="http://schemas.microsoft.com/office/drawing/2014/main" id="{30796EE5-651A-4010-8B84-D789B0F53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1">
              <a:extLst>
                <a:ext uri="{FF2B5EF4-FFF2-40B4-BE49-F238E27FC236}">
                  <a16:creationId xmlns:a16="http://schemas.microsoft.com/office/drawing/2014/main" id="{DB94EB82-341C-4DCE-8AED-67810F3A5A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2">
              <a:extLst>
                <a:ext uri="{FF2B5EF4-FFF2-40B4-BE49-F238E27FC236}">
                  <a16:creationId xmlns:a16="http://schemas.microsoft.com/office/drawing/2014/main" id="{FCAFB453-C073-4C7E-B5F8-C350A4EC8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3">
              <a:extLst>
                <a:ext uri="{FF2B5EF4-FFF2-40B4-BE49-F238E27FC236}">
                  <a16:creationId xmlns:a16="http://schemas.microsoft.com/office/drawing/2014/main" id="{4AD4EC95-B273-4C89-8BFE-35A0D2365F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4">
              <a:extLst>
                <a:ext uri="{FF2B5EF4-FFF2-40B4-BE49-F238E27FC236}">
                  <a16:creationId xmlns:a16="http://schemas.microsoft.com/office/drawing/2014/main" id="{638DC470-5EDA-4DE5-A756-503C793F3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5">
              <a:extLst>
                <a:ext uri="{FF2B5EF4-FFF2-40B4-BE49-F238E27FC236}">
                  <a16:creationId xmlns:a16="http://schemas.microsoft.com/office/drawing/2014/main" id="{5F856527-3161-47FA-90B8-E759174F17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6">
              <a:extLst>
                <a:ext uri="{FF2B5EF4-FFF2-40B4-BE49-F238E27FC236}">
                  <a16:creationId xmlns:a16="http://schemas.microsoft.com/office/drawing/2014/main" id="{BBD442F5-6206-4E79-A5A9-13D3E3410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7">
              <a:extLst>
                <a:ext uri="{FF2B5EF4-FFF2-40B4-BE49-F238E27FC236}">
                  <a16:creationId xmlns:a16="http://schemas.microsoft.com/office/drawing/2014/main" id="{CA48A435-AB1F-4BB2-9B28-CE66DA08C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8">
              <a:extLst>
                <a:ext uri="{FF2B5EF4-FFF2-40B4-BE49-F238E27FC236}">
                  <a16:creationId xmlns:a16="http://schemas.microsoft.com/office/drawing/2014/main" id="{95D7BD7D-8115-4EEF-AA02-6C18DC9AB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9">
              <a:extLst>
                <a:ext uri="{FF2B5EF4-FFF2-40B4-BE49-F238E27FC236}">
                  <a16:creationId xmlns:a16="http://schemas.microsoft.com/office/drawing/2014/main" id="{F2742DD2-B7D3-46F1-ABEE-8EB626BE3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0">
              <a:extLst>
                <a:ext uri="{FF2B5EF4-FFF2-40B4-BE49-F238E27FC236}">
                  <a16:creationId xmlns:a16="http://schemas.microsoft.com/office/drawing/2014/main" id="{1173C30B-B401-420B-8D2F-807E57EDB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1">
              <a:extLst>
                <a:ext uri="{FF2B5EF4-FFF2-40B4-BE49-F238E27FC236}">
                  <a16:creationId xmlns:a16="http://schemas.microsoft.com/office/drawing/2014/main" id="{9C9B678D-D528-4028-A27B-9429F4F86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2">
              <a:extLst>
                <a:ext uri="{FF2B5EF4-FFF2-40B4-BE49-F238E27FC236}">
                  <a16:creationId xmlns:a16="http://schemas.microsoft.com/office/drawing/2014/main" id="{CEE58631-F295-46A7-BB2A-0DAB7B83F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3">
              <a:extLst>
                <a:ext uri="{FF2B5EF4-FFF2-40B4-BE49-F238E27FC236}">
                  <a16:creationId xmlns:a16="http://schemas.microsoft.com/office/drawing/2014/main" id="{29C8018F-2FD6-4F63-A773-21A27FBB05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4">
              <a:extLst>
                <a:ext uri="{FF2B5EF4-FFF2-40B4-BE49-F238E27FC236}">
                  <a16:creationId xmlns:a16="http://schemas.microsoft.com/office/drawing/2014/main" id="{89B80B72-4E0A-41E8-9632-4CD7AA8C2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5">
              <a:extLst>
                <a:ext uri="{FF2B5EF4-FFF2-40B4-BE49-F238E27FC236}">
                  <a16:creationId xmlns:a16="http://schemas.microsoft.com/office/drawing/2014/main" id="{5792DD48-06AC-44C9-8D15-F22073F0A0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Obraz 9" descr="Obraz zawierający budynek, zewnętrzne, osoba, ulica&#10;&#10;Opis wygenerowany automatycznie">
            <a:extLst>
              <a:ext uri="{FF2B5EF4-FFF2-40B4-BE49-F238E27FC236}">
                <a16:creationId xmlns:a16="http://schemas.microsoft.com/office/drawing/2014/main" id="{14699539-6084-434F-BC9F-8AD9F79E8EFA}"/>
              </a:ext>
            </a:extLst>
          </p:cNvPr>
          <p:cNvPicPr>
            <a:picLocks noChangeAspect="1"/>
          </p:cNvPicPr>
          <p:nvPr/>
        </p:nvPicPr>
        <p:blipFill rotWithShape="1">
          <a:blip r:embed="rId2">
            <a:extLst>
              <a:ext uri="{28A0092B-C50C-407E-A947-70E740481C1C}">
                <a14:useLocalDpi xmlns:a14="http://schemas.microsoft.com/office/drawing/2010/main" val="0"/>
              </a:ext>
            </a:extLst>
          </a:blip>
          <a:srcRect l="16388" r="16947"/>
          <a:stretch/>
        </p:blipFill>
        <p:spPr>
          <a:xfrm>
            <a:off x="20" y="169"/>
            <a:ext cx="9143751" cy="5143500"/>
          </a:xfrm>
          <a:prstGeom prst="rect">
            <a:avLst/>
          </a:prstGeom>
        </p:spPr>
      </p:pic>
      <p:sp>
        <p:nvSpPr>
          <p:cNvPr id="129" name="Rectangle 128">
            <a:extLst>
              <a:ext uri="{FF2B5EF4-FFF2-40B4-BE49-F238E27FC236}">
                <a16:creationId xmlns:a16="http://schemas.microsoft.com/office/drawing/2014/main" id="{647AF7C1-B69A-4562-850F-5EB7B699E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2" y="0"/>
            <a:ext cx="4576763" cy="51435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ymbol zastępczy zawartości 5" descr="Obraz zawierający zewnętrzne, budynek, osoba, zdjęcie&#10;&#10;Opis wygenerowany automatycznie">
            <a:extLst>
              <a:ext uri="{FF2B5EF4-FFF2-40B4-BE49-F238E27FC236}">
                <a16:creationId xmlns:a16="http://schemas.microsoft.com/office/drawing/2014/main" id="{21727DB0-7F87-4E95-B174-C2345F883AC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6961" r="6945" b="-4"/>
          <a:stretch/>
        </p:blipFill>
        <p:spPr>
          <a:xfrm>
            <a:off x="602253" y="605554"/>
            <a:ext cx="1625649" cy="1789436"/>
          </a:xfrm>
          <a:prstGeom prst="rect">
            <a:avLst/>
          </a:prstGeom>
        </p:spPr>
      </p:pic>
      <p:pic>
        <p:nvPicPr>
          <p:cNvPr id="8" name="Obraz 7" descr="Obraz zawierający budynek, zewnętrzne, podłoże, zdjęcie&#10;&#10;Opis wygenerowany automatycznie">
            <a:extLst>
              <a:ext uri="{FF2B5EF4-FFF2-40B4-BE49-F238E27FC236}">
                <a16:creationId xmlns:a16="http://schemas.microsoft.com/office/drawing/2014/main" id="{D4B0DB25-3F01-4548-BCFE-A07DDB4983C9}"/>
              </a:ext>
            </a:extLst>
          </p:cNvPr>
          <p:cNvPicPr>
            <a:picLocks noChangeAspect="1"/>
          </p:cNvPicPr>
          <p:nvPr/>
        </p:nvPicPr>
        <p:blipFill rotWithShape="1">
          <a:blip r:embed="rId4">
            <a:extLst>
              <a:ext uri="{28A0092B-C50C-407E-A947-70E740481C1C}">
                <a14:useLocalDpi xmlns:a14="http://schemas.microsoft.com/office/drawing/2010/main" val="0"/>
              </a:ext>
            </a:extLst>
          </a:blip>
          <a:srcRect l="21007" r="17897" b="-3"/>
          <a:stretch/>
        </p:blipFill>
        <p:spPr>
          <a:xfrm>
            <a:off x="2352656" y="602388"/>
            <a:ext cx="1625649" cy="1789437"/>
          </a:xfrm>
          <a:prstGeom prst="rect">
            <a:avLst/>
          </a:prstGeom>
        </p:spPr>
      </p:pic>
      <p:sp>
        <p:nvSpPr>
          <p:cNvPr id="3" name="Symbol zastępczy zawartości 2">
            <a:extLst>
              <a:ext uri="{FF2B5EF4-FFF2-40B4-BE49-F238E27FC236}">
                <a16:creationId xmlns:a16="http://schemas.microsoft.com/office/drawing/2014/main" id="{176FD1E3-4235-49A9-B124-94CB04AF8489}"/>
              </a:ext>
            </a:extLst>
          </p:cNvPr>
          <p:cNvSpPr>
            <a:spLocks noGrp="1"/>
          </p:cNvSpPr>
          <p:nvPr>
            <p:ph sz="half" idx="1"/>
          </p:nvPr>
        </p:nvSpPr>
        <p:spPr>
          <a:xfrm>
            <a:off x="605340" y="2757267"/>
            <a:ext cx="3374091" cy="1781588"/>
          </a:xfrm>
        </p:spPr>
        <p:txBody>
          <a:bodyPr vert="horz" lIns="91440" tIns="45720" rIns="91440" bIns="45720" rtlCol="0" anchor="ctr">
            <a:normAutofit/>
          </a:bodyPr>
          <a:lstStyle/>
          <a:p>
            <a:pPr marL="342900" indent="-228600" defTabSz="914400">
              <a:lnSpc>
                <a:spcPct val="110000"/>
              </a:lnSpc>
              <a:buFont typeface="+mj-lt"/>
              <a:buAutoNum type="arabicPeriod" startAt="5"/>
            </a:pPr>
            <a:r>
              <a:rPr lang="en-US" sz="1000" dirty="0">
                <a:solidFill>
                  <a:srgbClr val="FFFFFE"/>
                </a:solidFill>
              </a:rPr>
              <a:t>In the years from  1945 through  1947 about 800 000 Poles came back to their native country.</a:t>
            </a:r>
          </a:p>
          <a:p>
            <a:pPr marL="342900" indent="-228600" defTabSz="914400">
              <a:lnSpc>
                <a:spcPct val="110000"/>
              </a:lnSpc>
              <a:buFont typeface="+mj-lt"/>
              <a:buAutoNum type="arabicPeriod" startAt="5"/>
            </a:pPr>
            <a:r>
              <a:rPr lang="en-US" sz="1000" dirty="0">
                <a:solidFill>
                  <a:srgbClr val="FFFFFE"/>
                </a:solidFill>
              </a:rPr>
              <a:t>Over the period  1980 – 1988 almost 1 mln people left Poland because of communism .</a:t>
            </a:r>
          </a:p>
          <a:p>
            <a:pPr marL="342900" indent="-228600" defTabSz="914400">
              <a:lnSpc>
                <a:spcPct val="110000"/>
              </a:lnSpc>
              <a:buFont typeface="+mj-lt"/>
              <a:buAutoNum type="arabicPeriod" startAt="5"/>
            </a:pPr>
            <a:r>
              <a:rPr lang="en-US" sz="1000" dirty="0">
                <a:solidFill>
                  <a:srgbClr val="FFFFFE"/>
                </a:solidFill>
              </a:rPr>
              <a:t>In 2004 Poland enters the European Union. As a result, nearly 1 mln of young Poles emigrate and more people start to visit Poland.</a:t>
            </a:r>
          </a:p>
          <a:p>
            <a:pPr indent="-228600" defTabSz="914400">
              <a:lnSpc>
                <a:spcPct val="110000"/>
              </a:lnSpc>
            </a:pPr>
            <a:endParaRPr lang="en-US" sz="1000" dirty="0">
              <a:solidFill>
                <a:srgbClr val="FFFFFE"/>
              </a:solidFill>
            </a:endParaRPr>
          </a:p>
        </p:txBody>
      </p:sp>
      <p:grpSp>
        <p:nvGrpSpPr>
          <p:cNvPr id="143" name="Group 130">
            <a:extLst>
              <a:ext uri="{FF2B5EF4-FFF2-40B4-BE49-F238E27FC236}">
                <a16:creationId xmlns:a16="http://schemas.microsoft.com/office/drawing/2014/main" id="{D6D9662D-1A72-41B5-8872-6AB81756A3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5395" y="1274691"/>
            <a:ext cx="2751930" cy="2602815"/>
            <a:chOff x="703119" y="1816768"/>
            <a:chExt cx="3669240" cy="3470420"/>
          </a:xfrm>
        </p:grpSpPr>
        <p:sp>
          <p:nvSpPr>
            <p:cNvPr id="132" name="Rectangle 131">
              <a:extLst>
                <a:ext uri="{FF2B5EF4-FFF2-40B4-BE49-F238E27FC236}">
                  <a16:creationId xmlns:a16="http://schemas.microsoft.com/office/drawing/2014/main" id="{67C3423F-CDC5-47B7-9EB4-EA6586ADE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3119" y="1816768"/>
              <a:ext cx="3669239"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Isosceles Triangle 22">
              <a:extLst>
                <a:ext uri="{FF2B5EF4-FFF2-40B4-BE49-F238E27FC236}">
                  <a16:creationId xmlns:a16="http://schemas.microsoft.com/office/drawing/2014/main" id="{C16E2D93-D209-4395-A2E9-809E43B04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1975"/>
              <a:ext cx="315988" cy="27521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38872490-8257-4A5B-BCF6-3EB9902C18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CCF461B0-CD81-4482-97D1-EE0F8D5358AE}"/>
              </a:ext>
            </a:extLst>
          </p:cNvPr>
          <p:cNvSpPr>
            <a:spLocks noGrp="1"/>
          </p:cNvSpPr>
          <p:nvPr>
            <p:ph type="title"/>
          </p:nvPr>
        </p:nvSpPr>
        <p:spPr>
          <a:xfrm>
            <a:off x="5547280" y="1768793"/>
            <a:ext cx="2624234" cy="1840257"/>
          </a:xfrm>
        </p:spPr>
        <p:txBody>
          <a:bodyPr vert="horz" lIns="228600" tIns="228600" rIns="228600" bIns="228600" rtlCol="0" anchor="ctr">
            <a:normAutofit/>
          </a:bodyPr>
          <a:lstStyle/>
          <a:p>
            <a:pPr defTabSz="914400"/>
            <a:r>
              <a:rPr lang="en-US" sz="3400" spc="-150" dirty="0">
                <a:solidFill>
                  <a:schemeClr val="tx1"/>
                </a:solidFill>
              </a:rPr>
              <a:t>HISTORY OF POLISH EMIGRATION</a:t>
            </a:r>
          </a:p>
        </p:txBody>
      </p:sp>
    </p:spTree>
    <p:extLst>
      <p:ext uri="{BB962C8B-B14F-4D97-AF65-F5344CB8AC3E}">
        <p14:creationId xmlns:p14="http://schemas.microsoft.com/office/powerpoint/2010/main" val="1834089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A63D957-AB77-4EBA-A5F9-EF3D57EF2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8B417D64-AC29-43F6-BBCB-35BDC9094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58" name="Freeform 5">
              <a:extLst>
                <a:ext uri="{FF2B5EF4-FFF2-40B4-BE49-F238E27FC236}">
                  <a16:creationId xmlns:a16="http://schemas.microsoft.com/office/drawing/2014/main" id="{4CE7E044-0B98-4861-8F7E-6DA39CBD4F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
              <a:extLst>
                <a:ext uri="{FF2B5EF4-FFF2-40B4-BE49-F238E27FC236}">
                  <a16:creationId xmlns:a16="http://schemas.microsoft.com/office/drawing/2014/main" id="{674CE87C-96D3-4811-867E-28160F927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7">
              <a:extLst>
                <a:ext uri="{FF2B5EF4-FFF2-40B4-BE49-F238E27FC236}">
                  <a16:creationId xmlns:a16="http://schemas.microsoft.com/office/drawing/2014/main" id="{0DCE01B6-103B-47B5-A248-F3BFA91133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id="{DE479C26-1F9C-474B-9637-105A79797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9">
              <a:extLst>
                <a:ext uri="{FF2B5EF4-FFF2-40B4-BE49-F238E27FC236}">
                  <a16:creationId xmlns:a16="http://schemas.microsoft.com/office/drawing/2014/main" id="{6FE8AF74-9EBC-4C2A-800F-04F87796D0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
              <a:extLst>
                <a:ext uri="{FF2B5EF4-FFF2-40B4-BE49-F238E27FC236}">
                  <a16:creationId xmlns:a16="http://schemas.microsoft.com/office/drawing/2014/main" id="{1CB18F7B-4AD2-4307-A500-7C63CBC778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
              <a:extLst>
                <a:ext uri="{FF2B5EF4-FFF2-40B4-BE49-F238E27FC236}">
                  <a16:creationId xmlns:a16="http://schemas.microsoft.com/office/drawing/2014/main" id="{4E85893D-8BB2-4A80-A354-6C6AE3E5F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2">
              <a:extLst>
                <a:ext uri="{FF2B5EF4-FFF2-40B4-BE49-F238E27FC236}">
                  <a16:creationId xmlns:a16="http://schemas.microsoft.com/office/drawing/2014/main" id="{A08EAC97-0E7A-4290-9A16-7A093AAA27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3">
              <a:extLst>
                <a:ext uri="{FF2B5EF4-FFF2-40B4-BE49-F238E27FC236}">
                  <a16:creationId xmlns:a16="http://schemas.microsoft.com/office/drawing/2014/main" id="{C8F844AD-4FE5-46EB-9B22-C45676FFE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4">
              <a:extLst>
                <a:ext uri="{FF2B5EF4-FFF2-40B4-BE49-F238E27FC236}">
                  <a16:creationId xmlns:a16="http://schemas.microsoft.com/office/drawing/2014/main" id="{A12DB81B-4BE1-4E66-B15A-D3AB7B697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5">
              <a:extLst>
                <a:ext uri="{FF2B5EF4-FFF2-40B4-BE49-F238E27FC236}">
                  <a16:creationId xmlns:a16="http://schemas.microsoft.com/office/drawing/2014/main" id="{D6456E94-990E-4BFB-BF2F-937C16CFD8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6">
              <a:extLst>
                <a:ext uri="{FF2B5EF4-FFF2-40B4-BE49-F238E27FC236}">
                  <a16:creationId xmlns:a16="http://schemas.microsoft.com/office/drawing/2014/main" id="{92CF0B7A-B242-4C97-89E6-7A17BAFB58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7">
              <a:extLst>
                <a:ext uri="{FF2B5EF4-FFF2-40B4-BE49-F238E27FC236}">
                  <a16:creationId xmlns:a16="http://schemas.microsoft.com/office/drawing/2014/main" id="{ECB70BAE-B873-41B2-9C74-FA2356AD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8">
              <a:extLst>
                <a:ext uri="{FF2B5EF4-FFF2-40B4-BE49-F238E27FC236}">
                  <a16:creationId xmlns:a16="http://schemas.microsoft.com/office/drawing/2014/main" id="{5FA287E2-D2C8-49C1-97A7-73F3E9559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9">
              <a:extLst>
                <a:ext uri="{FF2B5EF4-FFF2-40B4-BE49-F238E27FC236}">
                  <a16:creationId xmlns:a16="http://schemas.microsoft.com/office/drawing/2014/main" id="{9012929B-3EC3-404A-8DE2-A9BACF9063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0">
              <a:extLst>
                <a:ext uri="{FF2B5EF4-FFF2-40B4-BE49-F238E27FC236}">
                  <a16:creationId xmlns:a16="http://schemas.microsoft.com/office/drawing/2014/main" id="{2CF23E46-C6BD-4F67-BABF-D8E0D6572E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1">
              <a:extLst>
                <a:ext uri="{FF2B5EF4-FFF2-40B4-BE49-F238E27FC236}">
                  <a16:creationId xmlns:a16="http://schemas.microsoft.com/office/drawing/2014/main" id="{8A46962A-C97A-485B-BFD4-A21F98206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2">
              <a:extLst>
                <a:ext uri="{FF2B5EF4-FFF2-40B4-BE49-F238E27FC236}">
                  <a16:creationId xmlns:a16="http://schemas.microsoft.com/office/drawing/2014/main" id="{0E8DEB2E-25F9-441B-BEAC-A72F45050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3">
              <a:extLst>
                <a:ext uri="{FF2B5EF4-FFF2-40B4-BE49-F238E27FC236}">
                  <a16:creationId xmlns:a16="http://schemas.microsoft.com/office/drawing/2014/main" id="{325FF8C8-54DA-48DC-82FD-A033EEA62B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4">
              <a:extLst>
                <a:ext uri="{FF2B5EF4-FFF2-40B4-BE49-F238E27FC236}">
                  <a16:creationId xmlns:a16="http://schemas.microsoft.com/office/drawing/2014/main" id="{55B7CF27-DB24-4545-AD02-E5222F6E65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5">
              <a:extLst>
                <a:ext uri="{FF2B5EF4-FFF2-40B4-BE49-F238E27FC236}">
                  <a16:creationId xmlns:a16="http://schemas.microsoft.com/office/drawing/2014/main" id="{4879D2CE-E489-46D7-B271-40F843BF9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7" name="Obraz 6">
            <a:extLst>
              <a:ext uri="{FF2B5EF4-FFF2-40B4-BE49-F238E27FC236}">
                <a16:creationId xmlns:a16="http://schemas.microsoft.com/office/drawing/2014/main" id="{DD7C4E82-EA9F-489E-9782-4FEC72F1F463}"/>
              </a:ext>
            </a:extLst>
          </p:cNvPr>
          <p:cNvPicPr>
            <a:picLocks noChangeAspect="1"/>
          </p:cNvPicPr>
          <p:nvPr/>
        </p:nvPicPr>
        <p:blipFill rotWithShape="1">
          <a:blip r:embed="rId2">
            <a:extLst>
              <a:ext uri="{28A0092B-C50C-407E-A947-70E740481C1C}">
                <a14:useLocalDpi xmlns:a14="http://schemas.microsoft.com/office/drawing/2010/main" val="0"/>
              </a:ext>
            </a:extLst>
          </a:blip>
          <a:srcRect t="3356" r="-2" b="12371"/>
          <a:stretch/>
        </p:blipFill>
        <p:spPr>
          <a:xfrm>
            <a:off x="20" y="168"/>
            <a:ext cx="9143751" cy="5143500"/>
          </a:xfrm>
          <a:prstGeom prst="rect">
            <a:avLst/>
          </a:prstGeom>
        </p:spPr>
      </p:pic>
      <p:grpSp>
        <p:nvGrpSpPr>
          <p:cNvPr id="80" name="Group 79">
            <a:extLst>
              <a:ext uri="{FF2B5EF4-FFF2-40B4-BE49-F238E27FC236}">
                <a16:creationId xmlns:a16="http://schemas.microsoft.com/office/drawing/2014/main" id="{98414543-292A-429C-94AD-D6A747036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51" y="1274691"/>
            <a:ext cx="2753840" cy="2602816"/>
            <a:chOff x="700573" y="1816768"/>
            <a:chExt cx="3671786" cy="3470421"/>
          </a:xfrm>
        </p:grpSpPr>
        <p:sp>
          <p:nvSpPr>
            <p:cNvPr id="81" name="Rectangle 80">
              <a:extLst>
                <a:ext uri="{FF2B5EF4-FFF2-40B4-BE49-F238E27FC236}">
                  <a16:creationId xmlns:a16="http://schemas.microsoft.com/office/drawing/2014/main" id="{41828086-7475-463F-9200-4DA7AD2AC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22">
              <a:extLst>
                <a:ext uri="{FF2B5EF4-FFF2-40B4-BE49-F238E27FC236}">
                  <a16:creationId xmlns:a16="http://schemas.microsoft.com/office/drawing/2014/main" id="{26C22F81-0EE8-4D34-A438-FE20D6036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7B448B9F-8355-4535-98F9-A58A72872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3E22D854-6986-4A07-A913-C7CE6C065C33}"/>
              </a:ext>
            </a:extLst>
          </p:cNvPr>
          <p:cNvSpPr>
            <a:spLocks noGrp="1"/>
          </p:cNvSpPr>
          <p:nvPr>
            <p:ph type="title"/>
          </p:nvPr>
        </p:nvSpPr>
        <p:spPr>
          <a:xfrm>
            <a:off x="1211745" y="1768793"/>
            <a:ext cx="2624235" cy="1840257"/>
          </a:xfrm>
        </p:spPr>
        <p:txBody>
          <a:bodyPr>
            <a:normAutofit/>
          </a:bodyPr>
          <a:lstStyle/>
          <a:p>
            <a:r>
              <a:rPr lang="en-US" spc="-150" dirty="0"/>
              <a:t>HISTORY OF POLISH EMIGRATION</a:t>
            </a:r>
            <a:endParaRPr lang="pl-PL" dirty="0"/>
          </a:p>
        </p:txBody>
      </p:sp>
      <p:sp>
        <p:nvSpPr>
          <p:cNvPr id="85" name="Rectangle 84">
            <a:extLst>
              <a:ext uri="{FF2B5EF4-FFF2-40B4-BE49-F238E27FC236}">
                <a16:creationId xmlns:a16="http://schemas.microsoft.com/office/drawing/2014/main" id="{894D5BC5-DF44-4A7D-8525-585055E76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6788" y="0"/>
            <a:ext cx="4077212" cy="51435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421776FD-D7F0-44F2-A1D5-D4650453E7BE}"/>
              </a:ext>
            </a:extLst>
          </p:cNvPr>
          <p:cNvSpPr>
            <a:spLocks noGrp="1"/>
          </p:cNvSpPr>
          <p:nvPr>
            <p:ph idx="1"/>
          </p:nvPr>
        </p:nvSpPr>
        <p:spPr>
          <a:xfrm>
            <a:off x="5665376" y="123478"/>
            <a:ext cx="2884864" cy="4415377"/>
          </a:xfrm>
        </p:spPr>
        <p:txBody>
          <a:bodyPr>
            <a:normAutofit/>
          </a:bodyPr>
          <a:lstStyle/>
          <a:p>
            <a:pPr marL="0" indent="0">
              <a:lnSpc>
                <a:spcPct val="110000"/>
              </a:lnSpc>
              <a:buNone/>
            </a:pPr>
            <a:r>
              <a:rPr lang="en-US" sz="1400" dirty="0">
                <a:solidFill>
                  <a:srgbClr val="FFFFFE"/>
                </a:solidFill>
              </a:rPr>
              <a:t>The most important directions of Polish emigrations:</a:t>
            </a:r>
          </a:p>
          <a:p>
            <a:pPr>
              <a:lnSpc>
                <a:spcPct val="110000"/>
              </a:lnSpc>
            </a:pPr>
            <a:r>
              <a:rPr lang="en-US" sz="1400" dirty="0">
                <a:solidFill>
                  <a:srgbClr val="FFFFFE"/>
                </a:solidFill>
              </a:rPr>
              <a:t>Germany</a:t>
            </a:r>
            <a:endParaRPr lang="pl-PL" sz="1400" dirty="0">
              <a:solidFill>
                <a:srgbClr val="FFFFFE"/>
              </a:solidFill>
            </a:endParaRPr>
          </a:p>
          <a:p>
            <a:pPr>
              <a:lnSpc>
                <a:spcPct val="110000"/>
              </a:lnSpc>
            </a:pPr>
            <a:r>
              <a:rPr lang="en-US" sz="1400" dirty="0">
                <a:solidFill>
                  <a:srgbClr val="FFFFFE"/>
                </a:solidFill>
              </a:rPr>
              <a:t>Great Britain</a:t>
            </a:r>
            <a:endParaRPr lang="pl-PL" sz="1400" dirty="0">
              <a:solidFill>
                <a:srgbClr val="FFFFFE"/>
              </a:solidFill>
            </a:endParaRPr>
          </a:p>
          <a:p>
            <a:pPr>
              <a:lnSpc>
                <a:spcPct val="110000"/>
              </a:lnSpc>
            </a:pPr>
            <a:r>
              <a:rPr lang="en-US" sz="1400" dirty="0">
                <a:solidFill>
                  <a:srgbClr val="FFFFFE"/>
                </a:solidFill>
              </a:rPr>
              <a:t> Ireland</a:t>
            </a:r>
            <a:endParaRPr lang="pl-PL" sz="1400" dirty="0">
              <a:solidFill>
                <a:srgbClr val="FFFFFE"/>
              </a:solidFill>
            </a:endParaRPr>
          </a:p>
          <a:p>
            <a:pPr>
              <a:lnSpc>
                <a:spcPct val="110000"/>
              </a:lnSpc>
            </a:pPr>
            <a:r>
              <a:rPr lang="en-US" sz="1400" dirty="0">
                <a:solidFill>
                  <a:srgbClr val="FFFFFE"/>
                </a:solidFill>
              </a:rPr>
              <a:t> Italy</a:t>
            </a:r>
            <a:endParaRPr lang="pl-PL" sz="1400" dirty="0">
              <a:solidFill>
                <a:srgbClr val="FFFFFE"/>
              </a:solidFill>
            </a:endParaRPr>
          </a:p>
          <a:p>
            <a:pPr>
              <a:lnSpc>
                <a:spcPct val="110000"/>
              </a:lnSpc>
            </a:pPr>
            <a:r>
              <a:rPr lang="en-US" sz="1400" dirty="0">
                <a:solidFill>
                  <a:srgbClr val="FFFFFE"/>
                </a:solidFill>
              </a:rPr>
              <a:t>the Netherlands</a:t>
            </a:r>
            <a:endParaRPr lang="pl-PL" sz="1400" dirty="0">
              <a:solidFill>
                <a:srgbClr val="FFFFFE"/>
              </a:solidFill>
            </a:endParaRPr>
          </a:p>
          <a:p>
            <a:pPr>
              <a:lnSpc>
                <a:spcPct val="110000"/>
              </a:lnSpc>
            </a:pPr>
            <a:r>
              <a:rPr lang="en-US" sz="1400" dirty="0">
                <a:solidFill>
                  <a:srgbClr val="FFFFFE"/>
                </a:solidFill>
              </a:rPr>
              <a:t> Spain</a:t>
            </a:r>
            <a:endParaRPr lang="pl-PL" sz="1400" dirty="0">
              <a:solidFill>
                <a:srgbClr val="FFFFFE"/>
              </a:solidFill>
            </a:endParaRPr>
          </a:p>
          <a:p>
            <a:pPr>
              <a:lnSpc>
                <a:spcPct val="110000"/>
              </a:lnSpc>
            </a:pPr>
            <a:r>
              <a:rPr lang="en-US" sz="1400" dirty="0">
                <a:solidFill>
                  <a:srgbClr val="FFFFFE"/>
                </a:solidFill>
              </a:rPr>
              <a:t>Austria</a:t>
            </a:r>
            <a:endParaRPr lang="pl-PL" sz="1400" dirty="0">
              <a:solidFill>
                <a:srgbClr val="FFFFFE"/>
              </a:solidFill>
            </a:endParaRPr>
          </a:p>
          <a:p>
            <a:pPr>
              <a:lnSpc>
                <a:spcPct val="110000"/>
              </a:lnSpc>
            </a:pPr>
            <a:r>
              <a:rPr lang="en-US" sz="1400" dirty="0">
                <a:solidFill>
                  <a:srgbClr val="FFFFFE"/>
                </a:solidFill>
              </a:rPr>
              <a:t>Norway</a:t>
            </a:r>
            <a:endParaRPr lang="pl-PL" sz="1400" dirty="0">
              <a:solidFill>
                <a:srgbClr val="FFFFFE"/>
              </a:solidFill>
            </a:endParaRPr>
          </a:p>
          <a:p>
            <a:pPr>
              <a:lnSpc>
                <a:spcPct val="110000"/>
              </a:lnSpc>
            </a:pPr>
            <a:r>
              <a:rPr lang="en-US" sz="1400" dirty="0">
                <a:solidFill>
                  <a:srgbClr val="FFFFFE"/>
                </a:solidFill>
              </a:rPr>
              <a:t>Sweden</a:t>
            </a:r>
            <a:endParaRPr lang="pl-PL" sz="1400" dirty="0">
              <a:solidFill>
                <a:srgbClr val="FFFFFE"/>
              </a:solidFill>
            </a:endParaRPr>
          </a:p>
          <a:p>
            <a:pPr>
              <a:lnSpc>
                <a:spcPct val="110000"/>
              </a:lnSpc>
            </a:pPr>
            <a:r>
              <a:rPr lang="en-US" sz="1400" dirty="0">
                <a:solidFill>
                  <a:srgbClr val="FFFFFE"/>
                </a:solidFill>
              </a:rPr>
              <a:t>Island</a:t>
            </a:r>
            <a:endParaRPr lang="pl-PL" sz="1400" dirty="0">
              <a:solidFill>
                <a:srgbClr val="FFFFFE"/>
              </a:solidFill>
            </a:endParaRPr>
          </a:p>
          <a:p>
            <a:pPr>
              <a:lnSpc>
                <a:spcPct val="110000"/>
              </a:lnSpc>
            </a:pPr>
            <a:r>
              <a:rPr lang="en-US" sz="1400" dirty="0">
                <a:solidFill>
                  <a:srgbClr val="FFFFFE"/>
                </a:solidFill>
              </a:rPr>
              <a:t>Denmark.</a:t>
            </a:r>
            <a:endParaRPr lang="pl-PL" sz="1400" dirty="0">
              <a:solidFill>
                <a:srgbClr val="FFFFFE"/>
              </a:solidFill>
            </a:endParaRPr>
          </a:p>
        </p:txBody>
      </p:sp>
    </p:spTree>
    <p:extLst>
      <p:ext uri="{BB962C8B-B14F-4D97-AF65-F5344CB8AC3E}">
        <p14:creationId xmlns:p14="http://schemas.microsoft.com/office/powerpoint/2010/main" val="2721061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750"/>
                            </p:stCondLst>
                            <p:childTnLst>
                              <p:par>
                                <p:cTn id="13" presetID="14" presetClass="entr" presetSubtype="10" fill="hold" nodeType="after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3000"/>
                            </p:stCondLst>
                            <p:childTnLst>
                              <p:par>
                                <p:cTn id="17" presetID="14" presetClass="entr" presetSubtype="10" fill="hold"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4250"/>
                            </p:stCondLst>
                            <p:childTnLst>
                              <p:par>
                                <p:cTn id="21" presetID="14" presetClass="entr" presetSubtype="10" fill="hold" nodeType="afterEffect">
                                  <p:stCondLst>
                                    <p:cond delay="7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par>
                          <p:cTn id="24" fill="hold">
                            <p:stCondLst>
                              <p:cond delay="5500"/>
                            </p:stCondLst>
                            <p:childTnLst>
                              <p:par>
                                <p:cTn id="25" presetID="14" presetClass="entr" presetSubtype="10" fill="hold" nodeType="afterEffect">
                                  <p:stCondLst>
                                    <p:cond delay="7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par>
                          <p:cTn id="28" fill="hold">
                            <p:stCondLst>
                              <p:cond delay="6750"/>
                            </p:stCondLst>
                            <p:childTnLst>
                              <p:par>
                                <p:cTn id="29" presetID="14" presetClass="entr" presetSubtype="10" fill="hold" nodeType="afterEffect">
                                  <p:stCondLst>
                                    <p:cond delay="7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childTnLst>
                          </p:cTn>
                        </p:par>
                        <p:par>
                          <p:cTn id="32" fill="hold">
                            <p:stCondLst>
                              <p:cond delay="8000"/>
                            </p:stCondLst>
                            <p:childTnLst>
                              <p:par>
                                <p:cTn id="33" presetID="14" presetClass="entr" presetSubtype="10" fill="hold" nodeType="afterEffect">
                                  <p:stCondLst>
                                    <p:cond delay="7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par>
                          <p:cTn id="36" fill="hold">
                            <p:stCondLst>
                              <p:cond delay="9250"/>
                            </p:stCondLst>
                            <p:childTnLst>
                              <p:par>
                                <p:cTn id="37" presetID="14" presetClass="entr" presetSubtype="10" fill="hold" nodeType="afterEffect">
                                  <p:stCondLst>
                                    <p:cond delay="75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9" dur="500"/>
                                        <p:tgtEl>
                                          <p:spTgt spid="3">
                                            <p:txEl>
                                              <p:pRg st="9" end="9"/>
                                            </p:txEl>
                                          </p:spTgt>
                                        </p:tgtEl>
                                      </p:cBhvr>
                                    </p:animEffect>
                                  </p:childTnLst>
                                </p:cTn>
                              </p:par>
                            </p:childTnLst>
                          </p:cTn>
                        </p:par>
                        <p:par>
                          <p:cTn id="40" fill="hold">
                            <p:stCondLst>
                              <p:cond delay="10500"/>
                            </p:stCondLst>
                            <p:childTnLst>
                              <p:par>
                                <p:cTn id="41" presetID="14" presetClass="entr" presetSubtype="10" fill="hold" nodeType="afterEffect">
                                  <p:stCondLst>
                                    <p:cond delay="7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3" dur="500"/>
                                        <p:tgtEl>
                                          <p:spTgt spid="3">
                                            <p:txEl>
                                              <p:pRg st="10" end="10"/>
                                            </p:txEl>
                                          </p:spTgt>
                                        </p:tgtEl>
                                      </p:cBhvr>
                                    </p:animEffect>
                                  </p:childTnLst>
                                </p:cTn>
                              </p:par>
                            </p:childTnLst>
                          </p:cTn>
                        </p:par>
                        <p:par>
                          <p:cTn id="44" fill="hold">
                            <p:stCondLst>
                              <p:cond delay="11750"/>
                            </p:stCondLst>
                            <p:childTnLst>
                              <p:par>
                                <p:cTn id="45" presetID="14" presetClass="entr" presetSubtype="10" fill="hold" nodeType="afterEffect">
                                  <p:stCondLst>
                                    <p:cond delay="75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6C1CA9F-3AF9-4746-ACC4-2F994B7F2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3DAD5CE5-B540-45E5-A8F6-D50E6CCC2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51" name="Freeform 5">
              <a:extLst>
                <a:ext uri="{FF2B5EF4-FFF2-40B4-BE49-F238E27FC236}">
                  <a16:creationId xmlns:a16="http://schemas.microsoft.com/office/drawing/2014/main" id="{34C8CD71-29D3-47A5-9DBE-2B3A1DF9F7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6">
              <a:extLst>
                <a:ext uri="{FF2B5EF4-FFF2-40B4-BE49-F238E27FC236}">
                  <a16:creationId xmlns:a16="http://schemas.microsoft.com/office/drawing/2014/main" id="{08F939CF-4084-4813-8B0B-4F6051CAA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
              <a:extLst>
                <a:ext uri="{FF2B5EF4-FFF2-40B4-BE49-F238E27FC236}">
                  <a16:creationId xmlns:a16="http://schemas.microsoft.com/office/drawing/2014/main" id="{E3E42A66-B6EB-43FC-A65F-E6EC3DCF1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
              <a:extLst>
                <a:ext uri="{FF2B5EF4-FFF2-40B4-BE49-F238E27FC236}">
                  <a16:creationId xmlns:a16="http://schemas.microsoft.com/office/drawing/2014/main" id="{DEEB40CC-D1B4-48BB-B629-7F7B97DB3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
              <a:extLst>
                <a:ext uri="{FF2B5EF4-FFF2-40B4-BE49-F238E27FC236}">
                  <a16:creationId xmlns:a16="http://schemas.microsoft.com/office/drawing/2014/main" id="{376600FE-A7FD-41A2-920C-0C019FEF2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
              <a:extLst>
                <a:ext uri="{FF2B5EF4-FFF2-40B4-BE49-F238E27FC236}">
                  <a16:creationId xmlns:a16="http://schemas.microsoft.com/office/drawing/2014/main" id="{080E95B9-2F47-4A12-B68C-D66581336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1">
              <a:extLst>
                <a:ext uri="{FF2B5EF4-FFF2-40B4-BE49-F238E27FC236}">
                  <a16:creationId xmlns:a16="http://schemas.microsoft.com/office/drawing/2014/main" id="{C30EEDEE-FB2B-47FF-AB1A-FF608E4A9E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2">
              <a:extLst>
                <a:ext uri="{FF2B5EF4-FFF2-40B4-BE49-F238E27FC236}">
                  <a16:creationId xmlns:a16="http://schemas.microsoft.com/office/drawing/2014/main" id="{67338FB3-6B10-4A0F-BE5F-449EB640AF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3">
              <a:extLst>
                <a:ext uri="{FF2B5EF4-FFF2-40B4-BE49-F238E27FC236}">
                  <a16:creationId xmlns:a16="http://schemas.microsoft.com/office/drawing/2014/main" id="{E24ED60B-6633-41C2-A330-29002A719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4">
              <a:extLst>
                <a:ext uri="{FF2B5EF4-FFF2-40B4-BE49-F238E27FC236}">
                  <a16:creationId xmlns:a16="http://schemas.microsoft.com/office/drawing/2014/main" id="{0AE0F60B-C2ED-4145-AC36-616EF9C01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5">
              <a:extLst>
                <a:ext uri="{FF2B5EF4-FFF2-40B4-BE49-F238E27FC236}">
                  <a16:creationId xmlns:a16="http://schemas.microsoft.com/office/drawing/2014/main" id="{FB505789-9A92-406C-9AEA-181F1CB50B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6">
              <a:extLst>
                <a:ext uri="{FF2B5EF4-FFF2-40B4-BE49-F238E27FC236}">
                  <a16:creationId xmlns:a16="http://schemas.microsoft.com/office/drawing/2014/main" id="{3A95F2E2-4F0A-4DD2-AD56-798A7968A2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7">
              <a:extLst>
                <a:ext uri="{FF2B5EF4-FFF2-40B4-BE49-F238E27FC236}">
                  <a16:creationId xmlns:a16="http://schemas.microsoft.com/office/drawing/2014/main" id="{A0ACE2C3-747D-4EAC-8473-6D136BFA6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8">
              <a:extLst>
                <a:ext uri="{FF2B5EF4-FFF2-40B4-BE49-F238E27FC236}">
                  <a16:creationId xmlns:a16="http://schemas.microsoft.com/office/drawing/2014/main" id="{F808960A-8213-48EF-A649-EFFE5F12D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9">
              <a:extLst>
                <a:ext uri="{FF2B5EF4-FFF2-40B4-BE49-F238E27FC236}">
                  <a16:creationId xmlns:a16="http://schemas.microsoft.com/office/drawing/2014/main" id="{20BB08F4-5E3F-485B-8D82-A53EC97A1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0">
              <a:extLst>
                <a:ext uri="{FF2B5EF4-FFF2-40B4-BE49-F238E27FC236}">
                  <a16:creationId xmlns:a16="http://schemas.microsoft.com/office/drawing/2014/main" id="{6D501F4E-281A-4FDA-A4D3-D25AA0FF18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1">
              <a:extLst>
                <a:ext uri="{FF2B5EF4-FFF2-40B4-BE49-F238E27FC236}">
                  <a16:creationId xmlns:a16="http://schemas.microsoft.com/office/drawing/2014/main" id="{30A51863-7BD3-44A0-804D-A45CE08F7B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2">
              <a:extLst>
                <a:ext uri="{FF2B5EF4-FFF2-40B4-BE49-F238E27FC236}">
                  <a16:creationId xmlns:a16="http://schemas.microsoft.com/office/drawing/2014/main" id="{753EDAFC-1E11-4945-A06F-5366E6FD7F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3">
              <a:extLst>
                <a:ext uri="{FF2B5EF4-FFF2-40B4-BE49-F238E27FC236}">
                  <a16:creationId xmlns:a16="http://schemas.microsoft.com/office/drawing/2014/main" id="{BF701632-C73D-4114-AFC7-899E4BD50B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9F6186D2-9F4A-49BF-B12A-1F008FF26D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4208" y="2919851"/>
            <a:ext cx="4236590" cy="1328455"/>
            <a:chOff x="3258942" y="3893141"/>
            <a:chExt cx="5648782" cy="1771275"/>
          </a:xfrm>
        </p:grpSpPr>
        <p:sp>
          <p:nvSpPr>
            <p:cNvPr id="72" name="Isosceles Triangle 39">
              <a:extLst>
                <a:ext uri="{FF2B5EF4-FFF2-40B4-BE49-F238E27FC236}">
                  <a16:creationId xmlns:a16="http://schemas.microsoft.com/office/drawing/2014/main" id="{7B2FA5FA-D1CD-4DF0-B534-0C0A93E89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67AEC51-0AE6-437C-8B9F-7187AA6FA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94BD2F4F-FB04-450A-A3FD-C77E35416E34}"/>
              </a:ext>
            </a:extLst>
          </p:cNvPr>
          <p:cNvSpPr>
            <a:spLocks noGrp="1"/>
          </p:cNvSpPr>
          <p:nvPr>
            <p:ph type="ctrTitle"/>
          </p:nvPr>
        </p:nvSpPr>
        <p:spPr>
          <a:xfrm>
            <a:off x="2505928" y="2985177"/>
            <a:ext cx="4121302" cy="545811"/>
          </a:xfrm>
        </p:spPr>
        <p:txBody>
          <a:bodyPr>
            <a:normAutofit/>
          </a:bodyPr>
          <a:lstStyle/>
          <a:p>
            <a:r>
              <a:rPr lang="en-GB" sz="2300" dirty="0"/>
              <a:t>Statistic</a:t>
            </a:r>
            <a:r>
              <a:rPr lang="pl-PL" sz="2300" dirty="0"/>
              <a:t> data</a:t>
            </a:r>
          </a:p>
        </p:txBody>
      </p:sp>
      <p:sp>
        <p:nvSpPr>
          <p:cNvPr id="3" name="Podtytuł 2">
            <a:extLst>
              <a:ext uri="{FF2B5EF4-FFF2-40B4-BE49-F238E27FC236}">
                <a16:creationId xmlns:a16="http://schemas.microsoft.com/office/drawing/2014/main" id="{45020ADF-A3BF-47AF-9072-54B1387290EB}"/>
              </a:ext>
            </a:extLst>
          </p:cNvPr>
          <p:cNvSpPr>
            <a:spLocks noGrp="1"/>
          </p:cNvSpPr>
          <p:nvPr>
            <p:ph type="subTitle" idx="1"/>
          </p:nvPr>
        </p:nvSpPr>
        <p:spPr>
          <a:xfrm>
            <a:off x="2505928" y="3530989"/>
            <a:ext cx="4121302" cy="391977"/>
          </a:xfrm>
        </p:spPr>
        <p:txBody>
          <a:bodyPr>
            <a:normAutofit/>
          </a:bodyPr>
          <a:lstStyle/>
          <a:p>
            <a:endParaRPr lang="pl-PL" sz="1200" dirty="0"/>
          </a:p>
        </p:txBody>
      </p:sp>
      <p:sp>
        <p:nvSpPr>
          <p:cNvPr id="75" name="Rectangle 74">
            <a:extLst>
              <a:ext uri="{FF2B5EF4-FFF2-40B4-BE49-F238E27FC236}">
                <a16:creationId xmlns:a16="http://schemas.microsoft.com/office/drawing/2014/main" id="{7B030639-784F-413B-BF57-313F4383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4206" y="882785"/>
            <a:ext cx="4236587" cy="196796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B19A3E6F-AF18-4B17-966F-55A5D82F6E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7265" y="1008099"/>
            <a:ext cx="1717264" cy="1717264"/>
          </a:xfrm>
          <a:prstGeom prst="rect">
            <a:avLst/>
          </a:prstGeom>
          <a:ln w="12700">
            <a:noFill/>
          </a:ln>
        </p:spPr>
      </p:pic>
    </p:spTree>
    <p:extLst>
      <p:ext uri="{BB962C8B-B14F-4D97-AF65-F5344CB8AC3E}">
        <p14:creationId xmlns:p14="http://schemas.microsoft.com/office/powerpoint/2010/main" val="18000899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13">
            <a:extLst>
              <a:ext uri="{FF2B5EF4-FFF2-40B4-BE49-F238E27FC236}">
                <a16:creationId xmlns:a16="http://schemas.microsoft.com/office/drawing/2014/main" id="{C8233A01-F7C1-4871-AF2D-6827FF165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15">
            <a:extLst>
              <a:ext uri="{FF2B5EF4-FFF2-40B4-BE49-F238E27FC236}">
                <a16:creationId xmlns:a16="http://schemas.microsoft.com/office/drawing/2014/main" id="{B9D17AC2-B6C4-40DB-B64B-617409CC36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7" name="Freeform 5">
              <a:extLst>
                <a:ext uri="{FF2B5EF4-FFF2-40B4-BE49-F238E27FC236}">
                  <a16:creationId xmlns:a16="http://schemas.microsoft.com/office/drawing/2014/main" id="{41CDB805-90D8-4F69-B520-2E1C382ED0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82C451D4-3632-4305-92C5-9C21A8F28C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9BED7C8E-B6A9-4E4C-9669-6764D3D9A1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8471ED44-427B-43CF-ACBF-8B76D85FE8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3CC9DB8A-8DB2-4D5E-B4AF-43FD7EB3C7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FCE60345-326F-4AF3-BF93-7A62C1D4E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919EB202-F192-4542-892F-530C76632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
              <a:extLst>
                <a:ext uri="{FF2B5EF4-FFF2-40B4-BE49-F238E27FC236}">
                  <a16:creationId xmlns:a16="http://schemas.microsoft.com/office/drawing/2014/main" id="{7E94C2D4-E605-49B7-B221-8B806FCCF5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CB330CB7-A8E9-4FFD-93D8-48760BEAD5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FFE2D2F5-D22A-4C6C-82B8-5F16B3064F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D8F1CDA4-68CD-49FC-B13D-7176FFFE6B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a:extLst>
                <a:ext uri="{FF2B5EF4-FFF2-40B4-BE49-F238E27FC236}">
                  <a16:creationId xmlns:a16="http://schemas.microsoft.com/office/drawing/2014/main" id="{AD80A833-86DD-43A7-9056-54AE0CF273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D16CF20F-B7BE-40F5-99E7-72BF9403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
              <a:extLst>
                <a:ext uri="{FF2B5EF4-FFF2-40B4-BE49-F238E27FC236}">
                  <a16:creationId xmlns:a16="http://schemas.microsoft.com/office/drawing/2014/main" id="{3174D639-B97A-40DB-B2B0-A352A2213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9">
              <a:extLst>
                <a:ext uri="{FF2B5EF4-FFF2-40B4-BE49-F238E27FC236}">
                  <a16:creationId xmlns:a16="http://schemas.microsoft.com/office/drawing/2014/main" id="{12C3FA4A-81CC-4ED0-BACD-8844974C8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
              <a:extLst>
                <a:ext uri="{FF2B5EF4-FFF2-40B4-BE49-F238E27FC236}">
                  <a16:creationId xmlns:a16="http://schemas.microsoft.com/office/drawing/2014/main" id="{FE26AF16-CCD2-41D9-BCEF-90375C1B25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a:extLst>
                <a:ext uri="{FF2B5EF4-FFF2-40B4-BE49-F238E27FC236}">
                  <a16:creationId xmlns:a16="http://schemas.microsoft.com/office/drawing/2014/main" id="{874F96B0-9EA8-4A97-A4AC-E386213E2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
              <a:extLst>
                <a:ext uri="{FF2B5EF4-FFF2-40B4-BE49-F238E27FC236}">
                  <a16:creationId xmlns:a16="http://schemas.microsoft.com/office/drawing/2014/main" id="{7968F276-5462-41F6-A655-A94F04074C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a:extLst>
                <a:ext uri="{FF2B5EF4-FFF2-40B4-BE49-F238E27FC236}">
                  <a16:creationId xmlns:a16="http://schemas.microsoft.com/office/drawing/2014/main" id="{71206082-5A20-4557-B866-DC5F063359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
              <a:extLst>
                <a:ext uri="{FF2B5EF4-FFF2-40B4-BE49-F238E27FC236}">
                  <a16:creationId xmlns:a16="http://schemas.microsoft.com/office/drawing/2014/main" id="{3134D38D-3EDD-4AA8-B0E6-D356E39C6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a:extLst>
                <a:ext uri="{FF2B5EF4-FFF2-40B4-BE49-F238E27FC236}">
                  <a16:creationId xmlns:a16="http://schemas.microsoft.com/office/drawing/2014/main" id="{5B9AF7BF-0392-421E-9E5C-1663C43A27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38">
            <a:extLst>
              <a:ext uri="{FF2B5EF4-FFF2-40B4-BE49-F238E27FC236}">
                <a16:creationId xmlns:a16="http://schemas.microsoft.com/office/drawing/2014/main" id="{0879A65E-784E-46FA-BA66-456063D232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602816"/>
            <a:chOff x="697883" y="1816768"/>
            <a:chExt cx="3674476" cy="3470421"/>
          </a:xfrm>
        </p:grpSpPr>
        <p:sp>
          <p:nvSpPr>
            <p:cNvPr id="40" name="Rectangle 39">
              <a:extLst>
                <a:ext uri="{FF2B5EF4-FFF2-40B4-BE49-F238E27FC236}">
                  <a16:creationId xmlns:a16="http://schemas.microsoft.com/office/drawing/2014/main" id="{988A16A0-B75A-49F1-9503-4C376C1BB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22">
              <a:extLst>
                <a:ext uri="{FF2B5EF4-FFF2-40B4-BE49-F238E27FC236}">
                  <a16:creationId xmlns:a16="http://schemas.microsoft.com/office/drawing/2014/main" id="{0B8E2992-C8DD-4AA7-B857-87C30DA68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6FBF4C4-6FEF-4915-B859-AEABF3C7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470CC512-A021-46D3-8D52-D93B1CB404AC}"/>
              </a:ext>
            </a:extLst>
          </p:cNvPr>
          <p:cNvSpPr>
            <a:spLocks noGrp="1"/>
          </p:cNvSpPr>
          <p:nvPr>
            <p:ph type="title"/>
          </p:nvPr>
        </p:nvSpPr>
        <p:spPr>
          <a:xfrm>
            <a:off x="666473" y="1768793"/>
            <a:ext cx="2624234" cy="1840257"/>
          </a:xfrm>
        </p:spPr>
        <p:txBody>
          <a:bodyPr>
            <a:normAutofit/>
          </a:bodyPr>
          <a:lstStyle/>
          <a:p>
            <a:r>
              <a:rPr lang="en-GB" dirty="0"/>
              <a:t>Statistic</a:t>
            </a:r>
            <a:r>
              <a:rPr lang="pl-PL" dirty="0"/>
              <a:t> data</a:t>
            </a:r>
          </a:p>
        </p:txBody>
      </p:sp>
      <p:sp>
        <p:nvSpPr>
          <p:cNvPr id="3" name="Symbol zastępczy zawartości 2">
            <a:extLst>
              <a:ext uri="{FF2B5EF4-FFF2-40B4-BE49-F238E27FC236}">
                <a16:creationId xmlns:a16="http://schemas.microsoft.com/office/drawing/2014/main" id="{172C64BE-A039-4088-93A3-51A6111C0E23}"/>
              </a:ext>
            </a:extLst>
          </p:cNvPr>
          <p:cNvSpPr>
            <a:spLocks noGrp="1"/>
          </p:cNvSpPr>
          <p:nvPr>
            <p:ph idx="1"/>
          </p:nvPr>
        </p:nvSpPr>
        <p:spPr>
          <a:xfrm>
            <a:off x="3838835" y="598194"/>
            <a:ext cx="4711405" cy="2549619"/>
          </a:xfrm>
        </p:spPr>
        <p:txBody>
          <a:bodyPr>
            <a:normAutofit/>
          </a:bodyPr>
          <a:lstStyle/>
          <a:p>
            <a:pPr>
              <a:lnSpc>
                <a:spcPct val="110000"/>
              </a:lnSpc>
            </a:pPr>
            <a:r>
              <a:rPr lang="en-US" sz="1000" dirty="0"/>
              <a:t>PRESENT - DAY STATISTICS ON THE SUBJECTS OF EMIGRATION IN POLAND BASED ON THE REPORT OF POLISH OFFICE FOR FOREIGNERS</a:t>
            </a:r>
          </a:p>
          <a:p>
            <a:pPr marL="0" indent="0">
              <a:lnSpc>
                <a:spcPct val="110000"/>
              </a:lnSpc>
              <a:buNone/>
            </a:pPr>
            <a:endParaRPr lang="pl-PL" sz="1000" dirty="0"/>
          </a:p>
          <a:p>
            <a:pPr marL="342900" indent="-342900">
              <a:lnSpc>
                <a:spcPct val="110000"/>
              </a:lnSpc>
              <a:buFont typeface="+mj-lt"/>
              <a:buAutoNum type="arabicPeriod"/>
            </a:pPr>
            <a:r>
              <a:rPr lang="pl-PL" sz="1000" dirty="0"/>
              <a:t>In 2017 </a:t>
            </a:r>
            <a:r>
              <a:rPr lang="en-GB" sz="1000" dirty="0"/>
              <a:t>applications</a:t>
            </a:r>
            <a:r>
              <a:rPr lang="pl-PL" sz="1000" dirty="0"/>
              <a:t> </a:t>
            </a:r>
            <a:r>
              <a:rPr lang="en-GB" sz="1000" dirty="0"/>
              <a:t>about</a:t>
            </a:r>
            <a:r>
              <a:rPr lang="pl-PL" sz="1000" dirty="0"/>
              <a:t> </a:t>
            </a:r>
            <a:r>
              <a:rPr lang="en-GB" sz="1000" dirty="0"/>
              <a:t>international</a:t>
            </a:r>
            <a:r>
              <a:rPr lang="pl-PL" sz="1000" dirty="0"/>
              <a:t> </a:t>
            </a:r>
            <a:r>
              <a:rPr lang="en-GB" sz="1000" dirty="0"/>
              <a:t>protection</a:t>
            </a:r>
            <a:r>
              <a:rPr lang="pl-PL" sz="1000" dirty="0"/>
              <a:t> applied: 671 </a:t>
            </a:r>
            <a:r>
              <a:rPr lang="en-GB" sz="1000" dirty="0"/>
              <a:t>Ukraine</a:t>
            </a:r>
            <a:r>
              <a:rPr lang="pl-PL" sz="1000" dirty="0"/>
              <a:t> </a:t>
            </a:r>
            <a:r>
              <a:rPr lang="en-GB" sz="1000" dirty="0"/>
              <a:t>citizens</a:t>
            </a:r>
            <a:r>
              <a:rPr lang="pl-PL" sz="1000" dirty="0"/>
              <a:t>, 3550 Russian </a:t>
            </a:r>
            <a:r>
              <a:rPr lang="en-GB" sz="1000" dirty="0"/>
              <a:t>Federation</a:t>
            </a:r>
            <a:r>
              <a:rPr lang="pl-PL" sz="1000" dirty="0"/>
              <a:t>, 154 </a:t>
            </a:r>
            <a:r>
              <a:rPr lang="en-GB" sz="1000" dirty="0"/>
              <a:t>Tajikistan</a:t>
            </a:r>
            <a:r>
              <a:rPr lang="pl-PL" sz="1000" dirty="0"/>
              <a:t>, 40 Armenia, 44 Syria, 56 Turkey, 28 Pakistan, 12 </a:t>
            </a:r>
            <a:r>
              <a:rPr lang="de-AT" sz="1000" dirty="0"/>
              <a:t>Libya</a:t>
            </a:r>
            <a:r>
              <a:rPr lang="pl-PL" sz="1000" dirty="0"/>
              <a:t>, 41 </a:t>
            </a:r>
            <a:r>
              <a:rPr lang="en-GB" sz="1000" dirty="0"/>
              <a:t>Iraq</a:t>
            </a:r>
            <a:r>
              <a:rPr lang="pl-PL" sz="1000" dirty="0"/>
              <a:t>, 16 Iran, 25 </a:t>
            </a:r>
            <a:r>
              <a:rPr lang="en-GB" sz="1000" dirty="0"/>
              <a:t>Afghanistan</a:t>
            </a:r>
            <a:r>
              <a:rPr lang="pl-PL" sz="1000" dirty="0"/>
              <a:t>, 14 </a:t>
            </a:r>
            <a:r>
              <a:rPr lang="en-GB" sz="1000" dirty="0"/>
              <a:t>Egypt</a:t>
            </a:r>
            <a:r>
              <a:rPr lang="pl-PL" sz="1000" dirty="0"/>
              <a:t> and 11 of </a:t>
            </a:r>
            <a:r>
              <a:rPr lang="en-GB" sz="1000" dirty="0"/>
              <a:t>Algeria</a:t>
            </a:r>
            <a:r>
              <a:rPr lang="pl-PL" sz="1000" dirty="0"/>
              <a:t>.</a:t>
            </a:r>
          </a:p>
          <a:p>
            <a:pPr marL="342900" indent="-342900">
              <a:lnSpc>
                <a:spcPct val="110000"/>
              </a:lnSpc>
              <a:buFont typeface="+mj-lt"/>
              <a:buAutoNum type="arabicPeriod"/>
            </a:pPr>
            <a:r>
              <a:rPr lang="pl-PL" sz="1000" dirty="0"/>
              <a:t>From January to </a:t>
            </a:r>
            <a:r>
              <a:rPr lang="en-GB" sz="1000" dirty="0"/>
              <a:t>April</a:t>
            </a:r>
            <a:r>
              <a:rPr lang="pl-PL" sz="1000" dirty="0"/>
              <a:t> in 2018, 1069 </a:t>
            </a:r>
            <a:r>
              <a:rPr lang="en-ZW" sz="1000" dirty="0"/>
              <a:t>applications</a:t>
            </a:r>
            <a:r>
              <a:rPr lang="pl-PL" sz="1000" dirty="0"/>
              <a:t> </a:t>
            </a:r>
            <a:r>
              <a:rPr lang="en-GB" sz="1000" dirty="0"/>
              <a:t>have</a:t>
            </a:r>
            <a:r>
              <a:rPr lang="pl-PL" sz="1000" dirty="0"/>
              <a:t> </a:t>
            </a:r>
            <a:r>
              <a:rPr lang="en-GB" sz="1000" dirty="0"/>
              <a:t>been</a:t>
            </a:r>
            <a:r>
              <a:rPr lang="pl-PL" sz="1000" dirty="0"/>
              <a:t> applied. The most from Russian and </a:t>
            </a:r>
            <a:r>
              <a:rPr lang="en-GB" sz="1000" dirty="0"/>
              <a:t>Ukraine</a:t>
            </a:r>
            <a:r>
              <a:rPr lang="pl-PL" sz="1000" dirty="0"/>
              <a:t> </a:t>
            </a:r>
            <a:r>
              <a:rPr lang="en-GB" sz="1000" dirty="0"/>
              <a:t>citizens</a:t>
            </a:r>
            <a:r>
              <a:rPr lang="pl-PL" sz="1000" dirty="0"/>
              <a:t>.</a:t>
            </a:r>
            <a:br>
              <a:rPr lang="pl-PL" sz="1000" dirty="0"/>
            </a:br>
            <a:endParaRPr lang="pl-PL" sz="1000" dirty="0"/>
          </a:p>
        </p:txBody>
      </p:sp>
      <p:pic>
        <p:nvPicPr>
          <p:cNvPr id="5" name="Obraz 4" descr="Obraz zawierający osoba, budynek, zewnętrzne, osoby&#10;&#10;Opis wygenerowany automatycznie">
            <a:extLst>
              <a:ext uri="{FF2B5EF4-FFF2-40B4-BE49-F238E27FC236}">
                <a16:creationId xmlns:a16="http://schemas.microsoft.com/office/drawing/2014/main" id="{B01A1609-FBD0-4928-9C75-1D39382C7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80" r="25827" b="-3"/>
          <a:stretch/>
        </p:blipFill>
        <p:spPr>
          <a:xfrm>
            <a:off x="3835510" y="3320217"/>
            <a:ext cx="1488186" cy="1339765"/>
          </a:xfrm>
          <a:prstGeom prst="rect">
            <a:avLst/>
          </a:prstGeom>
          <a:ln w="9525">
            <a:solidFill>
              <a:schemeClr val="tx1">
                <a:alpha val="20000"/>
              </a:schemeClr>
            </a:solidFill>
          </a:ln>
        </p:spPr>
      </p:pic>
      <p:pic>
        <p:nvPicPr>
          <p:cNvPr id="9" name="Obraz 8">
            <a:extLst>
              <a:ext uri="{FF2B5EF4-FFF2-40B4-BE49-F238E27FC236}">
                <a16:creationId xmlns:a16="http://schemas.microsoft.com/office/drawing/2014/main" id="{574C317B-64A6-4032-9F57-F8F76D2C7D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98" r="7967" b="8"/>
          <a:stretch/>
        </p:blipFill>
        <p:spPr>
          <a:xfrm>
            <a:off x="5442568" y="3318421"/>
            <a:ext cx="1488186" cy="1339765"/>
          </a:xfrm>
          <a:prstGeom prst="rect">
            <a:avLst/>
          </a:prstGeom>
          <a:ln w="9525">
            <a:solidFill>
              <a:schemeClr val="tx1">
                <a:alpha val="20000"/>
              </a:schemeClr>
            </a:solidFill>
          </a:ln>
        </p:spPr>
      </p:pic>
      <p:pic>
        <p:nvPicPr>
          <p:cNvPr id="7" name="Obraz 6" descr="Obraz zawierający osoba, grupa, zewnętrzne, osoby&#10;&#10;Opis wygenerowany automatycznie">
            <a:extLst>
              <a:ext uri="{FF2B5EF4-FFF2-40B4-BE49-F238E27FC236}">
                <a16:creationId xmlns:a16="http://schemas.microsoft.com/office/drawing/2014/main" id="{DEBE6F03-E325-446A-9BC9-D7BF30EA29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3" r="10090" b="5"/>
          <a:stretch/>
        </p:blipFill>
        <p:spPr>
          <a:xfrm>
            <a:off x="7044481" y="3318420"/>
            <a:ext cx="1488186" cy="1339765"/>
          </a:xfrm>
          <a:prstGeom prst="rect">
            <a:avLst/>
          </a:prstGeom>
          <a:ln w="9525">
            <a:solidFill>
              <a:schemeClr val="tx1">
                <a:alpha val="20000"/>
              </a:schemeClr>
            </a:solidFill>
          </a:ln>
        </p:spPr>
      </p:pic>
    </p:spTree>
    <p:extLst>
      <p:ext uri="{BB962C8B-B14F-4D97-AF65-F5344CB8AC3E}">
        <p14:creationId xmlns:p14="http://schemas.microsoft.com/office/powerpoint/2010/main" val="3521172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4BCA62-163B-41FF-97A7-2BC81595C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D139707-7A66-40CA-8D7E-B1DEF5635C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7" name="Freeform 5">
              <a:extLst>
                <a:ext uri="{FF2B5EF4-FFF2-40B4-BE49-F238E27FC236}">
                  <a16:creationId xmlns:a16="http://schemas.microsoft.com/office/drawing/2014/main" id="{9A08AB2B-8799-4E6E-9EBC-A1F369B5CE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DD1A8238-DF76-46C0-97AD-986816A87A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510E0028-FC70-4208-B940-EA68AF1EC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79F2613E-7DC1-4CC5-B679-AB4E8BB34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23F8224B-DBC1-4345-9CE9-BB8ED7D70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F55BB26B-E5E8-4B96-89BC-5CE85B6812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F9252168-7270-4722-9825-69601062C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
              <a:extLst>
                <a:ext uri="{FF2B5EF4-FFF2-40B4-BE49-F238E27FC236}">
                  <a16:creationId xmlns:a16="http://schemas.microsoft.com/office/drawing/2014/main" id="{CBF8A2CE-7F58-470B-AB0C-84FB90449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36A1552A-2D10-44A6-9737-948C2D439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F47EBAAA-D7FA-4FB0-881C-8CD93376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45336032-8A7F-4533-811E-B5F36D71D8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a:extLst>
                <a:ext uri="{FF2B5EF4-FFF2-40B4-BE49-F238E27FC236}">
                  <a16:creationId xmlns:a16="http://schemas.microsoft.com/office/drawing/2014/main" id="{36DB0818-9876-4BF7-A567-47FF94916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8626FDD0-A718-4E3A-B497-BD0DC05A3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
              <a:extLst>
                <a:ext uri="{FF2B5EF4-FFF2-40B4-BE49-F238E27FC236}">
                  <a16:creationId xmlns:a16="http://schemas.microsoft.com/office/drawing/2014/main" id="{67B5465B-8D3A-442E-9B01-51DBA8791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9">
              <a:extLst>
                <a:ext uri="{FF2B5EF4-FFF2-40B4-BE49-F238E27FC236}">
                  <a16:creationId xmlns:a16="http://schemas.microsoft.com/office/drawing/2014/main" id="{4BA18016-B822-4389-AE2F-AEBDE9A308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
              <a:extLst>
                <a:ext uri="{FF2B5EF4-FFF2-40B4-BE49-F238E27FC236}">
                  <a16:creationId xmlns:a16="http://schemas.microsoft.com/office/drawing/2014/main" id="{08412A6F-793F-44AC-8343-F2F45632C7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a:extLst>
                <a:ext uri="{FF2B5EF4-FFF2-40B4-BE49-F238E27FC236}">
                  <a16:creationId xmlns:a16="http://schemas.microsoft.com/office/drawing/2014/main" id="{D984C0B0-3E8C-4E70-A020-9B1D81066E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
              <a:extLst>
                <a:ext uri="{FF2B5EF4-FFF2-40B4-BE49-F238E27FC236}">
                  <a16:creationId xmlns:a16="http://schemas.microsoft.com/office/drawing/2014/main" id="{EEA80EB4-373D-4BF4-97CE-ADF348F1C4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a:extLst>
                <a:ext uri="{FF2B5EF4-FFF2-40B4-BE49-F238E27FC236}">
                  <a16:creationId xmlns:a16="http://schemas.microsoft.com/office/drawing/2014/main" id="{A2ED152A-003D-4C5E-A1EF-E54A52F544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
              <a:extLst>
                <a:ext uri="{FF2B5EF4-FFF2-40B4-BE49-F238E27FC236}">
                  <a16:creationId xmlns:a16="http://schemas.microsoft.com/office/drawing/2014/main" id="{5AC88B02-9469-4CAB-9F64-2695E47A45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a:extLst>
                <a:ext uri="{FF2B5EF4-FFF2-40B4-BE49-F238E27FC236}">
                  <a16:creationId xmlns:a16="http://schemas.microsoft.com/office/drawing/2014/main" id="{1C049667-FFFC-4E41-9ACE-DBCF29D3CE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a:extLst>
              <a:ext uri="{FF2B5EF4-FFF2-40B4-BE49-F238E27FC236}">
                <a16:creationId xmlns:a16="http://schemas.microsoft.com/office/drawing/2014/main" id="{8D92147B-A83B-4825-ABC9-254315270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602816"/>
            <a:chOff x="697883" y="1816768"/>
            <a:chExt cx="3674476" cy="3470421"/>
          </a:xfrm>
        </p:grpSpPr>
        <p:sp>
          <p:nvSpPr>
            <p:cNvPr id="40" name="Rectangle 39">
              <a:extLst>
                <a:ext uri="{FF2B5EF4-FFF2-40B4-BE49-F238E27FC236}">
                  <a16:creationId xmlns:a16="http://schemas.microsoft.com/office/drawing/2014/main" id="{6EE20AD7-C647-4D8E-B12A-453F72055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22">
              <a:extLst>
                <a:ext uri="{FF2B5EF4-FFF2-40B4-BE49-F238E27FC236}">
                  <a16:creationId xmlns:a16="http://schemas.microsoft.com/office/drawing/2014/main" id="{52DBD254-4226-4D65-88DE-0863227D8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F32A28E-D8B8-4F11-8995-B20010EA3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248677A2-5A94-4727-90C4-422A674FFEE5}"/>
              </a:ext>
            </a:extLst>
          </p:cNvPr>
          <p:cNvSpPr>
            <a:spLocks noGrp="1"/>
          </p:cNvSpPr>
          <p:nvPr>
            <p:ph type="title"/>
          </p:nvPr>
        </p:nvSpPr>
        <p:spPr>
          <a:xfrm>
            <a:off x="666473" y="1768793"/>
            <a:ext cx="2624234" cy="1840257"/>
          </a:xfrm>
        </p:spPr>
        <p:txBody>
          <a:bodyPr>
            <a:normAutofit/>
          </a:bodyPr>
          <a:lstStyle/>
          <a:p>
            <a:r>
              <a:rPr lang="en-GB" dirty="0"/>
              <a:t>Statistic</a:t>
            </a:r>
            <a:r>
              <a:rPr lang="pl-PL" dirty="0"/>
              <a:t> data</a:t>
            </a:r>
          </a:p>
        </p:txBody>
      </p:sp>
      <p:sp useBgFill="1">
        <p:nvSpPr>
          <p:cNvPr id="44" name="Rectangle 43">
            <a:extLst>
              <a:ext uri="{FF2B5EF4-FFF2-40B4-BE49-F238E27FC236}">
                <a16:creationId xmlns:a16="http://schemas.microsoft.com/office/drawing/2014/main" id="{4FF08AEC-04D4-4E07-AE25-901DA74FA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5280" y="601177"/>
            <a:ext cx="4714960" cy="17881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7" name="Obraz 6" descr="Obraz zawierający osoba, budynek, zewnętrzne&#10;&#10;Opis wygenerowany automatycznie">
            <a:extLst>
              <a:ext uri="{FF2B5EF4-FFF2-40B4-BE49-F238E27FC236}">
                <a16:creationId xmlns:a16="http://schemas.microsoft.com/office/drawing/2014/main" id="{9C7F9AAA-6807-43F8-9421-862B0DBC1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404" y="991127"/>
            <a:ext cx="1459546" cy="974246"/>
          </a:xfrm>
          <a:prstGeom prst="rect">
            <a:avLst/>
          </a:prstGeom>
          <a:ln w="9525">
            <a:noFill/>
          </a:ln>
        </p:spPr>
      </p:pic>
      <p:pic>
        <p:nvPicPr>
          <p:cNvPr id="9" name="Obraz 8" descr="Obraz zawierający wewnątrz, kuchnia, osoba, mężczyzna&#10;&#10;Opis wygenerowany automatycznie">
            <a:extLst>
              <a:ext uri="{FF2B5EF4-FFF2-40B4-BE49-F238E27FC236}">
                <a16:creationId xmlns:a16="http://schemas.microsoft.com/office/drawing/2014/main" id="{2D8FEB9C-66AB-4A5C-B466-8A2705C69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170" y="991222"/>
            <a:ext cx="1459546" cy="970598"/>
          </a:xfrm>
          <a:prstGeom prst="rect">
            <a:avLst/>
          </a:prstGeom>
          <a:ln w="9525">
            <a:noFill/>
          </a:ln>
        </p:spPr>
      </p:pic>
      <p:pic>
        <p:nvPicPr>
          <p:cNvPr id="5" name="Obraz 4" descr="Obraz zawierający osoba, wewnątrz, ściana, stół&#10;&#10;Opis wygenerowany automatycznie">
            <a:extLst>
              <a:ext uri="{FF2B5EF4-FFF2-40B4-BE49-F238E27FC236}">
                <a16:creationId xmlns:a16="http://schemas.microsoft.com/office/drawing/2014/main" id="{956BD747-57F9-4AD6-9B37-C0834618B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8936" y="987574"/>
            <a:ext cx="1459546" cy="974246"/>
          </a:xfrm>
          <a:prstGeom prst="rect">
            <a:avLst/>
          </a:prstGeom>
          <a:ln w="9525">
            <a:noFill/>
          </a:ln>
        </p:spPr>
      </p:pic>
      <p:sp>
        <p:nvSpPr>
          <p:cNvPr id="3" name="Symbol zastępczy zawartości 2">
            <a:extLst>
              <a:ext uri="{FF2B5EF4-FFF2-40B4-BE49-F238E27FC236}">
                <a16:creationId xmlns:a16="http://schemas.microsoft.com/office/drawing/2014/main" id="{036BD614-584A-45FA-AADD-FCADE0C39CBA}"/>
              </a:ext>
            </a:extLst>
          </p:cNvPr>
          <p:cNvSpPr>
            <a:spLocks noGrp="1"/>
          </p:cNvSpPr>
          <p:nvPr>
            <p:ph idx="1"/>
          </p:nvPr>
        </p:nvSpPr>
        <p:spPr>
          <a:xfrm>
            <a:off x="3838835" y="2406254"/>
            <a:ext cx="4711405" cy="2132601"/>
          </a:xfrm>
        </p:spPr>
        <p:txBody>
          <a:bodyPr>
            <a:normAutofit/>
          </a:bodyPr>
          <a:lstStyle/>
          <a:p>
            <a:pPr marL="0" indent="0" algn="ctr">
              <a:lnSpc>
                <a:spcPct val="110000"/>
              </a:lnSpc>
              <a:buNone/>
            </a:pPr>
            <a:r>
              <a:rPr lang="en-US" sz="1100" dirty="0"/>
              <a:t>IMMIGRANTS IN USTKA BASED ON TOWN HALL DATABASE</a:t>
            </a:r>
          </a:p>
          <a:p>
            <a:pPr marL="342900" indent="-342900">
              <a:lnSpc>
                <a:spcPct val="110000"/>
              </a:lnSpc>
              <a:buFont typeface="+mj-lt"/>
              <a:buAutoNum type="arabicPeriod"/>
            </a:pPr>
            <a:r>
              <a:rPr lang="en-US" sz="1100" dirty="0"/>
              <a:t>Currently, in </a:t>
            </a:r>
            <a:r>
              <a:rPr lang="en-GB" sz="1100" dirty="0"/>
              <a:t>Ustka</a:t>
            </a:r>
            <a:r>
              <a:rPr lang="en-US" sz="1100" dirty="0"/>
              <a:t> reside about  257 immigrants from Ukraine, Belarus, and Nepal.</a:t>
            </a:r>
          </a:p>
          <a:p>
            <a:pPr marL="342900" indent="-342900">
              <a:lnSpc>
                <a:spcPct val="110000"/>
              </a:lnSpc>
              <a:buFont typeface="+mj-lt"/>
              <a:buAutoNum type="arabicPeriod"/>
            </a:pPr>
            <a:r>
              <a:rPr lang="en-US" sz="1100" dirty="0"/>
              <a:t>Those immigrants are employees of hotels, stores, fish processing  and private multi-branch companies.</a:t>
            </a:r>
            <a:endParaRPr lang="pl-PL" sz="1100" dirty="0"/>
          </a:p>
          <a:p>
            <a:pPr marL="342900" indent="-342900">
              <a:lnSpc>
                <a:spcPct val="110000"/>
              </a:lnSpc>
              <a:buFont typeface="+mj-lt"/>
              <a:buAutoNum type="arabicPeriod"/>
            </a:pPr>
            <a:r>
              <a:rPr lang="en-US" sz="1100" dirty="0"/>
              <a:t>They work as waiters, maids, salesmen, SPA workers, catering assistants, builders, fish processing workers.</a:t>
            </a:r>
          </a:p>
          <a:p>
            <a:pPr>
              <a:lnSpc>
                <a:spcPct val="110000"/>
              </a:lnSpc>
            </a:pPr>
            <a:endParaRPr lang="pl-PL" sz="1100" dirty="0"/>
          </a:p>
        </p:txBody>
      </p:sp>
    </p:spTree>
    <p:extLst>
      <p:ext uri="{BB962C8B-B14F-4D97-AF65-F5344CB8AC3E}">
        <p14:creationId xmlns:p14="http://schemas.microsoft.com/office/powerpoint/2010/main" val="251840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0795276-6AD8-4E61-B867-E89C901C2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0C0B1E64-42A8-4DC2-BDD6-71F5F6C777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51" name="Freeform 5">
              <a:extLst>
                <a:ext uri="{FF2B5EF4-FFF2-40B4-BE49-F238E27FC236}">
                  <a16:creationId xmlns:a16="http://schemas.microsoft.com/office/drawing/2014/main" id="{8C8155C0-71F8-496C-8259-2019B6CC91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6">
              <a:extLst>
                <a:ext uri="{FF2B5EF4-FFF2-40B4-BE49-F238E27FC236}">
                  <a16:creationId xmlns:a16="http://schemas.microsoft.com/office/drawing/2014/main" id="{407B587E-6FE0-4C6B-AB64-3C002ED9D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
              <a:extLst>
                <a:ext uri="{FF2B5EF4-FFF2-40B4-BE49-F238E27FC236}">
                  <a16:creationId xmlns:a16="http://schemas.microsoft.com/office/drawing/2014/main" id="{1F255B5A-0E12-425B-A99C-9900AC7DEE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
              <a:extLst>
                <a:ext uri="{FF2B5EF4-FFF2-40B4-BE49-F238E27FC236}">
                  <a16:creationId xmlns:a16="http://schemas.microsoft.com/office/drawing/2014/main" id="{A2B462C0-8C9F-4FEA-A4BA-3006FC4F2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
              <a:extLst>
                <a:ext uri="{FF2B5EF4-FFF2-40B4-BE49-F238E27FC236}">
                  <a16:creationId xmlns:a16="http://schemas.microsoft.com/office/drawing/2014/main" id="{E48A3703-2E9E-422D-997E-65234C8DF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
              <a:extLst>
                <a:ext uri="{FF2B5EF4-FFF2-40B4-BE49-F238E27FC236}">
                  <a16:creationId xmlns:a16="http://schemas.microsoft.com/office/drawing/2014/main" id="{28AEF2F5-5E3E-4211-AA69-43C302576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1">
              <a:extLst>
                <a:ext uri="{FF2B5EF4-FFF2-40B4-BE49-F238E27FC236}">
                  <a16:creationId xmlns:a16="http://schemas.microsoft.com/office/drawing/2014/main" id="{32F16BF9-8C0C-45FA-AFE6-BFB93D0A00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2">
              <a:extLst>
                <a:ext uri="{FF2B5EF4-FFF2-40B4-BE49-F238E27FC236}">
                  <a16:creationId xmlns:a16="http://schemas.microsoft.com/office/drawing/2014/main" id="{6CA36DAF-014B-49F0-8805-3221AAB97A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3">
              <a:extLst>
                <a:ext uri="{FF2B5EF4-FFF2-40B4-BE49-F238E27FC236}">
                  <a16:creationId xmlns:a16="http://schemas.microsoft.com/office/drawing/2014/main" id="{14D9415D-1D48-4C82-9708-546456ACF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4">
              <a:extLst>
                <a:ext uri="{FF2B5EF4-FFF2-40B4-BE49-F238E27FC236}">
                  <a16:creationId xmlns:a16="http://schemas.microsoft.com/office/drawing/2014/main" id="{9C313F03-E5FF-4431-B6E3-22E6D6838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5">
              <a:extLst>
                <a:ext uri="{FF2B5EF4-FFF2-40B4-BE49-F238E27FC236}">
                  <a16:creationId xmlns:a16="http://schemas.microsoft.com/office/drawing/2014/main" id="{3D2103D1-127D-4F6F-87A5-293E9611E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6">
              <a:extLst>
                <a:ext uri="{FF2B5EF4-FFF2-40B4-BE49-F238E27FC236}">
                  <a16:creationId xmlns:a16="http://schemas.microsoft.com/office/drawing/2014/main" id="{290B1059-0A46-43DF-AEBF-A3E56E9363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7">
              <a:extLst>
                <a:ext uri="{FF2B5EF4-FFF2-40B4-BE49-F238E27FC236}">
                  <a16:creationId xmlns:a16="http://schemas.microsoft.com/office/drawing/2014/main" id="{6B15263D-28DB-4A53-BCB1-10F4B982E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8">
              <a:extLst>
                <a:ext uri="{FF2B5EF4-FFF2-40B4-BE49-F238E27FC236}">
                  <a16:creationId xmlns:a16="http://schemas.microsoft.com/office/drawing/2014/main" id="{80906ADD-C44C-4B20-8581-B560CCC9F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9">
              <a:extLst>
                <a:ext uri="{FF2B5EF4-FFF2-40B4-BE49-F238E27FC236}">
                  <a16:creationId xmlns:a16="http://schemas.microsoft.com/office/drawing/2014/main" id="{0A56CD34-AD69-4B18-A062-0A5AE57CFB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0">
              <a:extLst>
                <a:ext uri="{FF2B5EF4-FFF2-40B4-BE49-F238E27FC236}">
                  <a16:creationId xmlns:a16="http://schemas.microsoft.com/office/drawing/2014/main" id="{4274D7D4-C4B8-44A1-BA81-FFD600D65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1">
              <a:extLst>
                <a:ext uri="{FF2B5EF4-FFF2-40B4-BE49-F238E27FC236}">
                  <a16:creationId xmlns:a16="http://schemas.microsoft.com/office/drawing/2014/main" id="{C8C22763-8A20-485E-A6B3-E3977BBE5C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2">
              <a:extLst>
                <a:ext uri="{FF2B5EF4-FFF2-40B4-BE49-F238E27FC236}">
                  <a16:creationId xmlns:a16="http://schemas.microsoft.com/office/drawing/2014/main" id="{0CCC12CC-16E0-42E3-999D-8441D78F8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3">
              <a:extLst>
                <a:ext uri="{FF2B5EF4-FFF2-40B4-BE49-F238E27FC236}">
                  <a16:creationId xmlns:a16="http://schemas.microsoft.com/office/drawing/2014/main" id="{C3FB80AD-F715-4592-AE09-EC9DB856D9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A2DC0211-6647-4051-AB2B-822E92F7F0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2919851"/>
            <a:ext cx="6634256" cy="1328455"/>
            <a:chOff x="1669293" y="3893141"/>
            <a:chExt cx="8845667" cy="1771275"/>
          </a:xfrm>
        </p:grpSpPr>
        <p:sp>
          <p:nvSpPr>
            <p:cNvPr id="72" name="Isosceles Triangle 39">
              <a:extLst>
                <a:ext uri="{FF2B5EF4-FFF2-40B4-BE49-F238E27FC236}">
                  <a16:creationId xmlns:a16="http://schemas.microsoft.com/office/drawing/2014/main" id="{DA0F1AB3-732E-42E4-8DDF-E955C4389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75C6E2D-339E-48D0-A249-04A40F2EB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923B4D85-E8B1-448D-98C5-ABC37C0922F7}"/>
              </a:ext>
            </a:extLst>
          </p:cNvPr>
          <p:cNvSpPr>
            <a:spLocks noGrp="1"/>
          </p:cNvSpPr>
          <p:nvPr>
            <p:ph type="ctrTitle"/>
          </p:nvPr>
        </p:nvSpPr>
        <p:spPr>
          <a:xfrm>
            <a:off x="1319427" y="2985177"/>
            <a:ext cx="6504221" cy="545811"/>
          </a:xfrm>
        </p:spPr>
        <p:txBody>
          <a:bodyPr>
            <a:normAutofit/>
          </a:bodyPr>
          <a:lstStyle/>
          <a:p>
            <a:r>
              <a:rPr lang="pl-PL" sz="2300" dirty="0"/>
              <a:t>IMMIGRANTS AT OUR SCHOOL </a:t>
            </a:r>
          </a:p>
        </p:txBody>
      </p:sp>
      <p:sp>
        <p:nvSpPr>
          <p:cNvPr id="3" name="Podtytuł 2">
            <a:extLst>
              <a:ext uri="{FF2B5EF4-FFF2-40B4-BE49-F238E27FC236}">
                <a16:creationId xmlns:a16="http://schemas.microsoft.com/office/drawing/2014/main" id="{C9B1A0F5-8378-4344-92B8-DA7C7E244943}"/>
              </a:ext>
            </a:extLst>
          </p:cNvPr>
          <p:cNvSpPr>
            <a:spLocks noGrp="1"/>
          </p:cNvSpPr>
          <p:nvPr>
            <p:ph type="subTitle" idx="1"/>
          </p:nvPr>
        </p:nvSpPr>
        <p:spPr>
          <a:xfrm>
            <a:off x="1319427" y="3530989"/>
            <a:ext cx="6505071" cy="391977"/>
          </a:xfrm>
        </p:spPr>
        <p:txBody>
          <a:bodyPr>
            <a:normAutofit/>
          </a:bodyPr>
          <a:lstStyle/>
          <a:p>
            <a:endParaRPr lang="pl-PL" sz="1200" dirty="0"/>
          </a:p>
        </p:txBody>
      </p:sp>
      <p:sp>
        <p:nvSpPr>
          <p:cNvPr id="75" name="Rectangle 74">
            <a:extLst>
              <a:ext uri="{FF2B5EF4-FFF2-40B4-BE49-F238E27FC236}">
                <a16:creationId xmlns:a16="http://schemas.microsoft.com/office/drawing/2014/main" id="{38ECFFAC-D10E-402D-BA29-6A4F6F4A1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884666"/>
            <a:ext cx="6638052" cy="196608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6">
            <a:extLst>
              <a:ext uri="{FF2B5EF4-FFF2-40B4-BE49-F238E27FC236}">
                <a16:creationId xmlns:a16="http://schemas.microsoft.com/office/drawing/2014/main" id="{9099810D-D97E-4C6E-B926-20C6A1304C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6413" y="1009801"/>
            <a:ext cx="1726865" cy="1726865"/>
          </a:xfrm>
          <a:prstGeom prst="rect">
            <a:avLst/>
          </a:prstGeom>
          <a:ln w="12700">
            <a:noFill/>
          </a:ln>
        </p:spPr>
      </p:pic>
    </p:spTree>
    <p:extLst>
      <p:ext uri="{BB962C8B-B14F-4D97-AF65-F5344CB8AC3E}">
        <p14:creationId xmlns:p14="http://schemas.microsoft.com/office/powerpoint/2010/main" val="43050794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755</Words>
  <Application>Microsoft Office PowerPoint</Application>
  <PresentationFormat>Pokaz na ekranie (16:9)</PresentationFormat>
  <Paragraphs>55</Paragraphs>
  <Slides>14</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Calibri</vt:lpstr>
      <vt:lpstr>Calibri Light</vt:lpstr>
      <vt:lpstr>Rockwell</vt:lpstr>
      <vt:lpstr>Wingdings</vt:lpstr>
      <vt:lpstr>Atlas</vt:lpstr>
      <vt:lpstr>Erasmus +</vt:lpstr>
      <vt:lpstr>HISTORY OF POLISH EMIGRATION</vt:lpstr>
      <vt:lpstr>HISTORY OF POLISH EMIGRATION</vt:lpstr>
      <vt:lpstr>HISTORY OF POLISH EMIGRATION</vt:lpstr>
      <vt:lpstr>HISTORY OF POLISH EMIGRATION</vt:lpstr>
      <vt:lpstr>Statistic data</vt:lpstr>
      <vt:lpstr>Statistic data</vt:lpstr>
      <vt:lpstr>Statistic data</vt:lpstr>
      <vt:lpstr>IMMIGRANTS AT OUR SCHOOL </vt:lpstr>
      <vt:lpstr>IMMIGRANTS AT OUR SCHOOL </vt:lpstr>
      <vt:lpstr>IMMIGRANTS AT OUR SCHOOL </vt:lpstr>
      <vt:lpstr>IMMIGRANTS AT OUR SCHOOL </vt:lpstr>
      <vt:lpstr>Thank you for your attention!</vt:lpstr>
      <vt:lpstr>Presentation made by: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dc:title>
  <dc:creator>Wojtek Sawczi</dc:creator>
  <cp:lastModifiedBy>Wojtek Sawczi</cp:lastModifiedBy>
  <cp:revision>2</cp:revision>
  <dcterms:created xsi:type="dcterms:W3CDTF">2019-02-25T15:41:53Z</dcterms:created>
  <dcterms:modified xsi:type="dcterms:W3CDTF">2019-02-25T15:44:43Z</dcterms:modified>
</cp:coreProperties>
</file>