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4581AE-25B1-447B-BCA8-75326C594BAB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ED3B7F-2E26-4EEA-9886-4290184ED7C0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 rtlCol="0"/>
          <a:lstStyle>
            <a:lvl1pPr algn="ctr">
              <a:defRPr sz="33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100" baseline="0"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5715000" y="6365877"/>
            <a:ext cx="1524000" cy="365125"/>
          </a:xfrm>
        </p:spPr>
        <p:txBody>
          <a:bodyPr rtlCol="0"/>
          <a:lstStyle/>
          <a:p>
            <a:pPr rtl="0"/>
            <a:fld id="{1F31EAD5-3E2A-4E8A-A0CD-45C37DDB5B9E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CBB6-64E9-4BEC-8E15-09C42EA01568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07BBF-FF26-4CC8-8065-60F8ADC89473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8" name="Rezervirano mjesto za sadržaj 7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79248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B874F2-0A4C-42CE-BA95-CA10BC56CF93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4962527"/>
            <a:ext cx="7885113" cy="1362075"/>
          </a:xfrm>
        </p:spPr>
        <p:txBody>
          <a:bodyPr rtlCol="0" anchor="t"/>
          <a:lstStyle>
            <a:lvl1pPr algn="l">
              <a:defRPr sz="3000" b="1" i="0" cap="all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9601" y="3462340"/>
            <a:ext cx="7885113" cy="1500187"/>
          </a:xfrm>
        </p:spPr>
        <p:txBody>
          <a:bodyPr rtlCol="0" anchor="b">
            <a:normAutofit/>
          </a:bodyPr>
          <a:lstStyle>
            <a:lvl1pPr marL="0" indent="0">
              <a:buNone/>
              <a:defRPr sz="2100" baseline="0"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77D6D3-DA56-43D0-B0E9-B1E7C6B7562F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11" name="Rezervirano mjesto za sadržaj 10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37338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13" name="Rezervirano mjesto za sadržaj 12"/>
          <p:cNvSpPr>
            <a:spLocks noGrp="1"/>
          </p:cNvSpPr>
          <p:nvPr>
            <p:ph sz="quarter" idx="14" hasCustomPrompt="1"/>
          </p:nvPr>
        </p:nvSpPr>
        <p:spPr>
          <a:xfrm>
            <a:off x="4800600" y="1600200"/>
            <a:ext cx="37338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DD3F71-24C7-48BF-9D0A-FBB8D2D10FA5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11" name="Rezervirano mjesto za sadržaj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350"/>
            </a:lvl1pPr>
            <a:lvl2pPr>
              <a:buClr>
                <a:schemeClr val="tx2">
                  <a:lumMod val="50000"/>
                </a:schemeClr>
              </a:buClr>
              <a:defRPr sz="1350"/>
            </a:lvl2pPr>
            <a:lvl3pPr>
              <a:buClr>
                <a:schemeClr val="tx2">
                  <a:lumMod val="50000"/>
                </a:schemeClr>
              </a:buClr>
              <a:defRPr sz="1350"/>
            </a:lvl3pPr>
            <a:lvl4pPr>
              <a:buClr>
                <a:schemeClr val="tx2">
                  <a:lumMod val="50000"/>
                </a:schemeClr>
              </a:buClr>
              <a:defRPr sz="1350"/>
            </a:lvl4pPr>
            <a:lvl5pPr>
              <a:buClr>
                <a:schemeClr val="tx2">
                  <a:lumMod val="50000"/>
                </a:schemeClr>
              </a:buClr>
              <a:defRPr sz="135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13" name="Rezervirano mjesto za sadržaj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350"/>
            </a:lvl1pPr>
            <a:lvl2pPr>
              <a:buClr>
                <a:schemeClr val="tx2">
                  <a:lumMod val="50000"/>
                </a:schemeClr>
              </a:buClr>
              <a:defRPr sz="1350"/>
            </a:lvl2pPr>
            <a:lvl3pPr>
              <a:buClr>
                <a:schemeClr val="tx2">
                  <a:lumMod val="50000"/>
                </a:schemeClr>
              </a:buClr>
              <a:defRPr sz="1350"/>
            </a:lvl3pPr>
            <a:lvl4pPr>
              <a:buClr>
                <a:schemeClr val="tx2">
                  <a:lumMod val="50000"/>
                </a:schemeClr>
              </a:buClr>
              <a:defRPr sz="1350"/>
            </a:lvl4pPr>
            <a:lvl5pPr>
              <a:buClr>
                <a:schemeClr val="tx2">
                  <a:lumMod val="50000"/>
                </a:schemeClr>
              </a:buClr>
              <a:defRPr sz="135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5C17-1CDC-4C79-8CF7-6645399366F1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6E7B9-AA96-4E55-9981-107E35B12325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CC0F9-6806-449F-89C7-1A26DF2CAC54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rtlCol="0" anchor="b"/>
          <a:lstStyle>
            <a:lvl1pPr algn="l">
              <a:defRPr sz="195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9" name="Rezervirano mjesto za sadržaj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BE460-DD36-449F-8847-A1D8116CD0A2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rtlCol="0" anchor="b"/>
          <a:lstStyle>
            <a:lvl1pPr algn="l">
              <a:defRPr sz="195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10" name="Rezervirano mjesto za sliku 9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725924" y="1539240"/>
            <a:ext cx="3323654" cy="327279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09600" y="2547892"/>
            <a:ext cx="2971800" cy="2405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43A5C0-CAFE-46C8-9469-A9105B89CE9C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spc="45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715000" y="6356352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strike="noStrike" spc="45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1484949-9006-4D60-A8B4-C8FA3B0EB438}" type="datetime1">
              <a:rPr lang="hr-HR" smtClean="0"/>
              <a:t>1.3.20.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75438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 cap="all" spc="38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1"/>
        </a:buClr>
        <a:buFont typeface="Arial" pitchFamily="34" charset="0"/>
        <a:buChar char="•"/>
        <a:defRPr sz="1500" kern="1200" spc="23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1"/>
        </a:buClr>
        <a:buFont typeface="Arial" pitchFamily="34" charset="0"/>
        <a:buChar char="•"/>
        <a:defRPr sz="1500" kern="1200" spc="23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>
            <a:lumMod val="50000"/>
          </a:schemeClr>
        </a:buClr>
        <a:buFont typeface="Arial" pitchFamily="34" charset="0"/>
        <a:buChar char="•"/>
        <a:defRPr sz="1500" kern="1200" spc="23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1"/>
        </a:buClr>
        <a:buFont typeface="Arial" pitchFamily="34" charset="0"/>
        <a:buChar char="•"/>
        <a:defRPr sz="1500" kern="1200" spc="23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1"/>
        </a:buClr>
        <a:buFont typeface="Arial" pitchFamily="34" charset="0"/>
        <a:buChar char="•"/>
        <a:defRPr sz="1500" kern="1200" spc="23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>
            <a:lumMod val="50000"/>
          </a:schemeClr>
        </a:buClr>
        <a:buFont typeface="Arial" pitchFamily="34" charset="0"/>
        <a:buChar char="•"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>
            <a:lumMod val="50000"/>
          </a:schemeClr>
        </a:buClr>
        <a:buFont typeface="Arial" pitchFamily="34" charset="0"/>
        <a:buChar char="•"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>
            <a:lumMod val="50000"/>
          </a:schemeClr>
        </a:buClr>
        <a:buFont typeface="Arial" pitchFamily="34" charset="0"/>
        <a:buChar char="•"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>
            <a:lumMod val="50000"/>
          </a:schemeClr>
        </a:buClr>
        <a:buFont typeface="Arial" pitchFamily="34" charset="0"/>
        <a:buChar char="•"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image2.slideserve.com/3794425/to-je-torpedo-l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Izgled naslova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Podnaslov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96" y="1071971"/>
            <a:ext cx="5586004" cy="43605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" y="876300"/>
            <a:ext cx="3333750" cy="47625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" y="5631711"/>
            <a:ext cx="9144000" cy="101566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dirty="0" err="1" smtClean="0"/>
              <a:t>Tko</a:t>
            </a:r>
            <a:r>
              <a:rPr lang="en-US" sz="6000" dirty="0" smtClean="0"/>
              <a:t> je </a:t>
            </a:r>
            <a:r>
              <a:rPr lang="en-US" sz="6000" dirty="0" err="1" smtClean="0"/>
              <a:t>izumio</a:t>
            </a:r>
            <a:r>
              <a:rPr lang="en-US" sz="6000" dirty="0" smtClean="0"/>
              <a:t> torpedo?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95" y="689881"/>
            <a:ext cx="3572147" cy="448340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81395" y="689881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Ivan </a:t>
            </a:r>
            <a:r>
              <a:rPr lang="en-US" sz="4000" b="1" dirty="0" err="1" smtClean="0"/>
              <a:t>Blaž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Lupis</a:t>
            </a:r>
            <a:r>
              <a:rPr lang="en-US" sz="4000" b="1" dirty="0" smtClean="0"/>
              <a:t>  </a:t>
            </a:r>
            <a:r>
              <a:rPr lang="hr-HR" sz="4000" dirty="0" smtClean="0"/>
              <a:t>(</a:t>
            </a:r>
            <a:r>
              <a:rPr lang="hr-HR" sz="4000" dirty="0" err="1" smtClean="0"/>
              <a:t>Giovanni</a:t>
            </a:r>
            <a:r>
              <a:rPr lang="hr-HR" sz="4000" dirty="0" smtClean="0"/>
              <a:t> </a:t>
            </a:r>
            <a:r>
              <a:rPr lang="hr-HR" sz="4000" dirty="0" err="1"/>
              <a:t>Biagio</a:t>
            </a:r>
            <a:r>
              <a:rPr lang="hr-HR" sz="4000" dirty="0"/>
              <a:t> </a:t>
            </a:r>
            <a:r>
              <a:rPr lang="hr-HR" sz="4000" dirty="0" err="1"/>
              <a:t>Luppis</a:t>
            </a:r>
            <a:r>
              <a:rPr lang="hr-HR" sz="4000" dirty="0"/>
              <a:t>, Ivan Vukić), hrvatski izumitelj (Rijeka, 27. I. 1813 – </a:t>
            </a:r>
            <a:r>
              <a:rPr lang="hr-HR" sz="4000" dirty="0" err="1"/>
              <a:t>Torriggia</a:t>
            </a:r>
            <a:r>
              <a:rPr lang="hr-HR" sz="4000" dirty="0"/>
              <a:t>, Italija, 11. I. 1875</a:t>
            </a:r>
            <a:r>
              <a:rPr lang="hr-HR" sz="4000" dirty="0" smtClean="0"/>
              <a:t>)</a:t>
            </a:r>
            <a:endParaRPr lang="en-US" sz="40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7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87382" y="73609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/>
              <a:t>Završio Pomorsku akademiju u Veneciji. Časnik austrougarske mornarice. Izumio preteču → </a:t>
            </a:r>
            <a:r>
              <a:rPr lang="en-US" sz="2800" dirty="0" smtClean="0"/>
              <a:t>TORPEDA</a:t>
            </a:r>
            <a:r>
              <a:rPr lang="hr-HR" sz="2800" dirty="0" smtClean="0"/>
              <a:t>, </a:t>
            </a:r>
            <a:r>
              <a:rPr lang="hr-HR" sz="2800" dirty="0"/>
              <a:t>brodić bez posade napunjen eksplozivom (nazvao ga je </a:t>
            </a:r>
            <a:r>
              <a:rPr lang="hr-HR" sz="2800" i="1" dirty="0" err="1"/>
              <a:t>Küstenretter</a:t>
            </a:r>
            <a:r>
              <a:rPr lang="hr-HR" sz="2800" i="1" dirty="0"/>
              <a:t>,</a:t>
            </a:r>
            <a:r>
              <a:rPr lang="hr-HR" sz="2800" dirty="0"/>
              <a:t> spasilac obale) koji bi s obale mogao napasti neprijateljski brod.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66" y="-151795"/>
            <a:ext cx="1906972" cy="66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46578" y="59929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Svoj je izum doradio s </a:t>
            </a:r>
            <a:r>
              <a:rPr lang="hr-HR" sz="2400" dirty="0" err="1" smtClean="0"/>
              <a:t>brit</a:t>
            </a:r>
            <a:r>
              <a:rPr lang="en-US" sz="2400" dirty="0" err="1" smtClean="0"/>
              <a:t>anskim</a:t>
            </a:r>
            <a:r>
              <a:rPr lang="hr-HR" sz="2400" dirty="0" smtClean="0"/>
              <a:t> </a:t>
            </a:r>
            <a:r>
              <a:rPr lang="hr-HR" sz="2400" dirty="0"/>
              <a:t>inženjerom R. </a:t>
            </a:r>
            <a:r>
              <a:rPr lang="hr-HR" sz="2400" dirty="0" err="1"/>
              <a:t>Whiteheadom</a:t>
            </a:r>
            <a:r>
              <a:rPr lang="hr-HR" sz="2400" dirty="0"/>
              <a:t>, koji je nakon dvije godine razvio novo podmorsko oružje – torpedo. Prva su torpeda nosila naziv </a:t>
            </a:r>
            <a:r>
              <a:rPr lang="hr-HR" sz="2400" dirty="0" err="1"/>
              <a:t>Luppis-Whitehead</a:t>
            </a:r>
            <a:r>
              <a:rPr lang="hr-HR" sz="2400" dirty="0"/>
              <a:t>, a izrađivala su se u riječkoj tvornici. Izum je otkupila </a:t>
            </a:r>
            <a:r>
              <a:rPr lang="hr-HR" sz="2400" dirty="0" err="1" smtClean="0"/>
              <a:t>austroug</a:t>
            </a:r>
            <a:r>
              <a:rPr lang="en-US" sz="2400" smtClean="0"/>
              <a:t>arska</a:t>
            </a:r>
            <a:r>
              <a:rPr lang="hr-HR" sz="2400" smtClean="0"/>
              <a:t> </a:t>
            </a:r>
            <a:r>
              <a:rPr lang="hr-HR" sz="2400" dirty="0"/>
              <a:t>mornarica, a zatim i sve vodeće pomorske sile svijeta.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2821578" y="6227857"/>
            <a:ext cx="62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http://enciklopedija.lzmk.hr/clanak.aspx?id=23355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78" y="1741022"/>
            <a:ext cx="4107858" cy="20604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36" y="4754283"/>
            <a:ext cx="5626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11207" y="187005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600" b="1" dirty="0">
                <a:hlinkClick r:id="rId2" tooltip="to je torpedo"/>
              </a:rPr>
              <a:t>Što je torpedo?</a:t>
            </a:r>
            <a:r>
              <a:rPr lang="hr-HR" sz="3600" dirty="0"/>
              <a:t> </a:t>
            </a:r>
            <a:endParaRPr lang="en-US" sz="3600" dirty="0" smtClean="0"/>
          </a:p>
          <a:p>
            <a:r>
              <a:rPr lang="hr-HR" sz="3600" dirty="0" smtClean="0"/>
              <a:t>Torpedo </a:t>
            </a:r>
            <a:r>
              <a:rPr lang="hr-HR" sz="3600" dirty="0"/>
              <a:t>je sprava (oružje) za uništavanje brodova i drugih plovila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90" y="1870055"/>
            <a:ext cx="4158251" cy="30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" y="511594"/>
            <a:ext cx="9144000" cy="612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54925" y="2366632"/>
            <a:ext cx="6021978" cy="178510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err="1" smtClean="0"/>
              <a:t>Prezentaciju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napravili</a:t>
            </a:r>
            <a:r>
              <a:rPr lang="en-US" sz="2400" dirty="0" smtClean="0"/>
              <a:t> </a:t>
            </a:r>
            <a:r>
              <a:rPr lang="en-US" sz="2400" dirty="0" err="1" smtClean="0"/>
              <a:t>članovi</a:t>
            </a:r>
            <a:endParaRPr lang="en-US" sz="2400" dirty="0" smtClean="0"/>
          </a:p>
          <a:p>
            <a:r>
              <a:rPr lang="en-US" sz="5400" dirty="0" smtClean="0"/>
              <a:t> </a:t>
            </a:r>
            <a:r>
              <a:rPr lang="en-US" sz="5400" dirty="0" err="1" smtClean="0"/>
              <a:t>Istarske</a:t>
            </a:r>
            <a:r>
              <a:rPr lang="en-US" sz="5400" dirty="0" smtClean="0"/>
              <a:t> </a:t>
            </a:r>
            <a:r>
              <a:rPr lang="en-US" sz="5400" dirty="0" err="1" smtClean="0"/>
              <a:t>grupe</a:t>
            </a:r>
            <a:r>
              <a:rPr lang="en-US" sz="5400" dirty="0" smtClean="0"/>
              <a:t> 2</a:t>
            </a:r>
          </a:p>
          <a:p>
            <a:r>
              <a:rPr lang="en-US" sz="3200" dirty="0" smtClean="0"/>
              <a:t>Leon, Luka, David R. </a:t>
            </a:r>
            <a:r>
              <a:rPr lang="en-US" sz="3200" dirty="0" err="1" smtClean="0"/>
              <a:t>i</a:t>
            </a:r>
            <a:r>
              <a:rPr lang="en-US" sz="3200" dirty="0" smtClean="0"/>
              <a:t> David P.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724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žak s motivom ocea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1800_TF03460535" id="{336DCF57-9D07-414E-B9AB-8D95F7598BA6}" vid="{6AB728D2-91D8-4B97-9F54-099B765B317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40262f94-9f35-4ac3-9a90-690165a166b7"/>
    <ds:schemaRef ds:uri="a4f35948-e619-41b3-aa29-22878b09cfd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Predložak s motivom oceana</Template>
  <TotalTime>22</TotalTime>
  <Words>176</Words>
  <Application>Microsoft Office PowerPoint</Application>
  <PresentationFormat>Prikaz na zaslonu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9" baseType="lpstr">
      <vt:lpstr>Arial</vt:lpstr>
      <vt:lpstr>Predložak s motivom oceana</vt:lpstr>
      <vt:lpstr>Izgled naslova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Ante Tomić</dc:creator>
  <cp:lastModifiedBy>Ante Tomić</cp:lastModifiedBy>
  <cp:revision>4</cp:revision>
  <dcterms:created xsi:type="dcterms:W3CDTF">2019-11-24T19:23:50Z</dcterms:created>
  <dcterms:modified xsi:type="dcterms:W3CDTF">2020-02-29T23:24:56Z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