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0" r:id="rId2"/>
    <p:sldId id="265" r:id="rId3"/>
    <p:sldId id="261" r:id="rId4"/>
    <p:sldId id="262" r:id="rId5"/>
    <p:sldId id="263" r:id="rId6"/>
    <p:sldId id="266" r:id="rId7"/>
    <p:sldId id="264" r:id="rId8"/>
    <p:sldId id="267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56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747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35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56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904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3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3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41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56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58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42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8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20B6-5E80-48E2-BFBA-CAFAB390FD8F}" type="datetimeFigureOut">
              <a:rPr lang="hr-HR" smtClean="0"/>
              <a:t>29.2.20.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FB74-D5D7-48F6-B682-7091EEA7F1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91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opozitivno.com/neustrasive-hrvatske-zene-priprema-se-knjiga-koja-ce-djevojcice-potaknuti-na-ostvarivanje-snova/" TargetMode="External"/><Relationship Id="rId2" Type="http://schemas.openxmlformats.org/officeDocument/2006/relationships/hyperlink" Target="https://www.slobodnadalmacija.hr/mozaik/zivot/clanak/id/479801/sjecate-se-nje-bas-ovoj-sarajki-domacice-zemalja-bivse-juge-mogu-zahvaliti-na-otkricu-bez-kojeg-je-i-danasnezamislivo-kuhanje-ijednog-ruck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ntportal.ba/na-danasnji-dan-rodena-izumiteljica-vegete-zlata-bartl-iz-travnika/" TargetMode="External"/><Relationship Id="rId4" Type="http://schemas.openxmlformats.org/officeDocument/2006/relationships/hyperlink" Target="http://www.portaloko.hr/clanak/slavna-izumiteljica-vegete-na-danasnji-dan-umrla-je-sarajka-zlata-bartl/0/33855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7768046" y="5866490"/>
            <a:ext cx="4206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lgerian" panose="04020705040A02060702" pitchFamily="82" charset="0"/>
              </a:rPr>
              <a:t>Zlata</a:t>
            </a:r>
            <a:r>
              <a:rPr lang="en-US" sz="4400" dirty="0" smtClean="0">
                <a:latin typeface="Algerian" panose="04020705040A02060702" pitchFamily="82" charset="0"/>
              </a:rPr>
              <a:t> </a:t>
            </a:r>
            <a:r>
              <a:rPr lang="en-US" sz="4400" dirty="0" err="1" smtClean="0">
                <a:latin typeface="Algerian" panose="04020705040A02060702" pitchFamily="82" charset="0"/>
              </a:rPr>
              <a:t>Bartl</a:t>
            </a:r>
            <a:endParaRPr lang="hr-HR" sz="4400" dirty="0">
              <a:latin typeface="Algerian" panose="04020705040A02060702" pitchFamily="82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8" y="536845"/>
            <a:ext cx="10371908" cy="51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783091" y="1224366"/>
            <a:ext cx="5408909" cy="563363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chemeClr val="tx1"/>
                </a:solidFill>
              </a:rPr>
              <a:t>Zlata </a:t>
            </a:r>
            <a:r>
              <a:rPr lang="hr-HR" sz="2400" b="1" dirty="0" err="1">
                <a:solidFill>
                  <a:schemeClr val="tx1"/>
                </a:solidFill>
              </a:rPr>
              <a:t>Bartl</a:t>
            </a:r>
            <a:r>
              <a:rPr lang="hr-HR" sz="2400" b="1" dirty="0">
                <a:solidFill>
                  <a:schemeClr val="tx1"/>
                </a:solidFill>
              </a:rPr>
              <a:t> (</a:t>
            </a:r>
            <a:r>
              <a:rPr lang="hr-HR" sz="2400" b="1" dirty="0" smtClean="0">
                <a:solidFill>
                  <a:schemeClr val="tx1"/>
                </a:solidFill>
              </a:rPr>
              <a:t>Dol</a:t>
            </a:r>
            <a:r>
              <a:rPr lang="en-US" sz="2400" b="1" dirty="0" smtClean="0">
                <a:solidFill>
                  <a:schemeClr val="tx1"/>
                </a:solidFill>
              </a:rPr>
              <a:t>ac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>
                <a:solidFill>
                  <a:schemeClr val="tx1"/>
                </a:solidFill>
              </a:rPr>
              <a:t>kraj </a:t>
            </a:r>
            <a:r>
              <a:rPr lang="hr-HR" sz="2400" b="1" dirty="0" smtClean="0">
                <a:solidFill>
                  <a:schemeClr val="tx1"/>
                </a:solidFill>
              </a:rPr>
              <a:t>Travnika,</a:t>
            </a:r>
            <a:r>
              <a:rPr lang="en-US" sz="2400" b="1" dirty="0" err="1" smtClean="0">
                <a:solidFill>
                  <a:schemeClr val="tx1"/>
                </a:solidFill>
              </a:rPr>
              <a:t>BiH</a:t>
            </a:r>
            <a:r>
              <a:rPr lang="hr-HR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20. 2. 1920 </a:t>
            </a:r>
            <a:r>
              <a:rPr lang="hr-HR" sz="2400" b="1" dirty="0" smtClean="0">
                <a:solidFill>
                  <a:schemeClr val="tx1"/>
                </a:solidFill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</a:rPr>
              <a:t>Koprivnica</a:t>
            </a:r>
            <a:r>
              <a:rPr lang="hr-HR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30. 7. 2008.</a:t>
            </a:r>
            <a:r>
              <a:rPr lang="hr-HR" sz="2400" b="1" dirty="0" smtClean="0">
                <a:solidFill>
                  <a:schemeClr val="tx1"/>
                </a:solidFill>
              </a:rPr>
              <a:t>), </a:t>
            </a:r>
            <a:r>
              <a:rPr lang="en-US" sz="2400" b="1" dirty="0" err="1" smtClean="0">
                <a:solidFill>
                  <a:schemeClr val="tx1"/>
                </a:solidFill>
              </a:rPr>
              <a:t>hrvatska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>
                <a:solidFill>
                  <a:schemeClr val="tx1"/>
                </a:solidFill>
              </a:rPr>
              <a:t>znanstvenica, tvorac začina </a:t>
            </a:r>
            <a:r>
              <a:rPr lang="en-US" sz="2400" b="1" dirty="0" err="1" smtClean="0">
                <a:solidFill>
                  <a:schemeClr val="tx1"/>
                </a:solidFill>
              </a:rPr>
              <a:t>Vegeta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u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>
                <a:solidFill>
                  <a:schemeClr val="tx1"/>
                </a:solidFill>
              </a:rPr>
              <a:t>Sarajevu je završila pučku školu i gimnaziju, a 1938. godine u Zagrebu je upisala tadašnji Mudroslovni </a:t>
            </a:r>
            <a:r>
              <a:rPr lang="hr-HR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hr-HR" sz="2400" b="1" dirty="0" err="1" smtClean="0">
                <a:solidFill>
                  <a:schemeClr val="tx1"/>
                </a:solidFill>
              </a:rPr>
              <a:t>ilozofski</a:t>
            </a:r>
            <a:r>
              <a:rPr lang="hr-HR" sz="2400" b="1" dirty="0">
                <a:solidFill>
                  <a:schemeClr val="tx1"/>
                </a:solidFill>
              </a:rPr>
              <a:t>) </a:t>
            </a:r>
            <a:r>
              <a:rPr lang="hr-HR" sz="2400" b="1" dirty="0" smtClean="0">
                <a:solidFill>
                  <a:schemeClr val="tx1"/>
                </a:solidFill>
              </a:rPr>
              <a:t>fakultet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chemeClr val="tx1"/>
                </a:solidFill>
              </a:rPr>
              <a:t>diplomirala kemiju, fiziku, matematiku i mineralogiju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</a:rPr>
              <a:t>zaljubljenica</a:t>
            </a:r>
            <a:r>
              <a:rPr lang="en-US" sz="2400" b="1" dirty="0" smtClean="0">
                <a:solidFill>
                  <a:schemeClr val="tx1"/>
                </a:solidFill>
              </a:rPr>
              <a:t> u </a:t>
            </a:r>
            <a:r>
              <a:rPr lang="en-US" sz="2400" b="1" dirty="0" err="1" smtClean="0">
                <a:solidFill>
                  <a:schemeClr val="tx1"/>
                </a:solidFill>
              </a:rPr>
              <a:t>kemiju</a:t>
            </a:r>
            <a:r>
              <a:rPr lang="en-US" sz="2400" b="1" dirty="0" smtClean="0">
                <a:solidFill>
                  <a:schemeClr val="tx1"/>
                </a:solidFill>
              </a:rPr>
              <a:t> od </a:t>
            </a:r>
            <a:r>
              <a:rPr lang="en-US" sz="2400" b="1" dirty="0" err="1" smtClean="0">
                <a:solidFill>
                  <a:schemeClr val="tx1"/>
                </a:solidFill>
              </a:rPr>
              <a:t>djetinjstva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</a:rPr>
              <a:t>znanstveni</a:t>
            </a:r>
            <a:r>
              <a:rPr lang="en-US" sz="2400" b="1" dirty="0" smtClean="0">
                <a:solidFill>
                  <a:schemeClr val="tx1"/>
                </a:solidFill>
              </a:rPr>
              <a:t> rad </a:t>
            </a:r>
            <a:r>
              <a:rPr lang="en-US" sz="2400" b="1" dirty="0" err="1" smtClean="0">
                <a:solidFill>
                  <a:schemeClr val="tx1"/>
                </a:solidFill>
              </a:rPr>
              <a:t>počinje</a:t>
            </a:r>
            <a:r>
              <a:rPr lang="en-US" sz="2400" b="1" dirty="0" smtClean="0">
                <a:solidFill>
                  <a:schemeClr val="tx1"/>
                </a:solidFill>
              </a:rPr>
              <a:t> 1955. </a:t>
            </a:r>
            <a:r>
              <a:rPr lang="en-US" sz="2400" b="1" dirty="0" err="1" smtClean="0">
                <a:solidFill>
                  <a:schemeClr val="tx1"/>
                </a:solidFill>
              </a:rPr>
              <a:t>godine</a:t>
            </a:r>
            <a:r>
              <a:rPr lang="en-US" sz="2400" b="1" dirty="0" smtClean="0">
                <a:solidFill>
                  <a:schemeClr val="tx1"/>
                </a:solidFill>
              </a:rPr>
              <a:t> u </a:t>
            </a:r>
            <a:r>
              <a:rPr lang="en-US" sz="2400" b="1" dirty="0" err="1" smtClean="0">
                <a:solidFill>
                  <a:schemeClr val="tx1"/>
                </a:solidFill>
              </a:rPr>
              <a:t>Koprivnici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b="1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4" y="728661"/>
            <a:ext cx="6271647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92256" y="1279005"/>
            <a:ext cx="57860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j</a:t>
            </a:r>
            <a:r>
              <a:rPr lang="hr-HR" sz="2400" b="1" dirty="0" err="1" smtClean="0"/>
              <a:t>edan</a:t>
            </a:r>
            <a:r>
              <a:rPr lang="hr-HR" sz="2400" b="1" dirty="0" smtClean="0"/>
              <a:t> </a:t>
            </a:r>
            <a:r>
              <a:rPr lang="hr-HR" sz="2400" b="1" dirty="0"/>
              <a:t>snježni olujni dan tijekom poslovnog puta u Zagreb promijenio joj je </a:t>
            </a:r>
            <a:r>
              <a:rPr lang="hr-HR" sz="2400" b="1" dirty="0" smtClean="0"/>
              <a:t>život, </a:t>
            </a:r>
            <a:r>
              <a:rPr lang="hr-HR" sz="2400" b="1" dirty="0"/>
              <a:t>zbog snažne snježne oluje bile su zatvorene željezničke pruge prema Sarajevu i Zlata nije imala drugog izbora nego ostati u </a:t>
            </a:r>
            <a:r>
              <a:rPr lang="hr-HR" sz="2400" b="1" dirty="0" smtClean="0"/>
              <a:t>Zagrebu</a:t>
            </a: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d</a:t>
            </a:r>
            <a:r>
              <a:rPr lang="hr-HR" sz="2400" b="1" dirty="0" err="1" smtClean="0"/>
              <a:t>ane</a:t>
            </a:r>
            <a:r>
              <a:rPr lang="hr-HR" sz="2400" b="1" dirty="0" smtClean="0"/>
              <a:t> </a:t>
            </a:r>
            <a:r>
              <a:rPr lang="hr-HR" sz="2400" b="1" dirty="0"/>
              <a:t>je kratila </a:t>
            </a:r>
            <a:r>
              <a:rPr lang="hr-HR" sz="2400" b="1" dirty="0" err="1"/>
              <a:t>iščitavanjem</a:t>
            </a:r>
            <a:r>
              <a:rPr lang="hr-HR" sz="2400" b="1" dirty="0"/>
              <a:t> knjiga i časopisa, a potom je u jednom od njih naišla na oglas za posao </a:t>
            </a:r>
            <a:r>
              <a:rPr lang="en-US" sz="2400" b="1" dirty="0" smtClean="0"/>
              <a:t>u </a:t>
            </a:r>
            <a:r>
              <a:rPr lang="hr-HR" sz="2400" b="1" dirty="0" err="1" smtClean="0"/>
              <a:t>Podrav</a:t>
            </a:r>
            <a:r>
              <a:rPr lang="en-US" sz="2400" b="1" dirty="0" smtClean="0"/>
              <a:t>ci</a:t>
            </a:r>
            <a:r>
              <a:rPr lang="hr-HR" sz="2400" b="1" dirty="0" smtClean="0"/>
              <a:t> </a:t>
            </a:r>
            <a:r>
              <a:rPr lang="hr-HR" sz="2400" b="1" dirty="0"/>
              <a:t>iz Koprivnice </a:t>
            </a: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p</a:t>
            </a:r>
            <a:r>
              <a:rPr lang="hr-HR" sz="2400" b="1" dirty="0" err="1" smtClean="0"/>
              <a:t>rijavila</a:t>
            </a:r>
            <a:r>
              <a:rPr lang="hr-HR" sz="2400" b="1" dirty="0" smtClean="0"/>
              <a:t> </a:t>
            </a:r>
            <a:r>
              <a:rPr lang="hr-HR" sz="2400" b="1" dirty="0"/>
              <a:t>se na natječaj i dva dana kasnije dobila je </a:t>
            </a:r>
            <a:r>
              <a:rPr lang="hr-HR" sz="2400" b="1" dirty="0" smtClean="0"/>
              <a:t>posao</a:t>
            </a:r>
            <a:endParaRPr lang="hr-HR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79" y="1279005"/>
            <a:ext cx="5713709" cy="52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977180" y="81405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znanstveni</a:t>
            </a:r>
            <a:r>
              <a:rPr lang="en-US" sz="2400" b="1" dirty="0" smtClean="0"/>
              <a:t> </a:t>
            </a:r>
            <a:r>
              <a:rPr lang="en-US" sz="2400" b="1" dirty="0"/>
              <a:t>rad </a:t>
            </a:r>
            <a:r>
              <a:rPr lang="en-US" sz="2400" b="1" dirty="0" err="1"/>
              <a:t>počinje</a:t>
            </a:r>
            <a:r>
              <a:rPr lang="en-US" sz="2400" b="1" dirty="0"/>
              <a:t> 1955. </a:t>
            </a:r>
            <a:r>
              <a:rPr lang="en-US" sz="2400" b="1" dirty="0" err="1"/>
              <a:t>godine</a:t>
            </a:r>
            <a:r>
              <a:rPr lang="en-US" sz="2400" b="1" dirty="0"/>
              <a:t> u </a:t>
            </a:r>
            <a:r>
              <a:rPr lang="en-US" sz="2400" b="1" dirty="0" err="1"/>
              <a:t>Koprivnici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/>
              <a:t>na</a:t>
            </a:r>
            <a:r>
              <a:rPr lang="hr-HR" sz="2400" b="1" dirty="0"/>
              <a:t> njezinu inicijativu </a:t>
            </a:r>
            <a:r>
              <a:rPr lang="en-US" sz="2400" b="1" dirty="0"/>
              <a:t>1957.</a:t>
            </a:r>
            <a:r>
              <a:rPr lang="hr-HR" sz="2400" b="1" dirty="0"/>
              <a:t> počinje proizvodnja </a:t>
            </a:r>
            <a:r>
              <a:rPr lang="hr-HR" sz="2400" b="1" dirty="0" err="1"/>
              <a:t>dehidratiziranih</a:t>
            </a:r>
            <a:r>
              <a:rPr lang="hr-HR" sz="2400" b="1" dirty="0"/>
              <a:t> </a:t>
            </a:r>
            <a:r>
              <a:rPr lang="hr-HR" sz="2400" b="1" dirty="0" smtClean="0"/>
              <a:t>juha</a:t>
            </a:r>
            <a:r>
              <a:rPr lang="en-US" sz="24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ž</a:t>
            </a:r>
            <a:r>
              <a:rPr lang="hr-HR" sz="2400" b="1" dirty="0" err="1" smtClean="0"/>
              <a:t>eljela</a:t>
            </a:r>
            <a:r>
              <a:rPr lang="hr-HR" sz="2400" b="1" dirty="0" smtClean="0"/>
              <a:t> </a:t>
            </a:r>
            <a:r>
              <a:rPr lang="hr-HR" sz="2400" b="1" dirty="0"/>
              <a:t>je da one budu nalik juhama njene majke</a:t>
            </a:r>
            <a:r>
              <a:rPr lang="hr-HR" sz="2400" dirty="0"/>
              <a:t>. </a:t>
            </a:r>
            <a:r>
              <a:rPr lang="hr-HR" sz="2400" b="1" dirty="0"/>
              <a:t>Tako su nastale prve juhe iz instant vrećice: juha od povrća s krupicom, juha od graška, juha od gljiva s tjesteninom i juha od gljiva s krumpirom</a:t>
            </a: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b="1" dirty="0" smtClean="0"/>
              <a:t> </a:t>
            </a:r>
            <a:r>
              <a:rPr lang="en-US" sz="2400" b="1" dirty="0" smtClean="0"/>
              <a:t>1959. </a:t>
            </a:r>
            <a:r>
              <a:rPr lang="en-US" sz="2400" b="1" dirty="0" err="1" smtClean="0"/>
              <a:t>osmislila</a:t>
            </a:r>
            <a:r>
              <a:rPr lang="en-US" sz="2400" b="1" dirty="0" smtClean="0"/>
              <a:t> je </a:t>
            </a:r>
            <a:r>
              <a:rPr lang="en-US" sz="2400" b="1" dirty="0" err="1" smtClean="0"/>
              <a:t>Vegetu</a:t>
            </a:r>
            <a:r>
              <a:rPr lang="en-US" sz="2400" b="1" dirty="0" smtClean="0"/>
              <a:t> - </a:t>
            </a:r>
            <a:r>
              <a:rPr lang="pl-PL" sz="2400" b="1" dirty="0"/>
              <a:t>dodatak jelima od sušenog povrća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2" y="814056"/>
            <a:ext cx="5676278" cy="45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047999" y="1443841"/>
            <a:ext cx="7242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b="1" dirty="0"/>
          </a:p>
        </p:txBody>
      </p:sp>
      <p:sp>
        <p:nvSpPr>
          <p:cNvPr id="6" name="Pravokutnik 5"/>
          <p:cNvSpPr/>
          <p:nvPr/>
        </p:nvSpPr>
        <p:spPr>
          <a:xfrm>
            <a:off x="211810" y="534367"/>
            <a:ext cx="6096000" cy="66479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g</a:t>
            </a:r>
            <a:r>
              <a:rPr lang="hr-HR" sz="2400" b="1" dirty="0" err="1"/>
              <a:t>ovorila</a:t>
            </a:r>
            <a:r>
              <a:rPr lang="hr-HR" sz="2400" b="1" dirty="0"/>
              <a:t> je četiri strana jezika, voljela </a:t>
            </a:r>
            <a:r>
              <a:rPr lang="en-US" sz="2400" b="1" dirty="0" err="1"/>
              <a:t>glazbu</a:t>
            </a:r>
            <a:r>
              <a:rPr lang="hr-HR" sz="2400" b="1" dirty="0"/>
              <a:t> i cvijeće, a jedan slučajni natječaj za posao promijenio joj je život i utro put prema tome da nam svima postane poznata kao “teta Vegeta</a:t>
            </a:r>
            <a:r>
              <a:rPr lang="hr-HR" sz="2400" b="1" dirty="0" smtClean="0"/>
              <a:t>”</a:t>
            </a: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z</a:t>
            </a:r>
            <a:r>
              <a:rPr lang="hr-HR" sz="2400" b="1" dirty="0" smtClean="0"/>
              <a:t>a </a:t>
            </a:r>
            <a:r>
              <a:rPr lang="hr-HR" sz="2400" b="1" dirty="0"/>
              <a:t>svoj rad Zlata je primila brojne nagrade među kojima su Nagrada za tehničku kulturu Hrvatske, Nagrada za životno djelo za višegodišnji rad i izuzetna dostignuća Grada Koprivnice, odlikovana je visokim odličjem Predsjednika Republike Hrvatske redom Danice s likom Nikole Tesle, te je primila i Zlatnu kunu Hrvatske gospodarske komore za životno djelo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62" y="712922"/>
            <a:ext cx="5832838" cy="48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2" y="340963"/>
            <a:ext cx="9024718" cy="64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976393" y="1735810"/>
            <a:ext cx="10631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LITERATURA:</a:t>
            </a:r>
          </a:p>
          <a:p>
            <a:r>
              <a:rPr lang="hr-HR" dirty="0" smtClean="0">
                <a:hlinkClick r:id="rId2"/>
              </a:rPr>
              <a:t>https://www.slobodnadalmacija.hr/mozaik/zivot/clanak/id/479801/sjecate-se-nje-bas-ovoj-sarajki-domacice-zemalja-bivse-juge-mogu-zahvaliti-na-otkricu-bez-kojeg-je-i-danasnezamislivo-kuhanje-ijednog-rucka</a:t>
            </a:r>
            <a:endParaRPr lang="en-US" dirty="0" smtClean="0"/>
          </a:p>
          <a:p>
            <a:endParaRPr lang="en-US" dirty="0" smtClean="0"/>
          </a:p>
          <a:p>
            <a:r>
              <a:rPr lang="hr-HR" dirty="0" smtClean="0">
                <a:hlinkClick r:id="rId3"/>
              </a:rPr>
              <a:t>http://www.samopozitivno.com/neustrasive-hrvatske-zene-priprema-se-knjiga-koja-ce-djevojcice-potaknuti-na-ostvarivanje-snova/</a:t>
            </a:r>
            <a:endParaRPr lang="en-US" dirty="0" smtClean="0"/>
          </a:p>
          <a:p>
            <a:endParaRPr lang="en-US" dirty="0" smtClean="0"/>
          </a:p>
          <a:p>
            <a:r>
              <a:rPr lang="hr-HR" dirty="0" smtClean="0">
                <a:hlinkClick r:id="rId4"/>
              </a:rPr>
              <a:t>http://www.portaloko.hr/clanak/slavna-izumiteljica-vegete-na-danasnji-dan-umrla-je-sarajka-zlata-bartl/0/33855/</a:t>
            </a:r>
            <a:endParaRPr lang="en-US" dirty="0" smtClean="0"/>
          </a:p>
          <a:p>
            <a:endParaRPr lang="en-US" dirty="0" smtClean="0"/>
          </a:p>
          <a:p>
            <a:r>
              <a:rPr lang="hr-HR" dirty="0" smtClean="0">
                <a:hlinkClick r:id="rId5"/>
              </a:rPr>
              <a:t>https://tntportal.ba/na-danasnji-dan-rodena-izumiteljica-vegete-zlata-bartl-iz-travnika/</a:t>
            </a:r>
            <a:endParaRPr lang="en-US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93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87458" y="991892"/>
            <a:ext cx="120266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Mali </a:t>
            </a:r>
            <a:r>
              <a:rPr lang="en-US" sz="4000" b="1" dirty="0" err="1" smtClean="0"/>
              <a:t>kviz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koliko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pažljivo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slušali</a:t>
            </a:r>
            <a:r>
              <a:rPr lang="en-US" sz="4000" b="1" dirty="0" smtClean="0"/>
              <a:t>)</a:t>
            </a:r>
          </a:p>
          <a:p>
            <a:r>
              <a:rPr lang="en-US" sz="2400" b="1" dirty="0" smtClean="0"/>
              <a:t>¸</a:t>
            </a:r>
          </a:p>
          <a:p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Zlata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Bartl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rođena</a:t>
            </a:r>
            <a:r>
              <a:rPr lang="en-US" sz="2000" b="1" dirty="0" smtClean="0"/>
              <a:t> je:                                           a) u </a:t>
            </a:r>
            <a:r>
              <a:rPr lang="en-US" sz="2000" b="1" dirty="0" err="1" smtClean="0"/>
              <a:t>Sarajevu</a:t>
            </a:r>
            <a:r>
              <a:rPr lang="en-US" sz="2000" b="1" dirty="0" smtClean="0"/>
              <a:t>           b) </a:t>
            </a:r>
            <a:r>
              <a:rPr lang="en-US" sz="2000" b="1" dirty="0" err="1" smtClean="0"/>
              <a:t>Koprivnici</a:t>
            </a:r>
            <a:r>
              <a:rPr lang="en-US" sz="2000" b="1" dirty="0" smtClean="0"/>
              <a:t>                         c) </a:t>
            </a:r>
            <a:r>
              <a:rPr lang="en-US" sz="2000" b="1" dirty="0" err="1" smtClean="0"/>
              <a:t>Docu</a:t>
            </a:r>
            <a:endParaRPr lang="en-US" sz="2000" b="1" dirty="0" smtClean="0"/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Počela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raditi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Podravci</a:t>
            </a:r>
            <a:r>
              <a:rPr lang="en-US" sz="2000" b="1" dirty="0" smtClean="0"/>
              <a:t>:                                 a) 1955.                   b) 1956.                                 c) 1959.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Zlata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Bartl</a:t>
            </a:r>
            <a:r>
              <a:rPr lang="en-US" sz="2000" b="1" dirty="0" smtClean="0"/>
              <a:t> je </a:t>
            </a:r>
            <a:r>
              <a:rPr lang="en-US" sz="2000" b="1" dirty="0" err="1" smtClean="0"/>
              <a:t>osmislila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Vegetu</a:t>
            </a:r>
            <a:r>
              <a:rPr lang="en-US" sz="2000" b="1" dirty="0" smtClean="0"/>
              <a:t>:                           a) 1955.                   b) 1956.                                 c) 1959.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Koliko</a:t>
            </a:r>
            <a:r>
              <a:rPr lang="en-US" sz="2000" b="1" dirty="0" smtClean="0"/>
              <a:t> je </a:t>
            </a:r>
            <a:r>
              <a:rPr lang="en-US" sz="2000" b="1" dirty="0" err="1" smtClean="0"/>
              <a:t>stranih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jezika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govorila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Zlata</a:t>
            </a:r>
            <a:r>
              <a:rPr lang="en-US" sz="2000" b="1" dirty="0" smtClean="0"/>
              <a:t>?              a) 4                           b) 3                                         c) 5</a:t>
            </a:r>
          </a:p>
          <a:p>
            <a:pPr marL="342900" indent="-342900">
              <a:buAutoNum type="arabicPeriod"/>
            </a:pPr>
            <a:endParaRPr lang="en-US" sz="2400" b="1" dirty="0"/>
          </a:p>
          <a:p>
            <a:endParaRPr lang="en-US" sz="2400" b="1" dirty="0" smtClean="0"/>
          </a:p>
          <a:p>
            <a:pPr marL="342900" indent="-342900">
              <a:buAutoNum type="arabicPeriod"/>
            </a:pPr>
            <a:endParaRPr lang="en-US" sz="2400" b="1" dirty="0"/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15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9230" y="1255363"/>
            <a:ext cx="11513949" cy="5408908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                       </a:t>
            </a:r>
            <a:r>
              <a:rPr lang="en-US" sz="4800" b="1" dirty="0" err="1" smtClean="0"/>
              <a:t>Hvala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pažnji</a:t>
            </a:r>
            <a:r>
              <a:rPr lang="en-US" sz="4800" b="1" dirty="0" smtClean="0"/>
              <a:t>!</a:t>
            </a:r>
            <a:br>
              <a:rPr lang="en-US" sz="4800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                 </a:t>
            </a:r>
            <a:r>
              <a:rPr lang="en-US" dirty="0" err="1" smtClean="0"/>
              <a:t>Marija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Alma</a:t>
            </a:r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51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422</Words>
  <Application>Microsoft Office PowerPoint</Application>
  <PresentationFormat>Široki zaslon</PresentationFormat>
  <Paragraphs>43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Wingdings</vt:lpstr>
      <vt:lpstr>Tema sustava Office</vt:lpstr>
      <vt:lpstr>PowerPoint prezentacija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                      Hvala na pažnji!                                                            Marija i Alma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Ante Tomić</dc:creator>
  <cp:lastModifiedBy>Ante Tomić</cp:lastModifiedBy>
  <cp:revision>9</cp:revision>
  <dcterms:created xsi:type="dcterms:W3CDTF">2019-11-03T23:08:55Z</dcterms:created>
  <dcterms:modified xsi:type="dcterms:W3CDTF">2020-02-29T22:57:31Z</dcterms:modified>
</cp:coreProperties>
</file>