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7" r:id="rId9"/>
    <p:sldId id="262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68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/>
              <a:t>Uredite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20.2.2020.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20.2.2020.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20.2.2020.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20.2.2020.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20.2.2020.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20.2.2020.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20.2.2020.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20.2.2020.</a:t>
            </a:fld>
            <a:endParaRPr lang="hr-HR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20.2.2020.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20.2.2020.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1377C3D-7BB2-4D23-9D10-616807B37D36}" type="datetimeFigureOut">
              <a:rPr lang="sr-Latn-CS" smtClean="0"/>
              <a:t>20.2.2020.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ručno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/>
              <a:t>Uredite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20.2.2020.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7887352" cy="3403808"/>
          </a:xfrm>
        </p:spPr>
        <p:txBody>
          <a:bodyPr>
            <a:normAutofit fontScale="90000"/>
          </a:bodyPr>
          <a:lstStyle/>
          <a:p>
            <a:pPr algn="l"/>
            <a:br>
              <a:rPr lang="hr-HR" sz="2400" dirty="0">
                <a:solidFill>
                  <a:schemeClr val="tx1"/>
                </a:solidFill>
                <a:effectLst/>
                <a:latin typeface="+mn-lt"/>
              </a:rPr>
            </a:br>
            <a:br>
              <a:rPr lang="hr-HR" sz="2400" b="0" dirty="0">
                <a:solidFill>
                  <a:schemeClr val="tx1"/>
                </a:solidFill>
                <a:effectLst/>
                <a:latin typeface="+mn-lt"/>
              </a:rPr>
            </a:br>
            <a:br>
              <a:rPr lang="hr-HR" sz="2400" b="0" dirty="0">
                <a:solidFill>
                  <a:schemeClr val="tx1"/>
                </a:solidFill>
                <a:effectLst/>
                <a:latin typeface="+mn-lt"/>
              </a:rPr>
            </a:br>
            <a:br>
              <a:rPr lang="hr-HR" sz="2400" b="0" dirty="0">
                <a:solidFill>
                  <a:schemeClr val="tx1"/>
                </a:solidFill>
                <a:effectLst/>
                <a:latin typeface="+mn-lt"/>
              </a:rPr>
            </a:br>
            <a:br>
              <a:rPr lang="hr-HR" sz="2400" b="0" dirty="0">
                <a:solidFill>
                  <a:schemeClr val="tx1"/>
                </a:solidFill>
                <a:effectLst/>
                <a:latin typeface="+mn-lt"/>
              </a:rPr>
            </a:br>
            <a:br>
              <a:rPr lang="hr-HR" sz="2400" b="0" dirty="0">
                <a:solidFill>
                  <a:schemeClr val="tx1"/>
                </a:solidFill>
                <a:effectLst/>
                <a:latin typeface="+mn-lt"/>
              </a:rPr>
            </a:br>
            <a:r>
              <a:rPr lang="hr-HR" sz="31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OŠ Petra Preradovića</a:t>
            </a:r>
            <a:br>
              <a:rPr lang="hr-HR" sz="31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</a:br>
            <a:r>
              <a:rPr lang="hr-HR" sz="31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Robert Paleka 6.c</a:t>
            </a:r>
            <a:br>
              <a:rPr lang="hr-HR" sz="31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</a:br>
            <a:r>
              <a:rPr lang="hr-HR" sz="31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2019./2020.</a:t>
            </a:r>
            <a:br>
              <a:rPr lang="hr-HR" sz="2400" b="0" dirty="0">
                <a:solidFill>
                  <a:schemeClr val="tx1"/>
                </a:solidFill>
                <a:effectLst/>
                <a:latin typeface="+mn-lt"/>
              </a:rPr>
            </a:br>
            <a:br>
              <a:rPr lang="hr-HR" sz="2400" dirty="0">
                <a:solidFill>
                  <a:schemeClr val="tx1"/>
                </a:solidFill>
                <a:effectLst/>
                <a:latin typeface="+mn-lt"/>
              </a:rPr>
            </a:br>
            <a:br>
              <a:rPr lang="hr-HR" sz="2400" dirty="0">
                <a:solidFill>
                  <a:schemeClr val="tx1"/>
                </a:solidFill>
                <a:effectLst/>
                <a:latin typeface="+mn-lt"/>
              </a:rPr>
            </a:br>
            <a:br>
              <a:rPr lang="hr-HR" sz="2400" dirty="0">
                <a:solidFill>
                  <a:schemeClr val="tx1"/>
                </a:solidFill>
                <a:effectLst/>
                <a:latin typeface="+mn-lt"/>
              </a:rPr>
            </a:br>
            <a:br>
              <a:rPr lang="hr-HR" sz="2400" dirty="0">
                <a:solidFill>
                  <a:schemeClr val="tx1"/>
                </a:solidFill>
                <a:effectLst/>
                <a:latin typeface="+mn-lt"/>
              </a:rPr>
            </a:br>
            <a:endParaRPr lang="hr-HR" sz="24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-180528" y="1556792"/>
            <a:ext cx="7992888" cy="1752600"/>
          </a:xfrm>
        </p:spPr>
        <p:txBody>
          <a:bodyPr>
            <a:normAutofit/>
          </a:bodyPr>
          <a:lstStyle/>
          <a:p>
            <a:r>
              <a:rPr lang="hr-HR" sz="8000" dirty="0"/>
              <a:t>ANTUN LUČIĆ</a:t>
            </a:r>
          </a:p>
        </p:txBody>
      </p:sp>
    </p:spTree>
    <p:extLst>
      <p:ext uri="{BB962C8B-B14F-4D97-AF65-F5344CB8AC3E}">
        <p14:creationId xmlns:p14="http://schemas.microsoft.com/office/powerpoint/2010/main" val="362255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4437" y="-387423"/>
            <a:ext cx="8291264" cy="574259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endParaRPr lang="hr-HR" sz="2400" b="1" dirty="0"/>
          </a:p>
          <a:p>
            <a:pPr marL="36576" indent="0">
              <a:lnSpc>
                <a:spcPct val="150000"/>
              </a:lnSpc>
              <a:buNone/>
            </a:pPr>
            <a:endParaRPr lang="hr-HR" sz="2400" b="1" dirty="0"/>
          </a:p>
          <a:p>
            <a:pPr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Anthony Francis Lucas was an American Croatian-born oil explorer. </a:t>
            </a:r>
            <a:endParaRPr lang="hr-HR" dirty="0"/>
          </a:p>
          <a:p>
            <a:pPr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With Pattillo Higgins he organized the drilling of an oil well near Beaumont, Texas that became known as Spindletop. </a:t>
            </a:r>
            <a:endParaRPr lang="hr-HR" dirty="0"/>
          </a:p>
          <a:p>
            <a:pPr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This led to the widespread exploitation of oil and the start of the petroleum age.</a:t>
            </a:r>
            <a:endParaRPr lang="hr-HR" sz="3600" b="1" dirty="0"/>
          </a:p>
        </p:txBody>
      </p:sp>
      <p:pic>
        <p:nvPicPr>
          <p:cNvPr id="1026" name="Picture 2" descr="Slikovni rezultat za antun luči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0933" y="4797152"/>
            <a:ext cx="1209211" cy="144138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28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51520" y="620688"/>
            <a:ext cx="7787208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Lucas was born into</a:t>
            </a:r>
            <a:r>
              <a:rPr lang="hr-HR" dirty="0"/>
              <a:t> </a:t>
            </a:r>
            <a:r>
              <a:rPr lang="en-US" dirty="0"/>
              <a:t>a Croatian family of shipbuilders and owners in the city of Split, Croatia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1855.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endParaRPr lang="hr-HR" dirty="0"/>
          </a:p>
        </p:txBody>
      </p:sp>
      <p:pic>
        <p:nvPicPr>
          <p:cNvPr id="1026" name="Picture 2" descr="Image result for split croatia">
            <a:extLst>
              <a:ext uri="{FF2B5EF4-FFF2-40B4-BE49-F238E27FC236}">
                <a16:creationId xmlns:a16="http://schemas.microsoft.com/office/drawing/2014/main" id="{57FE52C2-D42E-4BD1-96F3-540E154D4B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7564" y="2302557"/>
            <a:ext cx="6995120" cy="3934755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95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20688"/>
            <a:ext cx="7467600" cy="5505475"/>
          </a:xfrm>
        </p:spPr>
        <p:txBody>
          <a:bodyPr>
            <a:normAutofit/>
          </a:bodyPr>
          <a:lstStyle/>
          <a:p>
            <a:r>
              <a:rPr lang="en-US" dirty="0"/>
              <a:t>At the age of 20, Lucas completed studies at the Polytechnical Institute in Graz, Austria and became a mechanical engineer. After entering the Austrian Naval Academy, </a:t>
            </a:r>
            <a:r>
              <a:rPr lang="en-US" dirty="0" err="1"/>
              <a:t>Lučić</a:t>
            </a:r>
            <a:r>
              <a:rPr lang="en-US" dirty="0"/>
              <a:t> served in Pula and Rijeka and rose to the rank of second lieutenant.</a:t>
            </a:r>
          </a:p>
          <a:p>
            <a:r>
              <a:rPr lang="en-US" dirty="0"/>
              <a:t>In 1879, Lucas visited his uncle in Saginaw, Michigan. There he settled and changed his name to Anthony Francis Lucas.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97641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6726" y="476672"/>
            <a:ext cx="7467600" cy="5289451"/>
          </a:xfrm>
        </p:spPr>
        <p:txBody>
          <a:bodyPr/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In 1879, Lucas visited his uncle in Saginaw, Michigan. There he settled and changed his name to Anthony Francis Lucas.</a:t>
            </a:r>
            <a:endParaRPr lang="hr-HR" dirty="0"/>
          </a:p>
        </p:txBody>
      </p:sp>
      <p:pic>
        <p:nvPicPr>
          <p:cNvPr id="3076" name="Picture 4" descr="C:\Users\Olivera\Desktop\Map_of_usa-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44741"/>
            <a:ext cx="5760639" cy="356439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26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92696"/>
            <a:ext cx="7931224" cy="5433467"/>
          </a:xfrm>
        </p:spPr>
        <p:txBody>
          <a:bodyPr/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With Pattillo Higgins he organized the drilling of an oil well near Beaumont, Texas that became known as Spindletop. </a:t>
            </a:r>
            <a:endParaRPr lang="hr-HR" dirty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This led to the widespread exploitation of oil and the start of the petroleum age.</a:t>
            </a:r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187785"/>
            <a:ext cx="2680366" cy="338679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34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836712"/>
            <a:ext cx="8363272" cy="5289451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The Lucas Gusher helped revolutionize world fuel use and transformed the economy of southeast Texas. </a:t>
            </a:r>
            <a:endParaRPr lang="hr-HR" dirty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It helped further the development of the combustion engine automobile since significant amounts of energy were needed for fuel. </a:t>
            </a:r>
            <a:endParaRPr lang="hr-HR" dirty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The city of Houston become the national center of the oil industry, with the United States surpassing Russia as the world's leading producer.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6585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836712"/>
            <a:ext cx="8363272" cy="5289451"/>
          </a:xfrm>
        </p:spPr>
        <p:txBody>
          <a:bodyPr/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In 1936, the American Institute for Geological and Metallurgical Investigations founded the Anthony F. Lucas Gold Medal prize for development in the area of oil exploration.</a:t>
            </a:r>
            <a:endParaRPr lang="hr-HR" dirty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 A museum with a granite obelisk was built to honor the explorer about which is inscribed:</a:t>
            </a:r>
            <a:endParaRPr lang="hr-HR" dirty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endParaRPr lang="hr-HR" dirty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 "On this spot on the tenth day of the twentieth century a new era in civilization began."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57613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 marL="36576" indent="0">
              <a:buNone/>
            </a:pPr>
            <a:endParaRPr lang="hr-HR" sz="5400" dirty="0"/>
          </a:p>
          <a:p>
            <a:pPr marL="36576" indent="0">
              <a:buNone/>
            </a:pPr>
            <a:endParaRPr lang="hr-HR" sz="54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76602B0-AA82-428E-AD29-64978DEBCA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00808"/>
            <a:ext cx="4950439" cy="244827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509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heel spokes="1"/>
      </p:transition>
    </mc:Choice>
    <mc:Fallback xmlns="">
      <p:transition spd="slow">
        <p:wheel spokes="1"/>
      </p:transition>
    </mc:Fallback>
  </mc:AlternateContent>
</p:sld>
</file>

<file path=ppt/theme/theme1.xml><?xml version="1.0" encoding="utf-8"?>
<a:theme xmlns:a="http://schemas.openxmlformats.org/drawingml/2006/main" name="Tehnički">
  <a:themeElements>
    <a:clrScheme name="Tehnički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hnički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hnič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266</Words>
  <Application>Microsoft Office PowerPoint</Application>
  <PresentationFormat>Prikaz na zaslonu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Franklin Gothic Book</vt:lpstr>
      <vt:lpstr>Wingdings 2</vt:lpstr>
      <vt:lpstr>Tehnički</vt:lpstr>
      <vt:lpstr>      OŠ Petra Preradovića Robert Paleka 6.c 2019./2020.    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OŠ Petra Preradovića Robert Paleka 6.c 2019./2020.     </dc:title>
  <dc:creator>ANITA ŠIMAC</dc:creator>
  <cp:lastModifiedBy>ANITA ŠIMAC</cp:lastModifiedBy>
  <cp:revision>3</cp:revision>
  <dcterms:created xsi:type="dcterms:W3CDTF">2020-02-20T09:15:15Z</dcterms:created>
  <dcterms:modified xsi:type="dcterms:W3CDTF">2020-02-20T10:28:48Z</dcterms:modified>
</cp:coreProperties>
</file>