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3D6"/>
    <a:srgbClr val="8CBFD1"/>
    <a:srgbClr val="CCA899"/>
    <a:srgbClr val="96C7D9"/>
    <a:srgbClr val="DEAF9B"/>
    <a:srgbClr val="86BDD1"/>
    <a:srgbClr val="5B94A8"/>
    <a:srgbClr val="3DA0C4"/>
    <a:srgbClr val="5CABD6"/>
    <a:srgbClr val="365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7128A-D45B-310C-5F1E-B439F6DF36DD}" v="179" dt="2020-03-25T08:00:25.995"/>
    <p1510:client id="{147A7BA8-583C-F246-FA12-F26BE1C82293}" v="1535" dt="2020-03-18T10:45:12.067"/>
    <p1510:client id="{1ACED4EA-4A65-0F48-7355-2FB3DE56295D}" v="27" dt="2020-03-25T10:05:59.685"/>
    <p1510:client id="{6A6204DC-A008-7054-4DAA-C226826F82F6}" v="295" dt="2020-03-11T09:59:11.990"/>
    <p1510:client id="{6CF16DF6-40BC-AB61-9701-B2733C30456C}" v="10" dt="2020-03-25T08:06:05.411"/>
    <p1510:client id="{836E77F8-B0D6-3F67-51E0-4E0AE37B30D5}" v="129" dt="2020-03-25T10:09:41.571"/>
    <p1510:client id="{871ED5AF-5176-00D3-D8DC-6D4B9CE0E558}" v="1021" dt="2020-03-24T14:44:18.486"/>
    <p1510:client id="{8BD7B3CB-7D90-C0C0-8E01-67809E1050A3}" v="48" dt="2020-03-25T10:11:55.953"/>
    <p1510:client id="{AFC68FAD-2951-36DC-95B7-99FFC779FB26}" v="18" dt="2020-03-11T09:23:55.176"/>
    <p1510:client id="{BCBB0CDF-C6C3-419B-B01E-AED615867689}" v="84" dt="2020-03-18T08:41:04.145"/>
    <p1510:client id="{D375DCEE-4ED3-CC66-6047-AAD96A97B7FF}" v="218" dt="2020-03-04T09:59:50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476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1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0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3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4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4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3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3/25/2020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4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rdwallet.com/blog/insurance/auto/survey-consumer-fears-self-driving-cars/" TargetMode="External"/><Relationship Id="rId2" Type="http://schemas.openxmlformats.org/officeDocument/2006/relationships/hyperlink" Target="https://www.synopsys.com/automotive/what-is-autonomous-car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utonomouscar108.wordpress.com/2016/03/28/the-advantages-and-disadvantages/" TargetMode="External"/><Relationship Id="rId4" Type="http://schemas.openxmlformats.org/officeDocument/2006/relationships/hyperlink" Target="https://www.objetconnecte.com/voitures-autonomes-top-5-entreprises-081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6100" y="1360493"/>
            <a:ext cx="4972511" cy="3106732"/>
          </a:xfrm>
        </p:spPr>
        <p:txBody>
          <a:bodyPr anchor="b">
            <a:normAutofit/>
          </a:bodyPr>
          <a:lstStyle/>
          <a:p>
            <a:r>
              <a:rPr lang="en-US" sz="7200">
                <a:solidFill>
                  <a:schemeClr val="tx1"/>
                </a:solidFill>
              </a:rPr>
              <a:t>The autonomous car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6100" y="4687316"/>
            <a:ext cx="4972512" cy="15170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Dangers ?                Company ?</a:t>
            </a:r>
          </a:p>
          <a:p>
            <a:r>
              <a:rPr lang="en-US">
                <a:solidFill>
                  <a:srgbClr val="FFFFFF"/>
                </a:solidFill>
              </a:rPr>
              <a:t>Benefits ?                  Future ?</a:t>
            </a:r>
          </a:p>
          <a:p>
            <a:r>
              <a:rPr lang="en-US">
                <a:solidFill>
                  <a:srgbClr val="FFFFFF"/>
                </a:solidFill>
              </a:rPr>
              <a:t>What is it ?                Opinion ?</a:t>
            </a:r>
          </a:p>
        </p:txBody>
      </p:sp>
      <p:sp>
        <p:nvSpPr>
          <p:cNvPr id="26" name="Freeform: Shape 29">
            <a:extLst>
              <a:ext uri="{FF2B5EF4-FFF2-40B4-BE49-F238E27FC236}">
                <a16:creationId xmlns:a16="http://schemas.microsoft.com/office/drawing/2014/main" xmlns="" id="{14A1598B-1957-47CF-AAF4-F7A36DA0E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4" descr="Une image contenant sign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07617124-E0F8-49F2-B66B-3B28F24AA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-3"/>
          <a:stretch/>
        </p:blipFill>
        <p:spPr>
          <a:xfrm>
            <a:off x="747150" y="1526651"/>
            <a:ext cx="3804698" cy="380469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CCA9A2B-D6A6-4289-9DB5-17A779C2380A}"/>
              </a:ext>
            </a:extLst>
          </p:cNvPr>
          <p:cNvSpPr txBox="1"/>
          <p:nvPr/>
        </p:nvSpPr>
        <p:spPr>
          <a:xfrm>
            <a:off x="5010150" y="3486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440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AA4F79B-4FDE-4F87-8277-4C621B63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928" y="467519"/>
            <a:ext cx="12259031" cy="1646221"/>
          </a:xfr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Rockwell Condensed"/>
              </a:rPr>
              <a:t>When can we </a:t>
            </a:r>
            <a:r>
              <a:rPr lang="en-GB" sz="4400" dirty="0" smtClean="0">
                <a:solidFill>
                  <a:schemeClr val="bg1"/>
                </a:solidFill>
                <a:latin typeface="Rockwell Condensed"/>
              </a:rPr>
              <a:t>consider </a:t>
            </a:r>
            <a:r>
              <a:rPr lang="en-GB" sz="4400" dirty="0">
                <a:solidFill>
                  <a:schemeClr val="bg1"/>
                </a:solidFill>
                <a:latin typeface="Rockwell Condensed"/>
              </a:rPr>
              <a:t>a car like </a:t>
            </a:r>
            <a:r>
              <a:rPr lang="en-GB" sz="4400" dirty="0" smtClean="0">
                <a:solidFill>
                  <a:schemeClr val="bg1"/>
                </a:solidFill>
                <a:latin typeface="Rockwell Condensed"/>
              </a:rPr>
              <a:t>an autonomous </a:t>
            </a:r>
            <a:r>
              <a:rPr lang="en-GB" sz="4400" dirty="0">
                <a:solidFill>
                  <a:schemeClr val="bg1"/>
                </a:solidFill>
                <a:latin typeface="Rockwell Condensed"/>
              </a:rPr>
              <a:t>car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6" name="Oval 18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12">
            <a:extLst>
              <a:ext uri="{FF2B5EF4-FFF2-40B4-BE49-F238E27FC236}">
                <a16:creationId xmlns:a16="http://schemas.microsoft.com/office/drawing/2014/main" xmlns="" id="{E94D61B8-62FA-493B-8BD1-79BEAB844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19" y="2448007"/>
            <a:ext cx="10360863" cy="3165355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xmlns="" id="{152C06AF-AC39-48A2-8911-20EF6D4902DE}"/>
              </a:ext>
            </a:extLst>
          </p:cNvPr>
          <p:cNvCxnSpPr/>
          <p:nvPr/>
        </p:nvCxnSpPr>
        <p:spPr>
          <a:xfrm>
            <a:off x="1336093" y="5595016"/>
            <a:ext cx="1493492" cy="4726"/>
          </a:xfrm>
          <a:prstGeom prst="straightConnector1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43E62103-1E5D-4BBA-8B40-83EAD12D5092}"/>
              </a:ext>
            </a:extLst>
          </p:cNvPr>
          <p:cNvCxnSpPr/>
          <p:nvPr/>
        </p:nvCxnSpPr>
        <p:spPr>
          <a:xfrm>
            <a:off x="4581316" y="5613225"/>
            <a:ext cx="1493492" cy="4726"/>
          </a:xfrm>
          <a:prstGeom prst="straightConnector1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95E3E4D4-CE5E-4E97-9D63-219067A34005}"/>
              </a:ext>
            </a:extLst>
          </p:cNvPr>
          <p:cNvCxnSpPr/>
          <p:nvPr/>
        </p:nvCxnSpPr>
        <p:spPr>
          <a:xfrm>
            <a:off x="2963467" y="5593615"/>
            <a:ext cx="1493492" cy="4726"/>
          </a:xfrm>
          <a:prstGeom prst="straightConnector1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F75D28ED-9D62-4629-B021-51A2C4AD49E7}"/>
              </a:ext>
            </a:extLst>
          </p:cNvPr>
          <p:cNvCxnSpPr>
            <a:cxnSpLocks/>
          </p:cNvCxnSpPr>
          <p:nvPr/>
        </p:nvCxnSpPr>
        <p:spPr>
          <a:xfrm>
            <a:off x="6189082" y="5611542"/>
            <a:ext cx="1493492" cy="4726"/>
          </a:xfrm>
          <a:prstGeom prst="straightConnector1">
            <a:avLst/>
          </a:prstGeom>
          <a:ln>
            <a:solidFill>
              <a:srgbClr val="5CABD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F063CAEA-194F-48CD-AE15-ACBDF4A0687F}"/>
              </a:ext>
            </a:extLst>
          </p:cNvPr>
          <p:cNvCxnSpPr>
            <a:cxnSpLocks/>
          </p:cNvCxnSpPr>
          <p:nvPr/>
        </p:nvCxnSpPr>
        <p:spPr>
          <a:xfrm>
            <a:off x="7820659" y="5610422"/>
            <a:ext cx="1493492" cy="4726"/>
          </a:xfrm>
          <a:prstGeom prst="straightConnector1">
            <a:avLst/>
          </a:prstGeom>
          <a:ln>
            <a:solidFill>
              <a:srgbClr val="5CABD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C3C78784-2856-4646-A4DE-61A5567FBCE0}"/>
              </a:ext>
            </a:extLst>
          </p:cNvPr>
          <p:cNvCxnSpPr>
            <a:cxnSpLocks/>
          </p:cNvCxnSpPr>
          <p:nvPr/>
        </p:nvCxnSpPr>
        <p:spPr>
          <a:xfrm>
            <a:off x="9405730" y="5601176"/>
            <a:ext cx="1493492" cy="4726"/>
          </a:xfrm>
          <a:prstGeom prst="straightConnector1">
            <a:avLst/>
          </a:prstGeom>
          <a:ln>
            <a:solidFill>
              <a:srgbClr val="5CABD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xmlns="" id="{2A56F3D0-4F98-492C-9354-34F7DEE757EB}"/>
              </a:ext>
            </a:extLst>
          </p:cNvPr>
          <p:cNvSpPr/>
          <p:nvPr/>
        </p:nvSpPr>
        <p:spPr>
          <a:xfrm rot="16200000">
            <a:off x="8525593" y="3293971"/>
            <a:ext cx="179292" cy="4908177"/>
          </a:xfrm>
          <a:prstGeom prst="leftBr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ccolade ouvrante 17">
            <a:extLst>
              <a:ext uri="{FF2B5EF4-FFF2-40B4-BE49-F238E27FC236}">
                <a16:creationId xmlns:a16="http://schemas.microsoft.com/office/drawing/2014/main" xmlns="" id="{C557DA43-D3EC-41C0-AD10-C1E46869E014}"/>
              </a:ext>
            </a:extLst>
          </p:cNvPr>
          <p:cNvSpPr/>
          <p:nvPr/>
        </p:nvSpPr>
        <p:spPr>
          <a:xfrm rot="16200000">
            <a:off x="3536174" y="3335992"/>
            <a:ext cx="190498" cy="4829733"/>
          </a:xfrm>
          <a:prstGeom prst="leftBr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41BA1D55-570D-439A-AEB2-65DECDD2B476}"/>
              </a:ext>
            </a:extLst>
          </p:cNvPr>
          <p:cNvSpPr txBox="1"/>
          <p:nvPr/>
        </p:nvSpPr>
        <p:spPr>
          <a:xfrm>
            <a:off x="5295900" y="3771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4600842A-6EB8-49A2-BACC-BD0B62FE65B2}"/>
              </a:ext>
            </a:extLst>
          </p:cNvPr>
          <p:cNvSpPr txBox="1"/>
          <p:nvPr/>
        </p:nvSpPr>
        <p:spPr>
          <a:xfrm>
            <a:off x="3446930" y="2595282"/>
            <a:ext cx="5264522" cy="67710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/>
              <a:t>LEVEL OF DRIVING AUTOMATION</a:t>
            </a:r>
          </a:p>
          <a:p>
            <a:pPr algn="ctr"/>
            <a:r>
              <a:rPr lang="fr-FR" sz="1400"/>
              <a:t>By the SAE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D26E1CE1-F94C-496B-98BC-FAE8E5C6419A}"/>
              </a:ext>
            </a:extLst>
          </p:cNvPr>
          <p:cNvSpPr txBox="1"/>
          <p:nvPr/>
        </p:nvSpPr>
        <p:spPr>
          <a:xfrm>
            <a:off x="1998569" y="5931834"/>
            <a:ext cx="34379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/>
              <a:t>The human monitors the driving </a:t>
            </a:r>
            <a:r>
              <a:rPr lang="en-GB" sz="1400" err="1"/>
              <a:t>environnement</a:t>
            </a:r>
            <a:endParaRPr lang="en-GB" err="1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51154904-5FAC-4007-BF4B-00150C716372}"/>
              </a:ext>
            </a:extLst>
          </p:cNvPr>
          <p:cNvSpPr txBox="1"/>
          <p:nvPr/>
        </p:nvSpPr>
        <p:spPr>
          <a:xfrm>
            <a:off x="6959973" y="5929033"/>
            <a:ext cx="33147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/>
              <a:t>The </a:t>
            </a:r>
            <a:r>
              <a:rPr lang="en-GB" sz="1400"/>
              <a:t>autonomous</a:t>
            </a:r>
            <a:r>
              <a:rPr lang="fr-FR" sz="1400"/>
              <a:t> system monitors the </a:t>
            </a:r>
            <a:r>
              <a:rPr lang="en-GB" sz="1400"/>
              <a:t>driving</a:t>
            </a:r>
            <a:r>
              <a:rPr lang="fr-FR" sz="1400"/>
              <a:t> environnement</a:t>
            </a: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1EB07B-6376-48C2-A894-E912C84FEB19}"/>
              </a:ext>
            </a:extLst>
          </p:cNvPr>
          <p:cNvSpPr/>
          <p:nvPr/>
        </p:nvSpPr>
        <p:spPr>
          <a:xfrm>
            <a:off x="11236036" y="5908964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173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0D4E745-00F3-48CC-964C-884A8934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39" y="462221"/>
            <a:ext cx="12243545" cy="1654166"/>
          </a:xfr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Rockwell Condensed"/>
              </a:rPr>
              <a:t>benefits of the Autonomous cars</a:t>
            </a:r>
            <a:r>
              <a:rPr lang="en-GB">
                <a:latin typeface="Rockwell Condensed"/>
              </a:rPr>
              <a:t> </a:t>
            </a: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4" descr="Une image contenant train&#10;&#10;Description générée avec un niveau de confiance très élevé">
            <a:extLst>
              <a:ext uri="{FF2B5EF4-FFF2-40B4-BE49-F238E27FC236}">
                <a16:creationId xmlns:a16="http://schemas.microsoft.com/office/drawing/2014/main" xmlns="" id="{0E422877-5DEA-46B7-88A5-6C7C70729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459" y="2380129"/>
            <a:ext cx="21082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E2CC4CF-2842-447C-86D5-70BF84EF3D38}"/>
              </a:ext>
            </a:extLst>
          </p:cNvPr>
          <p:cNvSpPr txBox="1"/>
          <p:nvPr/>
        </p:nvSpPr>
        <p:spPr>
          <a:xfrm>
            <a:off x="3962400" y="2740958"/>
            <a:ext cx="724796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GB" dirty="0"/>
              <a:t>Cars </a:t>
            </a:r>
            <a:r>
              <a:rPr lang="en-GB" dirty="0">
                <a:ea typeface="+mn-lt"/>
                <a:cs typeface="+mn-lt"/>
              </a:rPr>
              <a:t> will ”go” faster because all the cars will be synchronously.</a:t>
            </a:r>
          </a:p>
          <a:p>
            <a:pPr marL="285750" indent="-285750">
              <a:buFont typeface="Courier New"/>
              <a:buChar char="o"/>
            </a:pPr>
            <a:endParaRPr lang="en-GB" dirty="0"/>
          </a:p>
          <a:p>
            <a:pPr marL="285750" indent="-285750">
              <a:buFont typeface="Courier New"/>
              <a:buChar char="o"/>
            </a:pPr>
            <a:r>
              <a:rPr lang="en-GB" dirty="0"/>
              <a:t>Reduce traffic congestion</a:t>
            </a:r>
          </a:p>
          <a:p>
            <a:pPr marL="285750" indent="-285750">
              <a:buFont typeface="Courier New"/>
              <a:buChar char="o"/>
            </a:pPr>
            <a:endParaRPr lang="en-GB" dirty="0"/>
          </a:p>
          <a:p>
            <a:pPr marL="285750" indent="-285750">
              <a:buFont typeface="Courier New"/>
              <a:buChar char="o"/>
            </a:pPr>
            <a:r>
              <a:rPr lang="en-GB" dirty="0"/>
              <a:t>Reduce CO</a:t>
            </a:r>
            <a:r>
              <a:rPr lang="en-GB" baseline="-25000" dirty="0"/>
              <a:t>2 </a:t>
            </a:r>
            <a:r>
              <a:rPr lang="en-GB" dirty="0"/>
              <a:t>emissions</a:t>
            </a:r>
          </a:p>
          <a:p>
            <a:pPr marL="285750" indent="-285750">
              <a:buFont typeface="Courier New"/>
              <a:buChar char="o"/>
            </a:pPr>
            <a:endParaRPr lang="en-GB" dirty="0"/>
          </a:p>
          <a:p>
            <a:pPr marL="285750" indent="-285750">
              <a:buFont typeface="Courier New"/>
              <a:buChar char="o"/>
            </a:pPr>
            <a:r>
              <a:rPr lang="en-GB" dirty="0"/>
              <a:t>Improvement in fuel economy</a:t>
            </a:r>
          </a:p>
          <a:p>
            <a:pPr marL="285750" indent="-285750">
              <a:buFont typeface="Courier New"/>
              <a:buChar char="o"/>
            </a:pPr>
            <a:endParaRPr lang="en-GB" dirty="0"/>
          </a:p>
          <a:p>
            <a:pPr marL="285750" indent="-285750">
              <a:buFont typeface="Courier New"/>
              <a:buChar char="o"/>
            </a:pPr>
            <a:r>
              <a:rPr lang="en-GB" dirty="0">
                <a:ea typeface="+mn-lt"/>
                <a:cs typeface="+mn-lt"/>
              </a:rPr>
              <a:t>The computer that controls the car can’t fall asleep ( the main cause of accident in the United States)</a:t>
            </a:r>
          </a:p>
          <a:p>
            <a:pPr marL="285750" indent="-285750">
              <a:buFont typeface="Courier New"/>
              <a:buChar char="o"/>
            </a:pPr>
            <a:endParaRPr lang="en-GB" dirty="0"/>
          </a:p>
          <a:p>
            <a:pPr marL="285750" indent="-285750">
              <a:buFont typeface="Courier New"/>
              <a:buChar char="o"/>
            </a:pPr>
            <a:r>
              <a:rPr lang="en-GB" dirty="0"/>
              <a:t>Reduce accident → reduce price of car's insurance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54D39A-E418-4A6A-B5A4-E1C3A5540704}"/>
              </a:ext>
            </a:extLst>
          </p:cNvPr>
          <p:cNvSpPr/>
          <p:nvPr/>
        </p:nvSpPr>
        <p:spPr>
          <a:xfrm>
            <a:off x="11236036" y="5908964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4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88C708-EF7A-4464-A151-35F7E537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" y="462221"/>
            <a:ext cx="12187517" cy="1654166"/>
          </a:xfr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Rockwell Condensed"/>
              </a:rPr>
              <a:t>The dangers of the autonomous cars</a:t>
            </a:r>
          </a:p>
        </p:txBody>
      </p:sp>
      <p:pic>
        <p:nvPicPr>
          <p:cNvPr id="6" name="Image 6" descr="Une image contenant bus, train&#10;&#10;Description générée avec un niveau de confiance très élevé">
            <a:extLst>
              <a:ext uri="{FF2B5EF4-FFF2-40B4-BE49-F238E27FC236}">
                <a16:creationId xmlns:a16="http://schemas.microsoft.com/office/drawing/2014/main" xmlns="" id="{8FA2C042-90DA-4A43-92B6-9742424F4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16289" y="2348121"/>
            <a:ext cx="2015009" cy="387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91FA020-2511-4415-8A04-485DCAB792BD}"/>
              </a:ext>
            </a:extLst>
          </p:cNvPr>
          <p:cNvSpPr txBox="1"/>
          <p:nvPr/>
        </p:nvSpPr>
        <p:spPr>
          <a:xfrm>
            <a:off x="1194547" y="2796988"/>
            <a:ext cx="613858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GB" dirty="0">
                <a:ea typeface="+mn-lt"/>
                <a:cs typeface="+mn-lt"/>
              </a:rPr>
              <a:t>Like any computerized system, it is open to hacking and possible digital threats</a:t>
            </a:r>
            <a:endParaRPr lang="en-GB" dirty="0"/>
          </a:p>
          <a:p>
            <a:endParaRPr lang="en-GB" dirty="0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ea typeface="+mn-lt"/>
                <a:cs typeface="+mn-lt"/>
              </a:rPr>
              <a:t>It will displace many public transit sectors.</a:t>
            </a:r>
            <a:endParaRPr lang="en-GB" dirty="0"/>
          </a:p>
          <a:p>
            <a:r>
              <a:rPr lang="en-GB" dirty="0">
                <a:ea typeface="+mn-lt"/>
                <a:cs typeface="+mn-lt"/>
              </a:rPr>
              <a:t>     →</a:t>
            </a:r>
            <a:r>
              <a:rPr lang="en-GB" dirty="0" smtClean="0">
                <a:ea typeface="+mn-lt"/>
                <a:cs typeface="+mn-lt"/>
              </a:rPr>
              <a:t>Economical</a:t>
            </a:r>
            <a:r>
              <a:rPr lang="en-GB" dirty="0">
                <a:ea typeface="+mn-lt"/>
                <a:cs typeface="+mn-lt"/>
              </a:rPr>
              <a:t> consequences?</a:t>
            </a:r>
          </a:p>
          <a:p>
            <a:endParaRPr lang="en-GB" dirty="0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ea typeface="+mn-lt"/>
                <a:cs typeface="+mn-lt"/>
              </a:rPr>
              <a:t>Cars will not understand police’ movement ( for the circulation …)</a:t>
            </a:r>
          </a:p>
          <a:p>
            <a:pPr marL="285750" indent="-285750" algn="l">
              <a:buFont typeface="Courier New"/>
              <a:buChar char="o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DE8058-FFFB-439B-8245-5B8C1AED463E}"/>
              </a:ext>
            </a:extLst>
          </p:cNvPr>
          <p:cNvSpPr/>
          <p:nvPr/>
        </p:nvSpPr>
        <p:spPr>
          <a:xfrm>
            <a:off x="11236036" y="5908964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054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92F0C53-772E-4B05-A518-41C75A3F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79" y="484632"/>
            <a:ext cx="12399817" cy="1609344"/>
          </a:xfr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  <a:latin typeface="Rockwell Condensed"/>
              </a:rPr>
              <a:t>Company</a:t>
            </a:r>
            <a:r>
              <a:rPr lang="en-GB"/>
              <a:t> 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14E5DE3-D364-4DCB-AF10-6F7829B25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200" y="2166233"/>
            <a:ext cx="4690783" cy="37526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GB"/>
              <a:t>A lot of companies work on the project :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378544F1-849F-449D-A75F-F7CED74C9A60}"/>
              </a:ext>
            </a:extLst>
          </p:cNvPr>
          <p:cNvGrpSpPr/>
          <p:nvPr/>
        </p:nvGrpSpPr>
        <p:grpSpPr>
          <a:xfrm>
            <a:off x="3008474" y="2749924"/>
            <a:ext cx="2788023" cy="2265368"/>
            <a:chOff x="3008474" y="2749924"/>
            <a:chExt cx="2788023" cy="2265368"/>
          </a:xfrm>
        </p:grpSpPr>
        <p:pic>
          <p:nvPicPr>
            <p:cNvPr id="10" name="Image 10" descr="Une image contenant route, extérieur, voiture, rue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B56E2791-5A7C-447D-B44A-30053471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900" y="2749924"/>
              <a:ext cx="2743200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F5C77AE7-A869-4042-AE5D-2C198B36A8CE}"/>
                </a:ext>
              </a:extLst>
            </p:cNvPr>
            <p:cNvSpPr txBox="1"/>
            <p:nvPr/>
          </p:nvSpPr>
          <p:spPr>
            <a:xfrm>
              <a:off x="3008474" y="4645960"/>
              <a:ext cx="278802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/>
                <a:t>Volvo with "Drive me"</a:t>
              </a:r>
              <a:endParaRPr lang="fr-FR"/>
            </a:p>
          </p:txBody>
        </p:sp>
        <p:pic>
          <p:nvPicPr>
            <p:cNvPr id="8" name="Image 8">
              <a:extLst>
                <a:ext uri="{FF2B5EF4-FFF2-40B4-BE49-F238E27FC236}">
                  <a16:creationId xmlns:a16="http://schemas.microsoft.com/office/drawing/2014/main" xmlns="" id="{EDDFA5F6-48A6-4B5F-8C37-D89C2FA4F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049" y="4074459"/>
              <a:ext cx="502022" cy="490817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EB2A7B07-8E10-43DB-B1C4-F13B3BA539D6}"/>
              </a:ext>
            </a:extLst>
          </p:cNvPr>
          <p:cNvGrpSpPr/>
          <p:nvPr/>
        </p:nvGrpSpPr>
        <p:grpSpPr>
          <a:xfrm>
            <a:off x="5921698" y="3903416"/>
            <a:ext cx="2868196" cy="2138796"/>
            <a:chOff x="5921698" y="3903416"/>
            <a:chExt cx="2868196" cy="2138796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486F94C9-7BF2-4D4E-AC56-59FB00FE983C}"/>
                </a:ext>
              </a:extLst>
            </p:cNvPr>
            <p:cNvSpPr txBox="1"/>
            <p:nvPr/>
          </p:nvSpPr>
          <p:spPr>
            <a:xfrm>
              <a:off x="5921698" y="3903416"/>
              <a:ext cx="2855258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/>
                <a:t>Daimler with the "autonomous lorry"</a:t>
              </a:r>
            </a:p>
          </p:txBody>
        </p:sp>
        <p:pic>
          <p:nvPicPr>
            <p:cNvPr id="14" name="Image 15" descr="Une image contenant route, extérieur, scène, voiture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0A0927C0-B9B0-4F5E-A1B1-E67A81F10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3430" y="4592171"/>
              <a:ext cx="2866464" cy="14500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Image 20">
              <a:extLst>
                <a:ext uri="{FF2B5EF4-FFF2-40B4-BE49-F238E27FC236}">
                  <a16:creationId xmlns:a16="http://schemas.microsoft.com/office/drawing/2014/main" xmlns="" id="{25844A80-CD71-48C7-9752-DDE7E38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3047" y="5508812"/>
              <a:ext cx="434789" cy="445994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FC5FAD65-A0B3-4E5E-B9CE-FC24AEE7F08D}"/>
              </a:ext>
            </a:extLst>
          </p:cNvPr>
          <p:cNvGrpSpPr/>
          <p:nvPr/>
        </p:nvGrpSpPr>
        <p:grpSpPr>
          <a:xfrm>
            <a:off x="8881782" y="2775907"/>
            <a:ext cx="2743201" cy="2183354"/>
            <a:chOff x="8881782" y="2775907"/>
            <a:chExt cx="2743201" cy="2183354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5B3F2C0A-29A3-4175-863E-612F3FC72FD5}"/>
                </a:ext>
              </a:extLst>
            </p:cNvPr>
            <p:cNvSpPr txBox="1"/>
            <p:nvPr/>
          </p:nvSpPr>
          <p:spPr>
            <a:xfrm>
              <a:off x="8881782" y="4589929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/>
                <a:t>Tesla with the model S</a:t>
              </a:r>
              <a:endParaRPr lang="fr-FR"/>
            </a:p>
          </p:txBody>
        </p:sp>
        <p:pic>
          <p:nvPicPr>
            <p:cNvPr id="22" name="Image 22" descr="Une image contenant voiture, route, bleu, garé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33F60890-A6CC-4B9F-9F45-75CEE335A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1782" y="2775907"/>
              <a:ext cx="2743200" cy="1821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 24">
              <a:extLst>
                <a:ext uri="{FF2B5EF4-FFF2-40B4-BE49-F238E27FC236}">
                  <a16:creationId xmlns:a16="http://schemas.microsoft.com/office/drawing/2014/main" xmlns="" id="{89A992B9-8C59-4904-BDD0-DB213981A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89341" y="4040841"/>
              <a:ext cx="535642" cy="524437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34262028-B312-4E8E-939A-87AC3AA4A55D}"/>
              </a:ext>
            </a:extLst>
          </p:cNvPr>
          <p:cNvGrpSpPr/>
          <p:nvPr/>
        </p:nvGrpSpPr>
        <p:grpSpPr>
          <a:xfrm>
            <a:off x="272864" y="3937187"/>
            <a:ext cx="2577913" cy="2430780"/>
            <a:chOff x="272864" y="3937187"/>
            <a:chExt cx="2577913" cy="243078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FA1B6EDE-23E9-478B-98A1-8178B83F0A3F}"/>
                </a:ext>
              </a:extLst>
            </p:cNvPr>
            <p:cNvSpPr txBox="1"/>
            <p:nvPr/>
          </p:nvSpPr>
          <p:spPr>
            <a:xfrm>
              <a:off x="272864" y="3937187"/>
              <a:ext cx="256390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/>
                <a:t>Google with the "google car" </a:t>
              </a:r>
            </a:p>
          </p:txBody>
        </p:sp>
        <p:pic>
          <p:nvPicPr>
            <p:cNvPr id="5" name="Image 8" descr="Une image contenant extérieur, route, voiture, conduisant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1D449586-846B-4375-AC72-90D1594A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665" y="4647415"/>
              <a:ext cx="2575112" cy="1720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age 28">
              <a:extLst>
                <a:ext uri="{FF2B5EF4-FFF2-40B4-BE49-F238E27FC236}">
                  <a16:creationId xmlns:a16="http://schemas.microsoft.com/office/drawing/2014/main" xmlns="" id="{DA89FECA-ACA1-4E26-B37D-88705050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60812" y="5999135"/>
              <a:ext cx="345143" cy="31699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45A9BD-8A8B-426A-90EB-113EC83F833C}"/>
              </a:ext>
            </a:extLst>
          </p:cNvPr>
          <p:cNvSpPr/>
          <p:nvPr/>
        </p:nvSpPr>
        <p:spPr>
          <a:xfrm>
            <a:off x="11236036" y="5908964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285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63DBC0-EE6A-4C53-A3EE-7731EB28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79" y="282723"/>
            <a:ext cx="12358254" cy="1609344"/>
          </a:xfr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>
                <a:solidFill>
                  <a:schemeClr val="bg1"/>
                </a:solidFill>
                <a:latin typeface="Rockwell Condensed"/>
              </a:rPr>
              <a:t>Opinion</a:t>
            </a:r>
            <a:r>
              <a:rPr lang="fr-FR"/>
              <a:t> 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C112E203-2B5B-4E38-BABD-1BB6549D3F57}"/>
              </a:ext>
            </a:extLst>
          </p:cNvPr>
          <p:cNvGrpSpPr/>
          <p:nvPr/>
        </p:nvGrpSpPr>
        <p:grpSpPr>
          <a:xfrm>
            <a:off x="5818044" y="4205129"/>
            <a:ext cx="6155535" cy="2597000"/>
            <a:chOff x="5416262" y="4315965"/>
            <a:chExt cx="6155535" cy="2597000"/>
          </a:xfrm>
        </p:grpSpPr>
        <p:pic>
          <p:nvPicPr>
            <p:cNvPr id="6" name="Image 6" descr="Une image contenant capture d’écran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47D8C30E-9243-4ADD-BFA3-CC0F3D2E7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19" t="13889" r="63384" b="1750"/>
            <a:stretch/>
          </p:blipFill>
          <p:spPr>
            <a:xfrm>
              <a:off x="9823311" y="5211904"/>
              <a:ext cx="1721993" cy="17010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Image 21" descr="Une image contenant capture d’écran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A2977861-9FAB-47A2-88F5-6B8EB53F6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313" t="31944" r="394" b="25000"/>
            <a:stretch/>
          </p:blipFill>
          <p:spPr>
            <a:xfrm>
              <a:off x="10666546" y="4315965"/>
              <a:ext cx="905251" cy="81137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16562DAA-5DA2-4385-B13C-235C07BA9508}"/>
                </a:ext>
              </a:extLst>
            </p:cNvPr>
            <p:cNvSpPr txBox="1"/>
            <p:nvPr/>
          </p:nvSpPr>
          <p:spPr>
            <a:xfrm>
              <a:off x="5868321" y="4518619"/>
              <a:ext cx="728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b="1">
                  <a:solidFill>
                    <a:schemeClr val="bg1">
                      <a:lumMod val="65000"/>
                    </a:schemeClr>
                  </a:solidFill>
                  <a:latin typeface="Grotesque Light"/>
                  <a:ea typeface="Batang"/>
                  <a:cs typeface="Cordia New"/>
                </a:rPr>
                <a:t>3% 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A28C6C8-E772-4BC2-A0BA-CAC3269DED2B}"/>
                </a:ext>
              </a:extLst>
            </p:cNvPr>
            <p:cNvSpPr/>
            <p:nvPr/>
          </p:nvSpPr>
          <p:spPr>
            <a:xfrm>
              <a:off x="10052664" y="4516313"/>
              <a:ext cx="273167" cy="270528"/>
            </a:xfrm>
            <a:prstGeom prst="rect">
              <a:avLst/>
            </a:prstGeom>
            <a:solidFill>
              <a:srgbClr val="E6CAC8"/>
            </a:solidFill>
            <a:ln>
              <a:solidFill>
                <a:srgbClr val="E6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34E75F6-7E26-4AB3-969F-5745EE86D035}"/>
                </a:ext>
              </a:extLst>
            </p:cNvPr>
            <p:cNvSpPr/>
            <p:nvPr/>
          </p:nvSpPr>
          <p:spPr>
            <a:xfrm>
              <a:off x="7419728" y="5368631"/>
              <a:ext cx="273167" cy="270528"/>
            </a:xfrm>
            <a:prstGeom prst="rect">
              <a:avLst/>
            </a:prstGeom>
            <a:solidFill>
              <a:srgbClr val="7B7580"/>
            </a:solidFill>
            <a:ln>
              <a:solidFill>
                <a:srgbClr val="7B7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A5BB977-3F71-4C6D-A1A1-5DE27DD3A19D}"/>
                </a:ext>
              </a:extLst>
            </p:cNvPr>
            <p:cNvSpPr/>
            <p:nvPr/>
          </p:nvSpPr>
          <p:spPr>
            <a:xfrm>
              <a:off x="7419727" y="4520154"/>
              <a:ext cx="273167" cy="270529"/>
            </a:xfrm>
            <a:prstGeom prst="rect">
              <a:avLst/>
            </a:prstGeom>
            <a:solidFill>
              <a:srgbClr val="D0C5E8"/>
            </a:solidFill>
            <a:ln>
              <a:solidFill>
                <a:srgbClr val="D0C5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B59E82D-279E-48AF-81DF-1D8371A4F9E9}"/>
                </a:ext>
              </a:extLst>
            </p:cNvPr>
            <p:cNvSpPr/>
            <p:nvPr/>
          </p:nvSpPr>
          <p:spPr>
            <a:xfrm>
              <a:off x="5531317" y="5368630"/>
              <a:ext cx="273167" cy="270528"/>
            </a:xfrm>
            <a:prstGeom prst="rect">
              <a:avLst/>
            </a:prstGeom>
            <a:solidFill>
              <a:srgbClr val="16B6F0"/>
            </a:solidFill>
            <a:ln>
              <a:solidFill>
                <a:srgbClr val="16B6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92F9C93-A3E0-4F47-A67F-981C02F37754}"/>
                </a:ext>
              </a:extLst>
            </p:cNvPr>
            <p:cNvSpPr/>
            <p:nvPr/>
          </p:nvSpPr>
          <p:spPr>
            <a:xfrm>
              <a:off x="5531318" y="4520155"/>
              <a:ext cx="273167" cy="270528"/>
            </a:xfrm>
            <a:prstGeom prst="rect">
              <a:avLst/>
            </a:prstGeom>
            <a:solidFill>
              <a:srgbClr val="AFD1E3"/>
            </a:solidFill>
            <a:ln>
              <a:solidFill>
                <a:srgbClr val="AFD1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187690CC-2847-4B2F-A4D6-F1492A481B60}"/>
                </a:ext>
              </a:extLst>
            </p:cNvPr>
            <p:cNvSpPr txBox="1"/>
            <p:nvPr/>
          </p:nvSpPr>
          <p:spPr>
            <a:xfrm>
              <a:off x="5416262" y="4812972"/>
              <a:ext cx="1603368" cy="27317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As soon as possible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8AE42781-577E-45B7-B01C-DB9B3C98E909}"/>
                </a:ext>
              </a:extLst>
            </p:cNvPr>
            <p:cNvSpPr txBox="1"/>
            <p:nvPr/>
          </p:nvSpPr>
          <p:spPr>
            <a:xfrm>
              <a:off x="5419973" y="5677585"/>
              <a:ext cx="1876534" cy="46438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In 1-2 years after they become available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2C275C95-EFE3-421C-9583-2F8948615415}"/>
                </a:ext>
              </a:extLst>
            </p:cNvPr>
            <p:cNvSpPr txBox="1"/>
            <p:nvPr/>
          </p:nvSpPr>
          <p:spPr>
            <a:xfrm>
              <a:off x="5803741" y="5361712"/>
              <a:ext cx="1021404" cy="32780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18%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DE727614-11FB-4A68-9C75-C76AFD9E7599}"/>
                </a:ext>
              </a:extLst>
            </p:cNvPr>
            <p:cNvSpPr txBox="1"/>
            <p:nvPr/>
          </p:nvSpPr>
          <p:spPr>
            <a:xfrm>
              <a:off x="7363313" y="4812203"/>
              <a:ext cx="1840904" cy="46438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3-4 years after they become available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6BF63E8D-5952-45B0-88CE-D8C675B63480}"/>
                </a:ext>
              </a:extLst>
            </p:cNvPr>
            <p:cNvSpPr txBox="1"/>
            <p:nvPr/>
          </p:nvSpPr>
          <p:spPr>
            <a:xfrm>
              <a:off x="7770835" y="4520925"/>
              <a:ext cx="1033282" cy="32780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21%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15B0F927-73E1-4666-95DD-FC82FA1BF817}"/>
                </a:ext>
              </a:extLst>
            </p:cNvPr>
            <p:cNvSpPr txBox="1"/>
            <p:nvPr/>
          </p:nvSpPr>
          <p:spPr>
            <a:xfrm>
              <a:off x="7358859" y="5680661"/>
              <a:ext cx="2422866" cy="46438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5 or more years after they become available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3A5A7E12-3E07-403D-B423-07A76C2D9E7B}"/>
                </a:ext>
              </a:extLst>
            </p:cNvPr>
            <p:cNvSpPr txBox="1"/>
            <p:nvPr/>
          </p:nvSpPr>
          <p:spPr>
            <a:xfrm>
              <a:off x="7695121" y="5340194"/>
              <a:ext cx="2351605" cy="32780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30%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87B7BCFE-ADEE-4170-892C-A70DC20D6C96}"/>
                </a:ext>
              </a:extLst>
            </p:cNvPr>
            <p:cNvSpPr txBox="1"/>
            <p:nvPr/>
          </p:nvSpPr>
          <p:spPr>
            <a:xfrm>
              <a:off x="9921587" y="4795405"/>
              <a:ext cx="72043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1400" b="1">
                  <a:solidFill>
                    <a:schemeClr val="bg1">
                      <a:lumMod val="65000"/>
                    </a:schemeClr>
                  </a:solidFill>
                  <a:latin typeface="Grotesque Light"/>
                </a:rPr>
                <a:t>Never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53559CBB-0557-4A11-B862-B010FC99FBAF}"/>
                </a:ext>
              </a:extLst>
            </p:cNvPr>
            <p:cNvSpPr txBox="1"/>
            <p:nvPr/>
          </p:nvSpPr>
          <p:spPr>
            <a:xfrm>
              <a:off x="10230715" y="5852678"/>
              <a:ext cx="90054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 b="1">
                  <a:solidFill>
                    <a:schemeClr val="bg1">
                      <a:lumMod val="50000"/>
                    </a:schemeClr>
                  </a:solidFill>
                  <a:latin typeface="Cavolini"/>
                </a:rPr>
                <a:t>When ?</a:t>
              </a:r>
              <a:endParaRPr lang="fr-FR" sz="1400" b="1">
                <a:solidFill>
                  <a:schemeClr val="bg1">
                    <a:lumMod val="50000"/>
                  </a:schemeClr>
                </a:solidFill>
                <a:latin typeface="Cavolini"/>
              </a:endParaRPr>
            </a:p>
          </p:txBody>
        </p:sp>
      </p:grpSp>
      <p:pic>
        <p:nvPicPr>
          <p:cNvPr id="28" name="Image 2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xmlns="" id="{74C6F703-D8C5-4607-80EB-19D866D05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699"/>
          <a:stretch/>
        </p:blipFill>
        <p:spPr>
          <a:xfrm>
            <a:off x="695774" y="2332856"/>
            <a:ext cx="6345382" cy="1730319"/>
          </a:xfr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38E490DE-3D4B-4763-ADF8-CC0608E5344C}"/>
              </a:ext>
            </a:extLst>
          </p:cNvPr>
          <p:cNvGrpSpPr/>
          <p:nvPr/>
        </p:nvGrpSpPr>
        <p:grpSpPr>
          <a:xfrm>
            <a:off x="904875" y="4798002"/>
            <a:ext cx="4506921" cy="871182"/>
            <a:chOff x="904875" y="4798002"/>
            <a:chExt cx="4506921" cy="871182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C0E9BB00-896A-4956-84FD-82C9F589D660}"/>
                </a:ext>
              </a:extLst>
            </p:cNvPr>
            <p:cNvSpPr txBox="1"/>
            <p:nvPr/>
          </p:nvSpPr>
          <p:spPr>
            <a:xfrm>
              <a:off x="904875" y="4798002"/>
              <a:ext cx="392083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GB">
                  <a:solidFill>
                    <a:schemeClr val="bg1">
                      <a:lumMod val="50000"/>
                    </a:schemeClr>
                  </a:solidFill>
                </a:rPr>
                <a:t>When people think they would buy an autonomous car </a:t>
              </a:r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33" name="Graphique 33" descr="Ligne fléchée : incurvée dans le sens des aiguilles d’une montre">
              <a:extLst>
                <a:ext uri="{FF2B5EF4-FFF2-40B4-BE49-F238E27FC236}">
                  <a16:creationId xmlns:a16="http://schemas.microsoft.com/office/drawing/2014/main" xmlns="" id="{AE96E9A1-E748-4D1C-A28C-007FF85BD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6900000">
              <a:off x="4670578" y="4927965"/>
              <a:ext cx="692728" cy="789709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998142D1-0D2E-4172-8397-699E2F1E4FD5}"/>
              </a:ext>
            </a:extLst>
          </p:cNvPr>
          <p:cNvGrpSpPr/>
          <p:nvPr/>
        </p:nvGrpSpPr>
        <p:grpSpPr>
          <a:xfrm>
            <a:off x="7212058" y="2448791"/>
            <a:ext cx="4897579" cy="1349291"/>
            <a:chOff x="7212058" y="2448791"/>
            <a:chExt cx="4897579" cy="1349291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20705251-87B1-4F27-BFFC-6C8E853B3945}"/>
                </a:ext>
              </a:extLst>
            </p:cNvPr>
            <p:cNvSpPr txBox="1"/>
            <p:nvPr/>
          </p:nvSpPr>
          <p:spPr>
            <a:xfrm>
              <a:off x="7755082" y="2448791"/>
              <a:ext cx="336665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err="1">
                  <a:solidFill>
                    <a:schemeClr val="bg1">
                      <a:lumMod val="50000"/>
                    </a:schemeClr>
                  </a:solidFill>
                </a:rPr>
                <a:t>What</a:t>
              </a:r>
              <a:r>
                <a:rPr lang="fr-FR">
                  <a:solidFill>
                    <a:schemeClr val="bg1">
                      <a:lumMod val="50000"/>
                    </a:schemeClr>
                  </a:solidFill>
                </a:rPr>
                <a:t> people </a:t>
              </a:r>
              <a:r>
                <a:rPr lang="fr-FR" err="1">
                  <a:solidFill>
                    <a:schemeClr val="bg1">
                      <a:lumMod val="50000"/>
                    </a:schemeClr>
                  </a:solidFill>
                </a:rPr>
                <a:t>don't</a:t>
              </a:r>
              <a:r>
                <a:rPr lang="fr-FR">
                  <a:solidFill>
                    <a:schemeClr val="bg1">
                      <a:lumMod val="50000"/>
                    </a:schemeClr>
                  </a:solidFill>
                </a:rPr>
                <a:t> like about </a:t>
              </a:r>
              <a:r>
                <a:rPr lang="fr-FR" err="1">
                  <a:solidFill>
                    <a:schemeClr val="bg1">
                      <a:lumMod val="50000"/>
                    </a:schemeClr>
                  </a:solidFill>
                </a:rPr>
                <a:t>driverless</a:t>
              </a:r>
              <a:r>
                <a:rPr lang="fr-FR">
                  <a:solidFill>
                    <a:schemeClr val="bg1">
                      <a:lumMod val="50000"/>
                    </a:schemeClr>
                  </a:solidFill>
                </a:rPr>
                <a:t> cars</a:t>
              </a:r>
            </a:p>
          </p:txBody>
        </p:sp>
        <p:pic>
          <p:nvPicPr>
            <p:cNvPr id="36" name="Graphique 36" descr="Ligne fléchée : courbe dans le sens des aiguilles d’une montre">
              <a:extLst>
                <a:ext uri="{FF2B5EF4-FFF2-40B4-BE49-F238E27FC236}">
                  <a16:creationId xmlns:a16="http://schemas.microsoft.com/office/drawing/2014/main" xmlns="" id="{0428E28F-82F5-4E54-9E2D-2D1F18FB4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920000">
              <a:off x="7212058" y="2980664"/>
              <a:ext cx="817418" cy="817418"/>
            </a:xfrm>
            <a:prstGeom prst="rect">
              <a:avLst/>
            </a:prstGeom>
          </p:spPr>
        </p:pic>
        <p:pic>
          <p:nvPicPr>
            <p:cNvPr id="5" name="Image 28" descr="Une image contenant capture d’écran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83534FCA-99B0-4C5A-866F-2AF4BC567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80" t="54146" r="86766" b="35864"/>
            <a:stretch/>
          </p:blipFill>
          <p:spPr>
            <a:xfrm>
              <a:off x="8042350" y="3426551"/>
              <a:ext cx="290441" cy="229561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34E84D0E-4D99-4D3A-89C9-B0A6A119A5A9}"/>
                </a:ext>
              </a:extLst>
            </p:cNvPr>
            <p:cNvSpPr txBox="1"/>
            <p:nvPr/>
          </p:nvSpPr>
          <p:spPr>
            <a:xfrm>
              <a:off x="8394326" y="3430120"/>
              <a:ext cx="6477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1400" b="1">
                  <a:solidFill>
                    <a:schemeClr val="bg1">
                      <a:lumMod val="65000"/>
                    </a:schemeClr>
                  </a:solidFill>
                  <a:latin typeface="Abadi Extra Light"/>
                </a:rPr>
                <a:t>Men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0DAFF6B6-2479-4C1B-98D3-5F8974346783}"/>
                </a:ext>
              </a:extLst>
            </p:cNvPr>
            <p:cNvSpPr txBox="1"/>
            <p:nvPr/>
          </p:nvSpPr>
          <p:spPr>
            <a:xfrm>
              <a:off x="9366437" y="3427318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b="1">
                  <a:solidFill>
                    <a:schemeClr val="bg1">
                      <a:lumMod val="65000"/>
                    </a:schemeClr>
                  </a:solidFill>
                  <a:latin typeface="Abadi Extra Light"/>
                </a:rPr>
                <a:t>Women </a:t>
              </a:r>
            </a:p>
          </p:txBody>
        </p:sp>
        <p:pic>
          <p:nvPicPr>
            <p:cNvPr id="3" name="Image 28" descr="Une image contenant capture d’écran&#10;&#10;Description générée avec un niveau de confiance très élevé">
              <a:extLst>
                <a:ext uri="{FF2B5EF4-FFF2-40B4-BE49-F238E27FC236}">
                  <a16:creationId xmlns:a16="http://schemas.microsoft.com/office/drawing/2014/main" xmlns="" id="{75AD7609-EAF9-40A7-9184-5F1DFCF68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32" t="61986" r="62467" b="27805"/>
            <a:stretch/>
          </p:blipFill>
          <p:spPr>
            <a:xfrm>
              <a:off x="9061705" y="3426550"/>
              <a:ext cx="318780" cy="234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170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4D0706-04C6-4110-8748-901144B7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700" y="5011808"/>
            <a:ext cx="7559489" cy="488757"/>
          </a:xfrm>
        </p:spPr>
        <p:txBody>
          <a:bodyPr>
            <a:noAutofit/>
          </a:bodyPr>
          <a:lstStyle/>
          <a:p>
            <a:pPr algn="ctr"/>
            <a:r>
              <a:rPr lang="fr-FR" sz="2800"/>
              <a:t>Sources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416A644-693D-4BE2-8BE9-0E457756B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617643"/>
            <a:ext cx="10058400" cy="1025204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fr-FR">
                <a:ea typeface="+mn-lt"/>
                <a:cs typeface="+mn-lt"/>
                <a:hlinkClick r:id="rId2"/>
              </a:rPr>
              <a:t>https://www.synopsys.com/automotive/what-is-autonomous-car.html</a:t>
            </a:r>
            <a:r>
              <a:rPr lang="fr-FR">
                <a:ea typeface="+mn-lt"/>
                <a:cs typeface="+mn-lt"/>
              </a:rPr>
              <a:t> </a:t>
            </a:r>
          </a:p>
          <a:p>
            <a:r>
              <a:rPr lang="fr-FR">
                <a:ea typeface="+mn-lt"/>
                <a:cs typeface="+mn-lt"/>
                <a:hlinkClick r:id="rId3"/>
              </a:rPr>
              <a:t>https://www.nerdwallet.com/blog/insurance/auto/survey-consumer-fears-self-driving-cars/</a:t>
            </a:r>
          </a:p>
          <a:p>
            <a:r>
              <a:rPr lang="fr-FR" u="sng">
                <a:ea typeface="+mn-lt"/>
                <a:cs typeface="+mn-lt"/>
                <a:hlinkClick r:id="rId4"/>
              </a:rPr>
              <a:t>https://www.objetconnecte.com/voitures-autonomes-top-5-entreprises-0812/</a:t>
            </a:r>
            <a:r>
              <a:rPr lang="fr-FR">
                <a:ea typeface="+mn-lt"/>
                <a:cs typeface="+mn-lt"/>
              </a:rPr>
              <a:t>  </a:t>
            </a:r>
          </a:p>
          <a:p>
            <a:r>
              <a:rPr lang="fr-FR" u="sng">
                <a:ea typeface="+mn-lt"/>
                <a:cs typeface="+mn-lt"/>
                <a:hlinkClick r:id="rId5"/>
              </a:rPr>
              <a:t>https://autonomouscar108.wordpress.com/2016/03/28/the-advantages-and-disadvantages/</a:t>
            </a:r>
            <a:r>
              <a:rPr lang="fr-FR">
                <a:ea typeface="+mn-lt"/>
                <a:cs typeface="+mn-lt"/>
              </a:rPr>
              <a:t> 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BE5CA9-2463-4256-8E3E-B4DCDDAF0262}"/>
              </a:ext>
            </a:extLst>
          </p:cNvPr>
          <p:cNvSpPr/>
          <p:nvPr/>
        </p:nvSpPr>
        <p:spPr>
          <a:xfrm>
            <a:off x="11236036" y="5908964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2DCAF76-9FD8-4B03-B503-7DACE42B98F9}"/>
              </a:ext>
            </a:extLst>
          </p:cNvPr>
          <p:cNvSpPr txBox="1"/>
          <p:nvPr/>
        </p:nvSpPr>
        <p:spPr>
          <a:xfrm>
            <a:off x="3626223" y="1037664"/>
            <a:ext cx="500678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6600" b="1" err="1">
                <a:solidFill>
                  <a:schemeClr val="bg1">
                    <a:lumMod val="50000"/>
                  </a:schemeClr>
                </a:solidFill>
                <a:latin typeface="Rockwell Condensed"/>
                <a:ea typeface="NSimSun"/>
                <a:cs typeface="Courier New"/>
              </a:rPr>
              <a:t>Thank</a:t>
            </a:r>
            <a:r>
              <a:rPr lang="fr-FR" sz="6600" b="1">
                <a:solidFill>
                  <a:schemeClr val="bg1">
                    <a:lumMod val="50000"/>
                  </a:schemeClr>
                </a:solidFill>
                <a:latin typeface="Rockwell Condensed"/>
                <a:ea typeface="NSimSun"/>
                <a:cs typeface="Courier New"/>
              </a:rPr>
              <a:t> </a:t>
            </a:r>
            <a:r>
              <a:rPr lang="fr-FR" sz="6600" b="1" err="1">
                <a:solidFill>
                  <a:schemeClr val="bg1">
                    <a:lumMod val="50000"/>
                  </a:schemeClr>
                </a:solidFill>
                <a:latin typeface="Rockwell Condensed"/>
                <a:ea typeface="NSimSun"/>
                <a:cs typeface="Courier New"/>
              </a:rPr>
              <a:t>you</a:t>
            </a:r>
            <a:r>
              <a:rPr lang="fr-FR" sz="6600" b="1">
                <a:solidFill>
                  <a:schemeClr val="bg1">
                    <a:lumMod val="50000"/>
                  </a:schemeClr>
                </a:solidFill>
                <a:latin typeface="Rockwell Condensed"/>
                <a:ea typeface="NSimSun"/>
                <a:cs typeface="Courier New"/>
              </a:rPr>
              <a:t> for </a:t>
            </a:r>
            <a:r>
              <a:rPr lang="fr-FR" sz="6600" b="1" err="1">
                <a:solidFill>
                  <a:schemeClr val="bg1">
                    <a:lumMod val="50000"/>
                  </a:schemeClr>
                </a:solidFill>
                <a:latin typeface="Rockwell Condensed"/>
                <a:ea typeface="NSimSun"/>
                <a:cs typeface="Courier New"/>
              </a:rPr>
              <a:t>your</a:t>
            </a:r>
            <a:r>
              <a:rPr lang="fr-FR" sz="6600" b="1">
                <a:solidFill>
                  <a:schemeClr val="bg1">
                    <a:lumMod val="50000"/>
                  </a:schemeClr>
                </a:solidFill>
                <a:latin typeface="Rockwell Condensed"/>
                <a:ea typeface="NSimSun"/>
                <a:cs typeface="Courier New"/>
              </a:rPr>
              <a:t> attention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EEBB6F3-F4D3-4043-8F1D-FE494B0C68A4}"/>
              </a:ext>
            </a:extLst>
          </p:cNvPr>
          <p:cNvSpPr txBox="1"/>
          <p:nvPr/>
        </p:nvSpPr>
        <p:spPr>
          <a:xfrm>
            <a:off x="10089216" y="645851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Manon and Amélie</a:t>
            </a:r>
          </a:p>
        </p:txBody>
      </p:sp>
    </p:spTree>
    <p:extLst>
      <p:ext uri="{BB962C8B-B14F-4D97-AF65-F5344CB8AC3E}">
        <p14:creationId xmlns:p14="http://schemas.microsoft.com/office/powerpoint/2010/main" val="105094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1</TotalTime>
  <Words>144</Words>
  <Application>Microsoft Office PowerPoint</Application>
  <PresentationFormat>Personnalisé</PresentationFormat>
  <Paragraphs>57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Wood Type</vt:lpstr>
      <vt:lpstr>The autonomous car</vt:lpstr>
      <vt:lpstr>When can we consider a car like an autonomous car ?</vt:lpstr>
      <vt:lpstr>benefits of the Autonomous cars </vt:lpstr>
      <vt:lpstr>The dangers of the autonomous cars</vt:lpstr>
      <vt:lpstr>Company </vt:lpstr>
      <vt:lpstr>Opinion </vt:lpstr>
      <vt:lpstr>Sources 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</cp:revision>
  <dcterms:created xsi:type="dcterms:W3CDTF">2020-03-04T09:45:35Z</dcterms:created>
  <dcterms:modified xsi:type="dcterms:W3CDTF">2020-03-25T13:21:09Z</dcterms:modified>
</cp:coreProperties>
</file>