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02" r:id="rId5"/>
  </p:sldMasterIdLst>
  <p:sldIdLst>
    <p:sldId id="256" r:id="rId6"/>
    <p:sldId id="273" r:id="rId7"/>
    <p:sldId id="276" r:id="rId8"/>
    <p:sldId id="278" r:id="rId9"/>
    <p:sldId id="279" r:id="rId10"/>
    <p:sldId id="269" r:id="rId11"/>
    <p:sldId id="270" r:id="rId12"/>
    <p:sldId id="271" r:id="rId13"/>
    <p:sldId id="261" r:id="rId14"/>
    <p:sldId id="259" r:id="rId15"/>
    <p:sldId id="272" r:id="rId16"/>
    <p:sldId id="274" r:id="rId17"/>
    <p:sldId id="275" r:id="rId18"/>
    <p:sldId id="267" r:id="rId19"/>
    <p:sldId id="263" r:id="rId20"/>
    <p:sldId id="264" r:id="rId21"/>
    <p:sldId id="266" r:id="rId22"/>
    <p:sldId id="26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E3038-3ADF-28F5-5AFF-BFF068CC7E40}" v="491" dt="2020-03-04T09:52:03.768"/>
    <p1510:client id="{1382AA39-33BA-745C-9AB4-37E390120AAA}" v="326" dt="2020-03-04T10:52:03.423"/>
    <p1510:client id="{2539C920-CDA9-4E17-BB7C-9BD516F21B3E}" v="75" dt="2020-03-18T07:11:16.088"/>
    <p1510:client id="{31004AD9-BDBC-43C4-BC3A-5E093533A21B}" v="34" dt="2020-03-22T13:53:36.819"/>
    <p1510:client id="{327BCF67-6D34-B227-BDAF-E80442E3D7F9}" v="1926" dt="2020-03-18T08:04:41.665"/>
    <p1510:client id="{4089BDFB-E9F2-C725-2486-5F3403242929}" v="49" dt="2020-03-11T09:46:43.776"/>
    <p1510:client id="{45970527-B8EB-4527-B723-E068111CB35E}" v="41" dt="2020-03-18T16:42:36.331"/>
    <p1510:client id="{47340D34-6674-4734-A1C1-FCFEC451AC6D}" v="2" dt="2020-03-17T19:49:53.275"/>
    <p1510:client id="{6BDF700C-3816-0701-5B74-569AA57E2BA5}" v="351" dt="2020-03-04T10:02:12.934"/>
    <p1510:client id="{7683D0F2-90BA-4563-BB43-4233959F6EB2}" v="3" dt="2020-03-18T10:18:06.891"/>
    <p1510:client id="{89A77875-D89D-B0BE-F430-CFF2E5F50C99}" v="55" dt="2020-03-11T09:57:35.825"/>
    <p1510:client id="{CF6A1211-C292-41BF-B84E-B7FFC10360A4}" v="8" dt="2020-03-11T09:40:38.793"/>
    <p1510:client id="{D948E922-0892-4A71-8E87-2BD605C5CD6F}" v="33" dt="2020-03-04T09:36:20.629"/>
    <p1510:client id="{DE2B4AAA-B484-44D7-867A-FEFB647C5408}" v="3" dt="2020-03-19T09:44:35.218"/>
    <p1510:client id="{FBEB549A-7D40-4F56-98CB-307587BD2B6F}" v="317" dt="2020-03-19T10:00:03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035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57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710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34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74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392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29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226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3580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3745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945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639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362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022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0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8253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1862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1315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3815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3917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2528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3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579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653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7002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970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2157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98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99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9224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18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3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63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6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3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93667F4D-F2CD-4E50-BACC-24766910F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82913" y="0"/>
            <a:ext cx="112236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20CAAE25-D2F2-493F-9569-EC552C1AD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076525" y="0"/>
            <a:ext cx="11176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92FDEA97-0861-44C0-9B26-4BB5F777AE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82913" y="5286375"/>
            <a:ext cx="2130425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FC953F9-A744-406B-9DCA-1E7B5D471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076525" y="5238750"/>
            <a:ext cx="1695450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59003D2-E7D2-4253-9EF1-1F513027A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43384" cy="6858001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7397" y="643467"/>
            <a:ext cx="6269128" cy="4595283"/>
          </a:xfrm>
        </p:spPr>
        <p:txBody>
          <a:bodyPr anchor="ctr">
            <a:normAutofit/>
          </a:bodyPr>
          <a:lstStyle/>
          <a:p>
            <a:pPr algn="l"/>
            <a:r>
              <a:rPr lang="de-DE" sz="6600">
                <a:latin typeface="Century Gothic"/>
                <a:cs typeface="Calibri Light"/>
              </a:rPr>
              <a:t>Robotics in Industry and HealthCare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intérieur, cuisine, armoire, plafond&#10;&#10;Description générée avec un niveau de confiance très élevé">
            <a:extLst>
              <a:ext uri="{FF2B5EF4-FFF2-40B4-BE49-F238E27FC236}">
                <a16:creationId xmlns:a16="http://schemas.microsoft.com/office/drawing/2014/main" xmlns="" id="{CE25D6CB-A4D9-4A3C-802A-F09D1093F5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7495"/>
          <a:stretch/>
        </p:blipFill>
        <p:spPr>
          <a:xfrm>
            <a:off x="7370975" y="2104444"/>
            <a:ext cx="4411435" cy="319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774B0-65DA-4CDC-9A2C-1E97704F6574}"/>
              </a:ext>
            </a:extLst>
          </p:cNvPr>
          <p:cNvSpPr txBox="1"/>
          <p:nvPr/>
        </p:nvSpPr>
        <p:spPr>
          <a:xfrm>
            <a:off x="1331344" y="2222740"/>
            <a:ext cx="5704936" cy="297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/>
              <a:t>IV) Hospital logistic robot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a typeface="+mn-lt"/>
                <a:cs typeface="+mn-lt"/>
              </a:rPr>
              <a:t>Here is a transport robot which helps the nursing staff in transporting food, medicines, papers, books... to patients.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800"/>
              <a:t>First appearance : 2005</a:t>
            </a:r>
          </a:p>
          <a:p>
            <a:endParaRPr lang="en-US" sz="4000" b="1" i="1" u="sng"/>
          </a:p>
        </p:txBody>
      </p:sp>
    </p:spTree>
    <p:extLst>
      <p:ext uri="{BB962C8B-B14F-4D97-AF65-F5344CB8AC3E}">
        <p14:creationId xmlns:p14="http://schemas.microsoft.com/office/powerpoint/2010/main" val="389731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51BB6B4-3BEA-464E-8BB1-F183E3B4D2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3086" r="23086"/>
          <a:stretch/>
        </p:blipFill>
        <p:spPr>
          <a:xfrm>
            <a:off x="8069135" y="1144438"/>
            <a:ext cx="3280974" cy="4572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B0089D-4E12-4F90-B39A-BF2A27DF82C7}"/>
              </a:ext>
            </a:extLst>
          </p:cNvPr>
          <p:cNvSpPr txBox="1"/>
          <p:nvPr/>
        </p:nvSpPr>
        <p:spPr>
          <a:xfrm>
            <a:off x="2265872" y="1604513"/>
            <a:ext cx="5029199" cy="364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FR" sz="4000" b="1" i="1" u="sng" dirty="0"/>
              <a:t>V) </a:t>
            </a:r>
            <a:r>
              <a:rPr lang="fr-FR" sz="4000" b="1" i="1" u="sng" dirty="0" err="1"/>
              <a:t>Tele</a:t>
            </a:r>
            <a:r>
              <a:rPr lang="fr-FR" sz="4000" b="1" i="1" u="sng" dirty="0"/>
              <a:t> </a:t>
            </a:r>
            <a:r>
              <a:rPr lang="fr-FR" sz="4000" b="1" i="1" u="sng" dirty="0" err="1"/>
              <a:t>presence</a:t>
            </a:r>
            <a:r>
              <a:rPr lang="fr-FR" sz="4000" b="1" i="1" u="sng" dirty="0"/>
              <a:t> robot</a:t>
            </a: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FR" sz="2000" dirty="0"/>
              <a:t>This robot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by people </a:t>
            </a:r>
            <a:r>
              <a:rPr lang="fr-FR" sz="2000" dirty="0" err="1"/>
              <a:t>who</a:t>
            </a:r>
            <a:r>
              <a:rPr lang="fr-FR" sz="2000" dirty="0"/>
              <a:t> can no longer move </a:t>
            </a:r>
            <a:r>
              <a:rPr lang="fr-FR" sz="2000" dirty="0" err="1"/>
              <a:t>because</a:t>
            </a:r>
            <a:r>
              <a:rPr lang="fr-FR" sz="2000" dirty="0"/>
              <a:t> of </a:t>
            </a:r>
            <a:r>
              <a:rPr lang="fr-FR" sz="2000" dirty="0" err="1"/>
              <a:t>sickness</a:t>
            </a:r>
            <a:r>
              <a:rPr lang="fr-FR" sz="2000" dirty="0"/>
              <a:t> or a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serious</a:t>
            </a:r>
            <a:r>
              <a:rPr lang="fr-FR" sz="2000" dirty="0"/>
              <a:t> handicap. It </a:t>
            </a:r>
            <a:r>
              <a:rPr lang="fr-FR" sz="2000" dirty="0" err="1"/>
              <a:t>allows</a:t>
            </a:r>
            <a:r>
              <a:rPr lang="fr-FR" sz="2000" dirty="0"/>
              <a:t> </a:t>
            </a:r>
            <a:r>
              <a:rPr lang="fr-FR" sz="2000" dirty="0" err="1"/>
              <a:t>them</a:t>
            </a:r>
            <a:r>
              <a:rPr lang="fr-FR" sz="2000" dirty="0"/>
              <a:t> to </a:t>
            </a:r>
            <a:r>
              <a:rPr lang="fr-FR" sz="2000" dirty="0" err="1"/>
              <a:t>demonstrate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presence</a:t>
            </a:r>
            <a:r>
              <a:rPr lang="fr-FR" sz="2000" dirty="0"/>
              <a:t> </a:t>
            </a:r>
            <a:r>
              <a:rPr lang="fr-FR" sz="2000" dirty="0" err="1"/>
              <a:t>even</a:t>
            </a:r>
            <a:r>
              <a:rPr lang="fr-FR" sz="2000" dirty="0"/>
              <a:t> if </a:t>
            </a:r>
            <a:r>
              <a:rPr lang="fr-FR" sz="2000" dirty="0" err="1"/>
              <a:t>they</a:t>
            </a:r>
            <a:r>
              <a:rPr lang="fr-FR" sz="2000" dirty="0"/>
              <a:t> do not move </a:t>
            </a:r>
            <a:r>
              <a:rPr lang="fr-FR" sz="2000" dirty="0" err="1"/>
              <a:t>from</a:t>
            </a:r>
            <a:r>
              <a:rPr lang="fr-FR" sz="2000" dirty="0"/>
              <a:t> home. It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controlled</a:t>
            </a:r>
            <a:r>
              <a:rPr lang="fr-FR" sz="2000" dirty="0"/>
              <a:t> by a joystick.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FR" sz="2800" dirty="0">
                <a:ea typeface="+mn-lt"/>
                <a:cs typeface="+mn-lt"/>
              </a:rPr>
              <a:t>First </a:t>
            </a:r>
            <a:r>
              <a:rPr lang="fr-FR" sz="2800" dirty="0" err="1">
                <a:ea typeface="+mn-lt"/>
                <a:cs typeface="+mn-lt"/>
              </a:rPr>
              <a:t>appearance</a:t>
            </a:r>
            <a:r>
              <a:rPr lang="fr-FR" sz="2800" dirty="0">
                <a:ea typeface="+mn-lt"/>
                <a:cs typeface="+mn-lt"/>
              </a:rPr>
              <a:t>: 2014</a:t>
            </a:r>
            <a:endParaRPr lang="fr-FR" dirty="0"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BD853B7-605C-4B16-8686-A67256F6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5" y="2088278"/>
            <a:ext cx="4310331" cy="2681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E662B5-7EDB-4B41-A714-A66FA5E9165A}"/>
              </a:ext>
            </a:extLst>
          </p:cNvPr>
          <p:cNvSpPr txBox="1"/>
          <p:nvPr/>
        </p:nvSpPr>
        <p:spPr>
          <a:xfrm>
            <a:off x="2610928" y="1978325"/>
            <a:ext cx="4540369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 dirty="0"/>
              <a:t>VI) </a:t>
            </a:r>
            <a:r>
              <a:rPr lang="en-US" sz="4000" b="1" i="1" u="sng" dirty="0" smtClean="0"/>
              <a:t>Diagnosis </a:t>
            </a:r>
            <a:r>
              <a:rPr lang="en-US" sz="4000" b="1" i="1" u="sng" dirty="0"/>
              <a:t>robot</a:t>
            </a:r>
          </a:p>
          <a:p>
            <a:endParaRPr lang="en-US" dirty="0"/>
          </a:p>
          <a:p>
            <a:r>
              <a:rPr lang="en-US" sz="2000" dirty="0"/>
              <a:t>This one is a blood </a:t>
            </a:r>
            <a:r>
              <a:rPr lang="en-US" sz="2000" dirty="0" smtClean="0"/>
              <a:t>diagnosis </a:t>
            </a:r>
            <a:r>
              <a:rPr lang="en-US" sz="2000" dirty="0"/>
              <a:t>robot, but there are much more! Like eyes </a:t>
            </a:r>
            <a:r>
              <a:rPr lang="en-US" sz="2000" dirty="0" smtClean="0"/>
              <a:t>diagnosis, </a:t>
            </a:r>
            <a:r>
              <a:rPr lang="en-US" sz="2000" dirty="0"/>
              <a:t>autism, etc.</a:t>
            </a:r>
          </a:p>
          <a:p>
            <a:r>
              <a:rPr lang="en-US" sz="2000" dirty="0"/>
              <a:t>It could replace some jobs...</a:t>
            </a:r>
          </a:p>
          <a:p>
            <a:endParaRPr lang="en-US" dirty="0"/>
          </a:p>
          <a:p>
            <a:r>
              <a:rPr lang="en-US" sz="2800" dirty="0"/>
              <a:t>First appearance: 1970</a:t>
            </a:r>
          </a:p>
        </p:txBody>
      </p:sp>
    </p:spTree>
    <p:extLst>
      <p:ext uri="{BB962C8B-B14F-4D97-AF65-F5344CB8AC3E}">
        <p14:creationId xmlns:p14="http://schemas.microsoft.com/office/powerpoint/2010/main" val="668854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F239E7-4A0E-4BAC-A388-3BB55D90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13" y="1954602"/>
            <a:ext cx="4065917" cy="3049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20245E-44B0-40E4-8553-0E584D6D0513}"/>
              </a:ext>
            </a:extLst>
          </p:cNvPr>
          <p:cNvSpPr txBox="1"/>
          <p:nvPr/>
        </p:nvSpPr>
        <p:spPr>
          <a:xfrm>
            <a:off x="2078966" y="1662023"/>
            <a:ext cx="525923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 dirty="0"/>
              <a:t>VII) The </a:t>
            </a:r>
            <a:r>
              <a:rPr lang="en-US" sz="4000" b="1" i="1" u="sng" dirty="0" smtClean="0"/>
              <a:t>prosthesis</a:t>
            </a:r>
            <a:endParaRPr lang="en-US" sz="4000" b="1" i="1" u="sng" dirty="0"/>
          </a:p>
          <a:p>
            <a:endParaRPr lang="en-US" dirty="0"/>
          </a:p>
          <a:p>
            <a:r>
              <a:rPr lang="en-US" sz="2000" dirty="0"/>
              <a:t>To sum up, we have the most famous robot in healthcare: it exists since the dawn of time, because not having a hand, an arm or a leg can be very restrictive. Nowadays, they are directly connected to the nerves and obey to the will of the user.</a:t>
            </a:r>
          </a:p>
          <a:p>
            <a:endParaRPr lang="en-US" dirty="0"/>
          </a:p>
          <a:p>
            <a:r>
              <a:rPr lang="en-US" sz="2800" dirty="0"/>
              <a:t>First appearance (as a robot): 2002</a:t>
            </a:r>
          </a:p>
        </p:txBody>
      </p:sp>
    </p:spTree>
    <p:extLst>
      <p:ext uri="{BB962C8B-B14F-4D97-AF65-F5344CB8AC3E}">
        <p14:creationId xmlns:p14="http://schemas.microsoft.com/office/powerpoint/2010/main" val="1354312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FDFDE97-4A97-47C3-A34F-FC7FD441C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5929D068-05C4-4FD7-805E-67B98DC00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xmlns="" id="{802E4133-42B8-4E61-88E6-34AA552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3FA7762F-EFA7-4921-8668-F1C73A0D5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22FFCE41-B971-4162-8DF9-DBF817DDA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xmlns="" id="{90D48A4B-3F05-4D98-B608-F5E23EA0D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xmlns="" id="{AF334AC8-D046-47E1-BCFA-12AF52A42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xmlns="" id="{F64080D6-34DE-4277-97CC-2FB381284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xmlns="" id="{A5745CAC-C027-40CB-9B00-0919DBC91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6C21D9-57F8-4488-8554-DEED24CF3E9F}"/>
              </a:ext>
            </a:extLst>
          </p:cNvPr>
          <p:cNvSpPr txBox="1"/>
          <p:nvPr/>
        </p:nvSpPr>
        <p:spPr>
          <a:xfrm>
            <a:off x="5645721" y="1581351"/>
            <a:ext cx="5900434" cy="11209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n w="3175" cmpd="sng">
                  <a:noFill/>
                </a:ln>
                <a:latin typeface="+mj-lt"/>
                <a:ea typeface="+mj-ea"/>
                <a:cs typeface="+mj-cs"/>
              </a:rPr>
              <a:t>Robots nowadays</a:t>
            </a:r>
          </a:p>
        </p:txBody>
      </p:sp>
    </p:spTree>
    <p:extLst>
      <p:ext uri="{BB962C8B-B14F-4D97-AF65-F5344CB8AC3E}">
        <p14:creationId xmlns:p14="http://schemas.microsoft.com/office/powerpoint/2010/main" val="304308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24E65122-640E-4268-A0F2-8D155EC80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D00225BD-5488-44DE-B0C3-B5186DC785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46E7B92E-FB6D-4765-A540-82AAD758DB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CEB21F2F-3090-404A-BE01-409CE8C9A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554188E7-A3D5-4449-B420-F1B631A0A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EC9DADB9-54AA-433B-BA7D-D9BF671AC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58D25BD-1F46-48AC-AEF0-E028E9A6EC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" name="Rectangle 17">
            <a:extLst>
              <a:ext uri="{FF2B5EF4-FFF2-40B4-BE49-F238E27FC236}">
                <a16:creationId xmlns:a16="http://schemas.microsoft.com/office/drawing/2014/main" xmlns="" id="{BA79F213-51C2-42E5-A917-142526CC6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 descr="Une image contenant herbe, extérieur, champ, herbeux&#10;&#10;Description générée avec un niveau de confiance très élevé">
            <a:extLst>
              <a:ext uri="{FF2B5EF4-FFF2-40B4-BE49-F238E27FC236}">
                <a16:creationId xmlns:a16="http://schemas.microsoft.com/office/drawing/2014/main" xmlns="" id="{04A14FA4-F7E5-46CF-B677-CFC4D3ECD6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074" b="36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xmlns="" id="{C478AE16-9FFE-40EC-B81F-FAD67DA86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DFF631-D940-4FA6-947D-2FF5F8A8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4" y="2723011"/>
            <a:ext cx="7391401" cy="3970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" dirty="0">
                <a:solidFill>
                  <a:schemeClr val="bg1"/>
                </a:solidFill>
                <a:latin typeface="Arial Black"/>
              </a:rPr>
              <a:t>This drone field is the “take-off runway” for drones deployed by the Chinese government to Wu Han during the coronavirus epidemic</a:t>
            </a:r>
            <a:endParaRPr lang="fr-FR">
              <a:solidFill>
                <a:schemeClr val="bg1"/>
              </a:solidFill>
              <a:latin typeface="Arial Black"/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xmlns="" id="{2C58EF69-4C86-43C8-B9E3-778544933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28004C51-9993-4F72-9444-208E14F42B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9F45FB11-2D69-4F70-8B60-23B0C6B285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5ABA6996-5C50-49CC-A2C8-F43FD5838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54A0AA5F-216D-445A-8C9D-44B6B4826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7DED650F-020C-4B0D-928D-3B70398376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B1EE80AC-E4F7-497F-AE0B-96084F03C0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48431857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363578-2A8C-4658-87B5-C5912F542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E218F359-143F-4C4D-89E0-5264C1C84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62ADA4B7-AAC9-4634-808E-1FFA83601A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2EDB2D2-BC10-4870-9DC7-868590D46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293A2EC2-7274-4905-8DAF-A2D403034B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676BE7D1-3188-44D8-8A0A-51164D0AB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2045A432-8539-4E56-9560-4B67D25207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84EBD3F-67EF-44C7-B884-6983D06E0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247D73-FC60-4C27-9635-E2249040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87" y="1608485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/>
              <a:t>In case of the coronavirus epidemic, robotic objects have been created to replace hands (to hold or touch everyday objects)</a:t>
            </a:r>
            <a:endParaRPr lang="fr-F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04EA309-75FB-47C1-A6DE-0641E882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46C35B8F-F012-4EB6-9A40-14AC47D52F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86B5E619-B0C5-46FF-83E1-4B39600A8B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8FED7728-C4A5-4FEC-8B1F-B1847A9AB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3B9EAFCC-013A-4E5C-8D5D-DE083A1BD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B902B53C-309D-40B8-AAEC-7A08AEB09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AAA81E4B-E270-4490-BDD4-668078C7D7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xmlns="" id="{B498D191-2892-49ED-9A61-B92F9F218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7" descr="Une image contenant personne, joueur, boule, tenan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C3BDF799-EE67-45B4-8252-A0E57CC74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381" r="14381"/>
          <a:stretch/>
        </p:blipFill>
        <p:spPr>
          <a:xfrm>
            <a:off x="1199842" y="1011765"/>
            <a:ext cx="575819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06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E65122-640E-4268-A0F2-8D155EC80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D00225BD-5488-44DE-B0C3-B5186DC785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46E7B92E-FB6D-4765-A540-82AAD758DB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CEB21F2F-3090-404A-BE01-409CE8C9AF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554188E7-A3D5-4449-B420-F1B631A0A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EC9DADB9-54AA-433B-BA7D-D9BF671AC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58D25BD-1F46-48AC-AEF0-E028E9A6EC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12B1782-CDD4-41AC-A632-FFC36522C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4CC61CD1-0317-49A4-8AD6-BA2409A77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54891CA5-4664-43C7-B0E6-277D54F785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D04F924D-548A-4010-9490-978E31BF8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FE352E39-F08E-45D4-A919-8FF89A1A0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BC3C8D0A-607E-4526-B108-30E465AE2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FFC982EA-5E3C-4493-BDB1-9F6A41185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6A3F11-9956-452B-9ADF-CDB2F22C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3" y="2294467"/>
            <a:ext cx="2569498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Military robots are used to fight against coronavirus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xmlns="" id="{CA5FA9EF-4A97-4A0B-98BF-AC4CABAAA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 descr="Une image contenant capture d’écran, moniteur, écran, noi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FB60B24E-5D43-4B03-89A9-4437D8CAEF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25" r="21810" b="2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20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F05AAE-FF7B-4736-AF52-50A3834E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40" y="3339857"/>
            <a:ext cx="9090481" cy="60835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4500" dirty="0" err="1">
                <a:latin typeface="Cooper Black"/>
              </a:rPr>
              <a:t>Thank</a:t>
            </a:r>
            <a:r>
              <a:rPr lang="fr-FR" sz="4500" dirty="0">
                <a:latin typeface="Cooper Black"/>
              </a:rPr>
              <a:t> </a:t>
            </a:r>
            <a:r>
              <a:rPr lang="fr-FR" sz="4500" dirty="0" err="1">
                <a:latin typeface="Cooper Black"/>
              </a:rPr>
              <a:t>you</a:t>
            </a:r>
            <a:r>
              <a:rPr lang="fr-FR" sz="4500" dirty="0">
                <a:latin typeface="Cooper Black"/>
              </a:rPr>
              <a:t> for </a:t>
            </a:r>
            <a:r>
              <a:rPr lang="fr-FR" sz="4500" dirty="0" err="1">
                <a:latin typeface="Cooper Black"/>
              </a:rPr>
              <a:t>your</a:t>
            </a:r>
            <a:r>
              <a:rPr lang="fr-FR" sz="4500" dirty="0">
                <a:latin typeface="Cooper Black"/>
              </a:rPr>
              <a:t> attention! </a:t>
            </a:r>
          </a:p>
        </p:txBody>
      </p:sp>
      <p:pic>
        <p:nvPicPr>
          <p:cNvPr id="3" name="Graphique 3" descr="Épingle">
            <a:extLst>
              <a:ext uri="{FF2B5EF4-FFF2-40B4-BE49-F238E27FC236}">
                <a16:creationId xmlns:a16="http://schemas.microsoft.com/office/drawing/2014/main" xmlns="" id="{4D0B8F81-F0E7-4CD7-90A3-A95FC0FF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82460" y="2569234"/>
            <a:ext cx="813759" cy="785004"/>
          </a:xfrm>
          <a:prstGeom prst="rect">
            <a:avLst/>
          </a:prstGeom>
        </p:spPr>
      </p:pic>
      <p:pic>
        <p:nvPicPr>
          <p:cNvPr id="5" name="Graphique 5" descr="Robot">
            <a:extLst>
              <a:ext uri="{FF2B5EF4-FFF2-40B4-BE49-F238E27FC236}">
                <a16:creationId xmlns:a16="http://schemas.microsoft.com/office/drawing/2014/main" xmlns="" id="{41019934-616E-469B-ADDE-F5C3BD0D4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5373" y="3962940"/>
            <a:ext cx="1590135" cy="15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4413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FDFDE97-4A97-47C3-A34F-FC7FD441C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5929D068-05C4-4FD7-805E-67B98DC00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802E4133-42B8-4E61-88E6-34AA552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3FA7762F-EFA7-4921-8668-F1C73A0D5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22FFCE41-B971-4162-8DF9-DBF817DDA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90D48A4B-3F05-4D98-B608-F5E23EA0D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AF334AC8-D046-47E1-BCFA-12AF52A42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F64080D6-34DE-4277-97CC-2FB381284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B1D12D6-29C4-47AD-BC94-7D4B567D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054" b="45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06B8C7-4566-46A3-AF98-D3444F1F2BB1}"/>
              </a:ext>
            </a:extLst>
          </p:cNvPr>
          <p:cNvSpPr txBox="1"/>
          <p:nvPr/>
        </p:nvSpPr>
        <p:spPr>
          <a:xfrm>
            <a:off x="3043420" y="2975954"/>
            <a:ext cx="6072962" cy="9052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n w="3175" cmpd="sng">
                  <a:noFill/>
                </a:ln>
                <a:latin typeface="+mj-lt"/>
                <a:ea typeface="+mj-ea"/>
                <a:cs typeface="+mj-cs"/>
              </a:rPr>
              <a:t>Robots in industries</a:t>
            </a:r>
          </a:p>
        </p:txBody>
      </p:sp>
    </p:spTree>
    <p:extLst>
      <p:ext uri="{BB962C8B-B14F-4D97-AF65-F5344CB8AC3E}">
        <p14:creationId xmlns:p14="http://schemas.microsoft.com/office/powerpoint/2010/main" val="196120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16FE48-B0B3-4CD0-B01C-585F2809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99" y="873359"/>
            <a:ext cx="3602113" cy="5105400"/>
          </a:xfrm>
        </p:spPr>
        <p:txBody>
          <a:bodyPr>
            <a:normAutofit/>
          </a:bodyPr>
          <a:lstStyle/>
          <a:p>
            <a:pPr algn="l"/>
            <a:r>
              <a:rPr lang="fr-FR" sz="5000" dirty="0">
                <a:solidFill>
                  <a:srgbClr val="FFFFFF"/>
                </a:solidFill>
              </a:rPr>
              <a:t>Evolution of </a:t>
            </a:r>
            <a:r>
              <a:rPr lang="fr-FR" sz="5000" dirty="0" err="1">
                <a:solidFill>
                  <a:srgbClr val="FFFFFF"/>
                </a:solidFill>
              </a:rPr>
              <a:t>robotic</a:t>
            </a:r>
            <a:r>
              <a:rPr lang="fr-FR" sz="5000" dirty="0">
                <a:solidFill>
                  <a:srgbClr val="FFFFFF"/>
                </a:solidFill>
              </a:rPr>
              <a:t> in industries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D254B3C0-7510-48B8-BC94-9905FC4E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894" y="1058333"/>
            <a:ext cx="7796213" cy="623570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1954 - First programmable </a:t>
            </a:r>
            <a:r>
              <a:rPr lang="fr-FR" dirty="0" err="1"/>
              <a:t>industrial</a:t>
            </a:r>
            <a:r>
              <a:rPr lang="fr-FR" dirty="0"/>
              <a:t> robot  (by George Charles </a:t>
            </a:r>
            <a:r>
              <a:rPr lang="fr-FR" dirty="0" err="1"/>
              <a:t>devol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1973 - First </a:t>
            </a:r>
            <a:r>
              <a:rPr lang="fr-FR" dirty="0" err="1"/>
              <a:t>industrial</a:t>
            </a:r>
            <a:r>
              <a:rPr lang="fr-FR" dirty="0"/>
              <a:t> robot </a:t>
            </a:r>
            <a:r>
              <a:rPr lang="fr-FR" dirty="0" err="1"/>
              <a:t>with</a:t>
            </a:r>
            <a:r>
              <a:rPr lang="fr-FR" dirty="0"/>
              <a:t> 6 axis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eclectromechanicly</a:t>
            </a:r>
            <a:r>
              <a:rPr lang="fr-FR" dirty="0"/>
              <a:t> (by KUKA)</a:t>
            </a:r>
          </a:p>
          <a:p>
            <a:pPr marL="0" indent="0">
              <a:buNone/>
            </a:pPr>
            <a:r>
              <a:rPr lang="fr-FR" dirty="0"/>
              <a:t>1977 - Robot </a:t>
            </a:r>
            <a:r>
              <a:rPr lang="fr-FR" dirty="0" err="1"/>
              <a:t>with</a:t>
            </a:r>
            <a:r>
              <a:rPr lang="fr-FR" dirty="0"/>
              <a:t> 5 axis able to carry 10 kilos (</a:t>
            </a:r>
            <a:r>
              <a:rPr lang="fr-FR" dirty="0" err="1"/>
              <a:t>commercialized</a:t>
            </a:r>
            <a:r>
              <a:rPr lang="fr-FR" dirty="0"/>
              <a:t> by </a:t>
            </a:r>
            <a:r>
              <a:rPr lang="fr-FR" dirty="0" err="1"/>
              <a:t>Vicarm</a:t>
            </a:r>
            <a:r>
              <a:rPr lang="fr-FR" dirty="0"/>
              <a:t> </a:t>
            </a:r>
            <a:r>
              <a:rPr lang="fr-FR" dirty="0" err="1"/>
              <a:t>Inc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1978 - PUMA: an </a:t>
            </a:r>
            <a:r>
              <a:rPr lang="fr-FR" dirty="0" err="1"/>
              <a:t>assembly</a:t>
            </a:r>
            <a:r>
              <a:rPr lang="fr-FR" dirty="0"/>
              <a:t> robot (by </a:t>
            </a:r>
            <a:r>
              <a:rPr lang="fr-FR" dirty="0" err="1"/>
              <a:t>Unimation</a:t>
            </a:r>
            <a:r>
              <a:rPr lang="fr-FR" dirty="0"/>
              <a:t> and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currently</a:t>
            </a:r>
            <a:r>
              <a:rPr lang="fr-FR" dirty="0"/>
              <a:t> in </a:t>
            </a:r>
            <a:r>
              <a:rPr lang="fr-FR" dirty="0" err="1"/>
              <a:t>laboratories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1981 - First robot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motorized</a:t>
            </a:r>
            <a:r>
              <a:rPr lang="fr-FR" dirty="0"/>
              <a:t> </a:t>
            </a:r>
            <a:r>
              <a:rPr lang="fr-FR" dirty="0" err="1"/>
              <a:t>arms</a:t>
            </a:r>
            <a:r>
              <a:rPr lang="fr-FR" dirty="0"/>
              <a:t> (by </a:t>
            </a:r>
            <a:r>
              <a:rPr lang="fr-FR" dirty="0" err="1"/>
              <a:t>Takeo</a:t>
            </a:r>
            <a:r>
              <a:rPr lang="fr-FR" dirty="0"/>
              <a:t> </a:t>
            </a:r>
            <a:r>
              <a:rPr lang="fr-FR" dirty="0" err="1"/>
              <a:t>Kanade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1998 - Control </a:t>
            </a:r>
            <a:r>
              <a:rPr lang="fr-FR" dirty="0" err="1"/>
              <a:t>systems</a:t>
            </a:r>
            <a:r>
              <a:rPr lang="fr-FR" dirty="0"/>
              <a:t> can synchronise 4 robots </a:t>
            </a:r>
            <a:r>
              <a:rPr lang="fr-FR" dirty="0" err="1"/>
              <a:t>simultaneously</a:t>
            </a:r>
            <a:r>
              <a:rPr lang="fr-FR" dirty="0"/>
              <a:t> and manage 27 axis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486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16FE48-B0B3-4CD0-B01C-585F2809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6024" y="641208"/>
            <a:ext cx="5309101" cy="5105400"/>
          </a:xfrm>
        </p:spPr>
        <p:txBody>
          <a:bodyPr>
            <a:normAutofit/>
          </a:bodyPr>
          <a:lstStyle/>
          <a:p>
            <a:r>
              <a:rPr lang="fr-FR" sz="5000" dirty="0" err="1">
                <a:solidFill>
                  <a:srgbClr val="FFFFFF"/>
                </a:solidFill>
              </a:rPr>
              <a:t>Some</a:t>
            </a:r>
            <a:r>
              <a:rPr lang="fr-FR" sz="5000" dirty="0">
                <a:solidFill>
                  <a:srgbClr val="FFFFFF"/>
                </a:solidFill>
              </a:rPr>
              <a:t> data</a:t>
            </a:r>
            <a:endParaRPr lang="fr-FR" sz="5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9C383E2-C1FD-4B2C-A8C4-ED54E4D7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23" y="131176"/>
            <a:ext cx="6831617" cy="299411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70D96C6C-BD21-423A-B368-7AD58718A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28" y="3387809"/>
            <a:ext cx="6692686" cy="3433119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/>
              <a:t>Mainly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robots for:</a:t>
            </a:r>
          </a:p>
          <a:p>
            <a:pPr marL="0" indent="0">
              <a:buNone/>
            </a:pPr>
            <a:r>
              <a:rPr lang="fr-FR" sz="2000"/>
              <a:t> - automotive   - electronic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/>
              <a:t>Increasing of need of robots:</a:t>
            </a:r>
          </a:p>
          <a:p>
            <a:pPr marL="0" indent="0">
              <a:buNone/>
            </a:pPr>
            <a:r>
              <a:rPr lang="fr-FR" sz="2000"/>
              <a:t>-  entertainment  - farming</a:t>
            </a:r>
            <a:endParaRPr lang="fr-FR"/>
          </a:p>
          <a:p>
            <a:pPr marL="0" indent="0">
              <a:buNone/>
            </a:pPr>
            <a:r>
              <a:rPr lang="fr-FR" sz="2000" dirty="0"/>
              <a:t>- domestic </a:t>
            </a:r>
            <a:r>
              <a:rPr lang="fr-FR" sz="2000"/>
              <a:t>tasks  - healthcare  </a:t>
            </a:r>
            <a:endParaRPr lang="fr-FR"/>
          </a:p>
          <a:p>
            <a:pPr marL="0" indent="0">
              <a:buNone/>
            </a:pPr>
            <a:r>
              <a:rPr lang="fr-FR" sz="2000" dirty="0"/>
              <a:t>( not specified on the </a:t>
            </a:r>
            <a:r>
              <a:rPr lang="fr-FR" sz="2000"/>
              <a:t>graph)</a:t>
            </a:r>
            <a:endParaRPr lang="fr-FR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4" descr="Une image contenant garé, camion, moto, vélo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0DCE793-1B16-44D1-AD76-6866012BC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913" y="3193848"/>
            <a:ext cx="2619633" cy="1386766"/>
          </a:xfrm>
          <a:prstGeom prst="rect">
            <a:avLst/>
          </a:prstGeom>
        </p:spPr>
      </p:pic>
      <p:pic>
        <p:nvPicPr>
          <p:cNvPr id="11" name="Image 18" descr="Une image contenant extérieur, herbe, grand, arbr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C282D620-2BF0-4920-AE4B-8B2B48C00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914" y="4841503"/>
            <a:ext cx="2619631" cy="14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9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Image 5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97FC8A93-B8F7-4869-BC0C-98C8A21A1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0314" y="236096"/>
            <a:ext cx="6255541" cy="2781452"/>
          </a:xfrm>
        </p:spPr>
      </p:pic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xmlns="" id="{00930B45-13D5-4BA0-A096-337DD5D5CFA3}"/>
              </a:ext>
            </a:extLst>
          </p:cNvPr>
          <p:cNvSpPr txBox="1">
            <a:spLocks/>
          </p:cNvSpPr>
          <p:nvPr/>
        </p:nvSpPr>
        <p:spPr>
          <a:xfrm>
            <a:off x="5232528" y="3428998"/>
            <a:ext cx="6692686" cy="3433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/>
          </a:p>
          <a:p>
            <a:pPr marL="0" indent="0">
              <a:buFont typeface="Arial"/>
              <a:buNone/>
            </a:pPr>
            <a:r>
              <a:rPr lang="fr-FR" dirty="0"/>
              <a:t> 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xmlns="" id="{CC11616B-86D3-4410-A0A8-F9465BFFE1A5}"/>
              </a:ext>
            </a:extLst>
          </p:cNvPr>
          <p:cNvSpPr txBox="1">
            <a:spLocks/>
          </p:cNvSpPr>
          <p:nvPr/>
        </p:nvSpPr>
        <p:spPr>
          <a:xfrm>
            <a:off x="5673252" y="2561962"/>
            <a:ext cx="6867740" cy="40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 err="1"/>
              <a:t>Highest</a:t>
            </a:r>
            <a:r>
              <a:rPr lang="fr-FR" sz="2000" dirty="0"/>
              <a:t> robot </a:t>
            </a:r>
            <a:r>
              <a:rPr lang="fr-FR" sz="2000" dirty="0" err="1"/>
              <a:t>density</a:t>
            </a:r>
            <a:r>
              <a:rPr lang="fr-FR" sz="2000" dirty="0"/>
              <a:t> (robots / 10 000 </a:t>
            </a:r>
            <a:r>
              <a:rPr lang="fr-FR" sz="2000" dirty="0" err="1"/>
              <a:t>employees</a:t>
            </a:r>
            <a:r>
              <a:rPr lang="fr-FR" sz="2000" dirty="0"/>
              <a:t>):</a:t>
            </a:r>
          </a:p>
          <a:p>
            <a:pPr marL="0" indent="0">
              <a:buNone/>
            </a:pPr>
            <a:r>
              <a:rPr lang="fr-FR" sz="2000" dirty="0"/>
              <a:t>- Singapore (831)       - Rep. of </a:t>
            </a:r>
            <a:r>
              <a:rPr lang="fr-FR" sz="2000" dirty="0" err="1"/>
              <a:t>Korea</a:t>
            </a:r>
            <a:r>
              <a:rPr lang="fr-FR" sz="2000" dirty="0"/>
              <a:t> (774)</a:t>
            </a:r>
            <a:endParaRPr lang="fr-FR" sz="2000" dirty="0">
              <a:cs typeface="Arial"/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 </a:t>
            </a:r>
            <a:r>
              <a:rPr lang="fr-FR" sz="2000" dirty="0">
                <a:latin typeface="Corbel"/>
                <a:cs typeface="Arial"/>
              </a:rPr>
              <a:t>World </a:t>
            </a:r>
            <a:r>
              <a:rPr lang="fr-FR" sz="2000" dirty="0" err="1">
                <a:latin typeface="Corbel"/>
                <a:cs typeface="Arial"/>
              </a:rPr>
              <a:t>average</a:t>
            </a:r>
            <a:r>
              <a:rPr lang="fr-FR" sz="2000" dirty="0">
                <a:latin typeface="Corbel"/>
                <a:cs typeface="Arial"/>
              </a:rPr>
              <a:t>: 99</a:t>
            </a:r>
            <a:endParaRPr lang="fr-FR" sz="2000" dirty="0">
              <a:cs typeface="Arial"/>
            </a:endParaRPr>
          </a:p>
          <a:p>
            <a:pPr marL="0" indent="0">
              <a:buNone/>
            </a:pPr>
            <a:endParaRPr lang="fr-FR" sz="2000" dirty="0">
              <a:cs typeface="Arial"/>
            </a:endParaRPr>
          </a:p>
          <a:p>
            <a:pPr marL="0" indent="0">
              <a:buNone/>
            </a:pPr>
            <a:r>
              <a:rPr lang="fr-FR" sz="2000" dirty="0"/>
              <a:t>- France: 154  - China: 140  - USA: 217</a:t>
            </a:r>
          </a:p>
          <a:p>
            <a:pPr marL="0" indent="0">
              <a:buNone/>
            </a:pPr>
            <a:r>
              <a:rPr lang="fr-FR" sz="2000" dirty="0" err="1"/>
              <a:t>density</a:t>
            </a:r>
            <a:r>
              <a:rPr lang="fr-FR" sz="2000" dirty="0"/>
              <a:t> USA&gt; </a:t>
            </a:r>
            <a:r>
              <a:rPr lang="fr-FR" sz="2000" dirty="0" err="1"/>
              <a:t>density</a:t>
            </a:r>
            <a:r>
              <a:rPr lang="fr-FR" sz="2000" dirty="0"/>
              <a:t> France &gt; </a:t>
            </a:r>
            <a:r>
              <a:rPr lang="fr-FR" sz="2000" dirty="0" err="1"/>
              <a:t>density</a:t>
            </a:r>
            <a:r>
              <a:rPr lang="fr-FR" sz="2000" dirty="0"/>
              <a:t> China</a:t>
            </a:r>
          </a:p>
        </p:txBody>
      </p:sp>
    </p:spTree>
    <p:extLst>
      <p:ext uri="{BB962C8B-B14F-4D97-AF65-F5344CB8AC3E}">
        <p14:creationId xmlns:p14="http://schemas.microsoft.com/office/powerpoint/2010/main" val="2311046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FDFDE97-4A97-47C3-A34F-FC7FD441C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5929D068-05C4-4FD7-805E-67B98DC00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802E4133-42B8-4E61-88E6-34AA552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3FA7762F-EFA7-4921-8668-F1C73A0D5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22FFCE41-B971-4162-8DF9-DBF817DDA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90D48A4B-3F05-4D98-B608-F5E23EA0D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AF334AC8-D046-47E1-BCFA-12AF52A42A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F64080D6-34DE-4277-97CC-2FB381284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intérieur, assis, table, peti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3F1A4BE5-0620-4449-8884-349D48713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1D1F72-8085-43CF-A6D7-7DCA4FD7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5" y="2875313"/>
            <a:ext cx="6935604" cy="1092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Robots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141226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184423C-36DD-4911-8B45-45D05D32EFA0}"/>
              </a:ext>
            </a:extLst>
          </p:cNvPr>
          <p:cNvSpPr txBox="1"/>
          <p:nvPr/>
        </p:nvSpPr>
        <p:spPr>
          <a:xfrm>
            <a:off x="2752135" y="1604769"/>
            <a:ext cx="5272587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i="1" u="sng" dirty="0">
                <a:ea typeface="+mn-lt"/>
                <a:cs typeface="+mn-lt"/>
              </a:rPr>
              <a:t>I) The </a:t>
            </a:r>
            <a:r>
              <a:rPr lang="fr-FR" sz="4000" b="1" i="1" u="sng" dirty="0" err="1">
                <a:ea typeface="+mn-lt"/>
                <a:cs typeface="+mn-lt"/>
              </a:rPr>
              <a:t>surgical</a:t>
            </a:r>
            <a:r>
              <a:rPr lang="fr-FR" sz="4000" b="1" i="1" u="sng" dirty="0">
                <a:ea typeface="+mn-lt"/>
                <a:cs typeface="+mn-lt"/>
              </a:rPr>
              <a:t> robot</a:t>
            </a:r>
          </a:p>
          <a:p>
            <a:endParaRPr lang="fr-FR" sz="2000" b="1" i="1" u="sng" dirty="0"/>
          </a:p>
          <a:p>
            <a:r>
              <a:rPr lang="fr-FR" sz="2000" dirty="0" err="1"/>
              <a:t>Theses</a:t>
            </a:r>
            <a:r>
              <a:rPr lang="fr-FR" sz="2000" dirty="0"/>
              <a:t> one are </a:t>
            </a:r>
            <a:r>
              <a:rPr lang="fr-FR" sz="2000" dirty="0" err="1"/>
              <a:t>really</a:t>
            </a:r>
            <a:r>
              <a:rPr lang="fr-FR" sz="2000" dirty="0"/>
              <a:t> </a:t>
            </a:r>
            <a:r>
              <a:rPr lang="fr-FR" sz="2000" dirty="0" err="1"/>
              <a:t>helpful</a:t>
            </a:r>
            <a:r>
              <a:rPr lang="fr-FR" sz="2000" dirty="0"/>
              <a:t>: </a:t>
            </a:r>
            <a:r>
              <a:rPr lang="fr-FR" sz="2000" dirty="0" err="1"/>
              <a:t>they</a:t>
            </a:r>
            <a:r>
              <a:rPr lang="fr-FR" sz="2000" dirty="0"/>
              <a:t> help surgeons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operations</a:t>
            </a:r>
            <a:r>
              <a:rPr lang="fr-FR" sz="2000" dirty="0"/>
              <a:t>. It has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precise</a:t>
            </a:r>
            <a:r>
              <a:rPr lang="fr-FR" sz="2000" dirty="0"/>
              <a:t> and not to let </a:t>
            </a:r>
            <a:r>
              <a:rPr lang="fr-FR" sz="2000" dirty="0" err="1"/>
              <a:t>only</a:t>
            </a:r>
            <a:r>
              <a:rPr lang="fr-FR" sz="2000" dirty="0"/>
              <a:t> one </a:t>
            </a:r>
            <a:r>
              <a:rPr lang="fr-FR" sz="2000" dirty="0" err="1"/>
              <a:t>error</a:t>
            </a:r>
            <a:r>
              <a:rPr lang="fr-FR" sz="2000" dirty="0"/>
              <a:t> </a:t>
            </a:r>
            <a:r>
              <a:rPr lang="fr-FR" sz="2000" dirty="0" err="1"/>
              <a:t>threw</a:t>
            </a:r>
            <a:r>
              <a:rPr lang="fr-FR" sz="2000" dirty="0"/>
              <a:t> the system.</a:t>
            </a:r>
          </a:p>
          <a:p>
            <a:endParaRPr lang="fr-FR" sz="2000" dirty="0">
              <a:ea typeface="+mn-lt"/>
              <a:cs typeface="+mn-lt"/>
            </a:endParaRPr>
          </a:p>
          <a:p>
            <a:r>
              <a:rPr lang="fr-FR" sz="2000" dirty="0">
                <a:ea typeface="+mn-lt"/>
                <a:cs typeface="+mn-lt"/>
              </a:rPr>
              <a:t>       </a:t>
            </a:r>
            <a:r>
              <a:rPr lang="fr-FR" sz="2000" dirty="0" smtClean="0">
                <a:ea typeface="+mn-lt"/>
                <a:cs typeface="+mn-lt"/>
              </a:rPr>
              <a:t>Bots </a:t>
            </a:r>
            <a:r>
              <a:rPr lang="fr-FR" sz="2000" dirty="0" err="1" smtClean="0">
                <a:ea typeface="+mn-lt"/>
                <a:cs typeface="+mn-lt"/>
              </a:rPr>
              <a:t>don’t</a:t>
            </a:r>
            <a:r>
              <a:rPr lang="fr-FR" sz="2000" dirty="0" smtClean="0">
                <a:ea typeface="+mn-lt"/>
                <a:cs typeface="+mn-lt"/>
              </a:rPr>
              <a:t> </a:t>
            </a:r>
            <a:r>
              <a:rPr lang="fr-FR" sz="2000" dirty="0">
                <a:ea typeface="+mn-lt"/>
                <a:cs typeface="+mn-lt"/>
              </a:rPr>
              <a:t>REPLACE </a:t>
            </a:r>
            <a:r>
              <a:rPr lang="fr-FR" sz="2000" dirty="0" smtClean="0">
                <a:ea typeface="+mn-lt"/>
                <a:cs typeface="+mn-lt"/>
              </a:rPr>
              <a:t>surgeons.</a:t>
            </a:r>
            <a:endParaRPr lang="fr-FR" sz="2000" dirty="0">
              <a:ea typeface="+mn-lt"/>
              <a:cs typeface="+mn-lt"/>
            </a:endParaRPr>
          </a:p>
          <a:p>
            <a:endParaRPr lang="fr-FR" sz="2400" dirty="0"/>
          </a:p>
          <a:p>
            <a:r>
              <a:rPr lang="fr-FR" sz="2800" dirty="0"/>
              <a:t>First </a:t>
            </a:r>
            <a:r>
              <a:rPr lang="fr-FR" sz="2800" dirty="0" err="1"/>
              <a:t>appearance</a:t>
            </a:r>
            <a:r>
              <a:rPr lang="fr-FR" sz="2800" dirty="0"/>
              <a:t>: 1990</a:t>
            </a:r>
          </a:p>
        </p:txBody>
      </p:sp>
      <p:pic>
        <p:nvPicPr>
          <p:cNvPr id="19" name="Graphique 19" descr="Avertissement">
            <a:extLst>
              <a:ext uri="{FF2B5EF4-FFF2-40B4-BE49-F238E27FC236}">
                <a16:creationId xmlns:a16="http://schemas.microsoft.com/office/drawing/2014/main" xmlns="" id="{467954B3-E2F6-4E46-94FF-A3661EF7A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46254" y="3749974"/>
            <a:ext cx="308755" cy="32236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A6136EA-59DE-4811-97FF-61483CC4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351" y="1462178"/>
            <a:ext cx="3494618" cy="38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B1C1D-D23C-404E-BEB4-BD1DB38B8572}"/>
              </a:ext>
            </a:extLst>
          </p:cNvPr>
          <p:cNvSpPr txBox="1"/>
          <p:nvPr/>
        </p:nvSpPr>
        <p:spPr>
          <a:xfrm>
            <a:off x="2912853" y="1475117"/>
            <a:ext cx="5460520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/>
              <a:t>II) </a:t>
            </a:r>
            <a:r>
              <a:rPr lang="fr-FR" sz="4000" b="1" i="1" u="sng" err="1">
                <a:ea typeface="+mn-lt"/>
                <a:cs typeface="+mn-lt"/>
              </a:rPr>
              <a:t>Rehabilitation</a:t>
            </a:r>
            <a:r>
              <a:rPr lang="fr-FR" sz="4000" b="1" i="1" u="sng">
                <a:ea typeface="+mn-lt"/>
                <a:cs typeface="+mn-lt"/>
              </a:rPr>
              <a:t> Robots</a:t>
            </a:r>
          </a:p>
          <a:p>
            <a:endParaRPr lang="fr-FR" sz="4000" b="1" i="1" u="sng"/>
          </a:p>
          <a:p>
            <a:r>
              <a:rPr lang="fr-FR" sz="2000" err="1"/>
              <a:t>Allows</a:t>
            </a:r>
            <a:r>
              <a:rPr lang="fr-FR" sz="2000"/>
              <a:t> people </a:t>
            </a:r>
            <a:r>
              <a:rPr lang="fr-FR" sz="2000" err="1"/>
              <a:t>with</a:t>
            </a:r>
            <a:r>
              <a:rPr lang="fr-FR" sz="2000"/>
              <a:t> </a:t>
            </a:r>
            <a:r>
              <a:rPr lang="fr-FR" sz="2000" err="1"/>
              <a:t>sicknesses</a:t>
            </a:r>
            <a:r>
              <a:rPr lang="fr-FR" sz="2000"/>
              <a:t> or handicaps to have a </a:t>
            </a:r>
            <a:r>
              <a:rPr lang="fr-FR" sz="2000" err="1"/>
              <a:t>regular</a:t>
            </a:r>
            <a:r>
              <a:rPr lang="fr-FR" sz="2000"/>
              <a:t> sportive </a:t>
            </a:r>
            <a:r>
              <a:rPr lang="fr-FR" sz="2000" err="1"/>
              <a:t>activity</a:t>
            </a:r>
            <a:r>
              <a:rPr lang="fr-FR" sz="2000"/>
              <a:t>, and to use muscles. </a:t>
            </a:r>
            <a:r>
              <a:rPr lang="fr-FR" sz="2000" err="1"/>
              <a:t>Exists</a:t>
            </a:r>
            <a:r>
              <a:rPr lang="fr-FR" sz="2000"/>
              <a:t> to </a:t>
            </a:r>
            <a:r>
              <a:rPr lang="fr-FR" sz="2000" err="1"/>
              <a:t>walk</a:t>
            </a:r>
            <a:r>
              <a:rPr lang="fr-FR" sz="2000"/>
              <a:t>, to move </a:t>
            </a:r>
            <a:r>
              <a:rPr lang="fr-FR" sz="2000" err="1"/>
              <a:t>only</a:t>
            </a:r>
            <a:r>
              <a:rPr lang="fr-FR" sz="2000"/>
              <a:t> the </a:t>
            </a:r>
            <a:r>
              <a:rPr lang="fr-FR" sz="2000" err="1"/>
              <a:t>head</a:t>
            </a:r>
            <a:r>
              <a:rPr lang="fr-FR" sz="2000"/>
              <a:t>, </a:t>
            </a:r>
            <a:r>
              <a:rPr lang="fr-FR" sz="2000" err="1"/>
              <a:t>arms</a:t>
            </a:r>
            <a:r>
              <a:rPr lang="fr-FR" sz="2000"/>
              <a:t> or legs.</a:t>
            </a:r>
          </a:p>
          <a:p>
            <a:endParaRPr lang="fr-FR" sz="2000"/>
          </a:p>
          <a:p>
            <a:r>
              <a:rPr lang="fr-FR" sz="2800"/>
              <a:t>First </a:t>
            </a:r>
            <a:r>
              <a:rPr lang="fr-FR" sz="2800" err="1"/>
              <a:t>appearance</a:t>
            </a:r>
            <a:r>
              <a:rPr lang="fr-FR" sz="2800"/>
              <a:t>: 1989</a:t>
            </a:r>
          </a:p>
          <a:p>
            <a:endParaRPr lang="fr-FR" sz="4000" b="1" i="1" u="sng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CB7CB74-56E4-421E-BF9C-F4C3140F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417321"/>
            <a:ext cx="27432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intérieur, homme, debout, cuisi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26592CDA-3265-4751-BEF7-5A29F3C53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1" b="1554"/>
          <a:stretch/>
        </p:blipFill>
        <p:spPr>
          <a:xfrm>
            <a:off x="6742673" y="2146391"/>
            <a:ext cx="5144046" cy="25638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3BEE095-16B6-4333-A7D3-C8E30758F089}"/>
              </a:ext>
            </a:extLst>
          </p:cNvPr>
          <p:cNvSpPr txBox="1"/>
          <p:nvPr/>
        </p:nvSpPr>
        <p:spPr>
          <a:xfrm>
            <a:off x="2136475" y="1777042"/>
            <a:ext cx="4339087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i="1" u="sng" dirty="0"/>
              <a:t>III) Robot nurse</a:t>
            </a:r>
          </a:p>
          <a:p>
            <a:endParaRPr lang="fr-FR" sz="2000" dirty="0"/>
          </a:p>
          <a:p>
            <a:r>
              <a:rPr lang="fr-FR" sz="2000" dirty="0"/>
              <a:t>The </a:t>
            </a:r>
            <a:r>
              <a:rPr lang="fr-FR" sz="2000" dirty="0" err="1"/>
              <a:t>two</a:t>
            </a:r>
            <a:r>
              <a:rPr lang="fr-FR" sz="2000" dirty="0"/>
              <a:t> robots </a:t>
            </a:r>
            <a:r>
              <a:rPr lang="fr-FR" sz="2000" dirty="0" err="1"/>
              <a:t>next</a:t>
            </a:r>
            <a:r>
              <a:rPr lang="fr-FR" sz="2000" dirty="0"/>
              <a:t> to the nurse are </a:t>
            </a:r>
            <a:r>
              <a:rPr lang="fr-FR" sz="2000" dirty="0" err="1"/>
              <a:t>her</a:t>
            </a:r>
            <a:r>
              <a:rPr lang="fr-FR" sz="2000" dirty="0"/>
              <a:t> </a:t>
            </a:r>
            <a:r>
              <a:rPr lang="fr-FR" sz="2000" dirty="0" err="1"/>
              <a:t>colleagues</a:t>
            </a:r>
            <a:r>
              <a:rPr lang="fr-FR" sz="2000" dirty="0"/>
              <a:t>! </a:t>
            </a:r>
            <a:r>
              <a:rPr lang="fr-FR" sz="2000" dirty="0" err="1"/>
              <a:t>They</a:t>
            </a:r>
            <a:r>
              <a:rPr lang="fr-FR" sz="2000" dirty="0"/>
              <a:t> are up to serve </a:t>
            </a:r>
            <a:r>
              <a:rPr lang="fr-FR" sz="2000" dirty="0" err="1"/>
              <a:t>sick</a:t>
            </a:r>
            <a:r>
              <a:rPr lang="fr-FR" sz="2000" dirty="0"/>
              <a:t> people, to do the </a:t>
            </a:r>
            <a:r>
              <a:rPr lang="fr-FR" sz="2000" dirty="0" err="1"/>
              <a:t>little</a:t>
            </a:r>
            <a:r>
              <a:rPr lang="fr-FR" sz="2000" dirty="0"/>
              <a:t> </a:t>
            </a:r>
            <a:r>
              <a:rPr lang="fr-FR" sz="2000" dirty="0" err="1"/>
              <a:t>things</a:t>
            </a:r>
            <a:r>
              <a:rPr lang="fr-FR" sz="2000" dirty="0"/>
              <a:t> and to help </a:t>
            </a:r>
            <a:r>
              <a:rPr lang="fr-FR" sz="2000" dirty="0" err="1"/>
              <a:t>human</a:t>
            </a:r>
            <a:r>
              <a:rPr lang="fr-FR" sz="2000" dirty="0"/>
              <a:t> nurses. </a:t>
            </a:r>
            <a:endParaRPr lang="fr-FR" sz="4000" b="1" i="1" u="sng" dirty="0"/>
          </a:p>
          <a:p>
            <a:r>
              <a:rPr lang="fr-FR" sz="2000" dirty="0" err="1"/>
              <a:t>They</a:t>
            </a:r>
            <a:r>
              <a:rPr lang="fr-FR" sz="2000" dirty="0"/>
              <a:t> do not replace </a:t>
            </a:r>
            <a:r>
              <a:rPr lang="fr-FR" sz="2000" dirty="0" err="1"/>
              <a:t>them</a:t>
            </a:r>
            <a:r>
              <a:rPr lang="fr-FR" sz="2000" dirty="0"/>
              <a:t>!</a:t>
            </a:r>
          </a:p>
          <a:p>
            <a:endParaRPr lang="fr-FR" sz="2000" dirty="0"/>
          </a:p>
          <a:p>
            <a:r>
              <a:rPr lang="fr-FR" sz="2800" dirty="0"/>
              <a:t>First </a:t>
            </a:r>
            <a:r>
              <a:rPr lang="fr-FR" sz="2800" dirty="0" err="1" smtClean="0"/>
              <a:t>appearance</a:t>
            </a:r>
            <a:r>
              <a:rPr lang="fr-FR" sz="2800" dirty="0"/>
              <a:t>: 2018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2588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0a65dec7-147a-4a81-8041-054532241e11" xsi:nil="true"/>
    <Teachers xmlns="0a65dec7-147a-4a81-8041-054532241e11">
      <UserInfo>
        <DisplayName/>
        <AccountId xsi:nil="true"/>
        <AccountType/>
      </UserInfo>
    </Teachers>
    <Distribution_Groups xmlns="0a65dec7-147a-4a81-8041-054532241e11" xsi:nil="true"/>
    <Is_Collaboration_Space_Locked xmlns="0a65dec7-147a-4a81-8041-054532241e11" xsi:nil="true"/>
    <NotebookType xmlns="0a65dec7-147a-4a81-8041-054532241e11" xsi:nil="true"/>
    <IsNotebookLocked xmlns="0a65dec7-147a-4a81-8041-054532241e11" xsi:nil="true"/>
    <FolderType xmlns="0a65dec7-147a-4a81-8041-054532241e11" xsi:nil="true"/>
    <Owner xmlns="0a65dec7-147a-4a81-8041-054532241e11">
      <UserInfo>
        <DisplayName/>
        <AccountId xsi:nil="true"/>
        <AccountType/>
      </UserInfo>
    </Owner>
    <Students xmlns="0a65dec7-147a-4a81-8041-054532241e11">
      <UserInfo>
        <DisplayName/>
        <AccountId xsi:nil="true"/>
        <AccountType/>
      </UserInfo>
    </Students>
    <TeamsChannelId xmlns="0a65dec7-147a-4a81-8041-054532241e11" xsi:nil="true"/>
    <Student_Groups xmlns="0a65dec7-147a-4a81-8041-054532241e11">
      <UserInfo>
        <DisplayName/>
        <AccountId xsi:nil="true"/>
        <AccountType/>
      </UserInfo>
    </Student_Groups>
    <LMS_Mappings xmlns="0a65dec7-147a-4a81-8041-054532241e11" xsi:nil="true"/>
    <Invited_Teachers xmlns="0a65dec7-147a-4a81-8041-054532241e11" xsi:nil="true"/>
    <Templates xmlns="0a65dec7-147a-4a81-8041-054532241e11" xsi:nil="true"/>
    <Self_Registration_Enabled xmlns="0a65dec7-147a-4a81-8041-054532241e11" xsi:nil="true"/>
    <Has_Teacher_Only_SectionGroup xmlns="0a65dec7-147a-4a81-8041-054532241e11" xsi:nil="true"/>
    <CultureName xmlns="0a65dec7-147a-4a81-8041-054532241e11" xsi:nil="true"/>
    <AppVersion xmlns="0a65dec7-147a-4a81-8041-054532241e11" xsi:nil="true"/>
    <Invited_Students xmlns="0a65dec7-147a-4a81-8041-054532241e11" xsi:nil="true"/>
    <DefaultSectionNames xmlns="0a65dec7-147a-4a81-8041-054532241e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2F9BCEEA4C04D805A477A03BF2C96" ma:contentTypeVersion="26" ma:contentTypeDescription="Crée un document." ma:contentTypeScope="" ma:versionID="fdb0c4daf93c6c4670b047a75b5acea9">
  <xsd:schema xmlns:xsd="http://www.w3.org/2001/XMLSchema" xmlns:xs="http://www.w3.org/2001/XMLSchema" xmlns:p="http://schemas.microsoft.com/office/2006/metadata/properties" xmlns:ns2="0a65dec7-147a-4a81-8041-054532241e11" targetNamespace="http://schemas.microsoft.com/office/2006/metadata/properties" ma:root="true" ma:fieldsID="7ef3eeca8ceba60b35a18e715140270c" ns2:_="">
    <xsd:import namespace="0a65dec7-147a-4a81-8041-054532241e1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5dec7-147a-4a81-8041-054532241e1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2CA34-9E1B-416C-AB79-43B1E7686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4D8AE-1815-41EF-9C66-E1E3084F419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a65dec7-147a-4a81-8041-054532241e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E8BF0-0631-4E1E-8DCE-21AB1EA57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5dec7-147a-4a81-8041-054532241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Personnalisé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Parallax</vt:lpstr>
      <vt:lpstr>Parallax</vt:lpstr>
      <vt:lpstr>Robotics in Industry and HealthCare</vt:lpstr>
      <vt:lpstr>Présentation PowerPoint</vt:lpstr>
      <vt:lpstr>Evolution of robotic in industries</vt:lpstr>
      <vt:lpstr>Some data</vt:lpstr>
      <vt:lpstr>Présentation PowerPoint</vt:lpstr>
      <vt:lpstr>Robots in healthcare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 case of the coronavirus epidemic, robotic objects have been created to replace hands (to hold or touch everyday objects)</vt:lpstr>
      <vt:lpstr>Military robots are used to fight against coronavirus</vt:lpstr>
      <vt:lpstr>Thank you for your attention!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105</cp:revision>
  <dcterms:created xsi:type="dcterms:W3CDTF">2020-03-04T09:35:32Z</dcterms:created>
  <dcterms:modified xsi:type="dcterms:W3CDTF">2020-03-23T10:44:52Z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0x010100FE12F9BCEEA4C04D805A477A03BF2C96</vt:lpwstr>
  </property>
</Properties>
</file>