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DFA299-9023-B3AB-6593-496E6FB4EBC8}" v="247" dt="2020-03-19T10:17:33.930"/>
    <p1510:client id="{486C8E49-5CCB-6EF6-E15F-36E5E4A53A3C}" v="40" dt="2020-03-19T10:27:33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Artificial intelligence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132FD491-28F3-42E7-AEBF-A9E3C462C9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AD016B6E-F283-4CFB-9099-05C8DA6AB3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72D0360E-345F-4790-B0A0-03ADC36B5E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5118BA95-03E7-41B7-B442-0AF8C0A7FF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E799C3D5-7D55-4046-808C-F290F456D6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059D8741-EAD6-41B1-A882-70D70FC358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45444F36-3103-4D11-A25F-C054D4606D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C463C348-5F5C-4DB0-AB81-2A6156E46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000" dirty="0">
                <a:solidFill>
                  <a:srgbClr val="FFFFFF"/>
                </a:solidFill>
              </a:rPr>
              <a:t>Artificial </a:t>
            </a:r>
            <a:br>
              <a:rPr lang="en-US" sz="3000" dirty="0">
                <a:solidFill>
                  <a:srgbClr val="FFFFFF"/>
                </a:solidFill>
              </a:rPr>
            </a:br>
            <a:r>
              <a:rPr lang="en-US" sz="3000" dirty="0">
                <a:solidFill>
                  <a:srgbClr val="FFFFFF"/>
                </a:solidFill>
              </a:rPr>
              <a:t>intelligence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D9B3EAD-A2B3-42C4-927C-3455E3E69E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6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54B07A96-6866-4E02-A67E-E888BCD75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81089" y="725394"/>
            <a:ext cx="5142658" cy="54072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dirty="0">
                <a:ea typeface="+mn-lt"/>
                <a:cs typeface="+mn-lt"/>
              </a:rPr>
              <a:t>Artificial Intelligence (AI) is a scientific and technological discipline aimed at the execution by machines (computers and computer programs) of cognitive processes previously reserved for human brain capabilities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751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5D29120-7B80-4AFD-9DBC-6D26BDD33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err="1"/>
              <a:t>Helping</a:t>
            </a:r>
            <a:r>
              <a:rPr lang="fr-FR" sz="3600" dirty="0"/>
              <a:t> the </a:t>
            </a:r>
            <a:r>
              <a:rPr lang="fr-FR" sz="3600" dirty="0" err="1"/>
              <a:t>elderly</a:t>
            </a:r>
            <a:endParaRPr lang="fr-FR" sz="2800" dirty="0" err="1"/>
          </a:p>
        </p:txBody>
      </p:sp>
      <p:pic>
        <p:nvPicPr>
          <p:cNvPr id="5" name="Image 5" descr="Une image contenant personne, intérieur, homme, tenant&#10;&#10;Description générée avec un niveau de confiance très élevé">
            <a:extLst>
              <a:ext uri="{FF2B5EF4-FFF2-40B4-BE49-F238E27FC236}">
                <a16:creationId xmlns:a16="http://schemas.microsoft.com/office/drawing/2014/main" xmlns="" id="{C1B8D3E2-003E-4A58-9170-0D524B17651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15961" r="15961"/>
          <a:stretch/>
        </p:blipFill>
        <p:spPr/>
      </p:pic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1C2E7E9-CB05-4D93-A192-5DD3F019D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r-FR" sz="1800" dirty="0">
              <a:ea typeface="+mn-lt"/>
              <a:cs typeface="+mn-lt"/>
            </a:endParaRPr>
          </a:p>
          <a:p>
            <a:r>
              <a:rPr lang="en-US" sz="1800" dirty="0">
                <a:ea typeface="+mn-lt"/>
                <a:cs typeface="+mn-lt"/>
              </a:rPr>
              <a:t>Today many robots are created with the aim of helping or bringing company to the elderly. For example MERA.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2550AE69-AC86-4188-83E5-A856C4F1DC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xmlns="" id="{EC4CA156-2C9D-4F0C-B229-88D8B5E17B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xmlns="" id="{D7361ED3-EBE5-4EFC-8DA3-D0CE4BF2F4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1" name="Group 15">
            <a:extLst>
              <a:ext uri="{FF2B5EF4-FFF2-40B4-BE49-F238E27FC236}">
                <a16:creationId xmlns:a16="http://schemas.microsoft.com/office/drawing/2014/main" xmlns="" id="{85105087-7F16-4C94-837C-C454451166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4F2F3467-E50F-4A91-B27D-E324936A66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D678BE03-AC84-4940-A7FD-5B143FE2D6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13" name="Rectangle 19">
            <a:extLst>
              <a:ext uri="{FF2B5EF4-FFF2-40B4-BE49-F238E27FC236}">
                <a16:creationId xmlns:a16="http://schemas.microsoft.com/office/drawing/2014/main" xmlns="" id="{E8035907-EB9C-4E11-8A9B-D25B0AD8D7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1524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70B34083-2E7B-44C6-82D6-6A75C2DD0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6516241" cy="38490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80000"/>
              </a:lnSpc>
            </a:pPr>
            <a:r>
              <a:rPr lang="en-US" sz="880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The evolution of robots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727D1AB-C115-4AF7-A8C8-44A0583A2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7" y="4653786"/>
            <a:ext cx="6485956" cy="109988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90000"/>
              </a:lnSpc>
              <a:spcBef>
                <a:spcPts val="1200"/>
              </a:spcBef>
            </a:pPr>
            <a:r>
              <a:rPr lang="en-US" sz="2200" dirty="0">
                <a:solidFill>
                  <a:schemeClr val="tx1"/>
                </a:solidFill>
              </a:rPr>
              <a:t>The evolution of robots by a need. For example </a:t>
            </a:r>
            <a:r>
              <a:rPr lang="en-US" sz="2200" dirty="0" err="1">
                <a:solidFill>
                  <a:schemeClr val="tx1"/>
                </a:solidFill>
              </a:rPr>
              <a:t>Guruduth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Banavar</a:t>
            </a:r>
            <a:r>
              <a:rPr lang="en-US" sz="2200" dirty="0">
                <a:solidFill>
                  <a:schemeClr val="tx1"/>
                </a:solidFill>
              </a:rPr>
              <a:t> has created an AI to find cancers.</a:t>
            </a: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xmlns="" id="{D9C69FA7-0958-4ED9-A0DF-E87A0C137B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5702709" y="3388657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Freeform: Shape 23">
            <a:extLst>
              <a:ext uri="{FF2B5EF4-FFF2-40B4-BE49-F238E27FC236}">
                <a16:creationId xmlns:a16="http://schemas.microsoft.com/office/drawing/2014/main" xmlns="" id="{F89E8A61-4429-4D20-ACFB-BA75A17B97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66237" y="1903298"/>
            <a:ext cx="3051400" cy="3051400"/>
          </a:xfrm>
          <a:custGeom>
            <a:avLst/>
            <a:gdLst>
              <a:gd name="connsiteX0" fmla="*/ 3657600 w 7315200"/>
              <a:gd name="connsiteY0" fmla="*/ 411480 h 7315200"/>
              <a:gd name="connsiteX1" fmla="*/ 6903720 w 7315200"/>
              <a:gd name="connsiteY1" fmla="*/ 3657600 h 7315200"/>
              <a:gd name="connsiteX2" fmla="*/ 3657600 w 7315200"/>
              <a:gd name="connsiteY2" fmla="*/ 6903720 h 7315200"/>
              <a:gd name="connsiteX3" fmla="*/ 411480 w 7315200"/>
              <a:gd name="connsiteY3" fmla="*/ 3657600 h 7315200"/>
              <a:gd name="connsiteX4" fmla="*/ 3657600 w 7315200"/>
              <a:gd name="connsiteY4" fmla="*/ 411480 h 7315200"/>
              <a:gd name="connsiteX5" fmla="*/ 3657600 w 7315200"/>
              <a:gd name="connsiteY5" fmla="*/ 320040 h 7315200"/>
              <a:gd name="connsiteX6" fmla="*/ 320040 w 7315200"/>
              <a:gd name="connsiteY6" fmla="*/ 3657600 h 7315200"/>
              <a:gd name="connsiteX7" fmla="*/ 3657600 w 7315200"/>
              <a:gd name="connsiteY7" fmla="*/ 6995160 h 7315200"/>
              <a:gd name="connsiteX8" fmla="*/ 6995160 w 7315200"/>
              <a:gd name="connsiteY8" fmla="*/ 3657600 h 7315200"/>
              <a:gd name="connsiteX9" fmla="*/ 3657600 w 7315200"/>
              <a:gd name="connsiteY9" fmla="*/ 320040 h 7315200"/>
              <a:gd name="connsiteX10" fmla="*/ 3657600 w 7315200"/>
              <a:gd name="connsiteY10" fmla="*/ 0 h 7315200"/>
              <a:gd name="connsiteX11" fmla="*/ 7315200 w 7315200"/>
              <a:gd name="connsiteY11" fmla="*/ 3657600 h 7315200"/>
              <a:gd name="connsiteX12" fmla="*/ 3657600 w 7315200"/>
              <a:gd name="connsiteY12" fmla="*/ 7315200 h 7315200"/>
              <a:gd name="connsiteX13" fmla="*/ 0 w 7315200"/>
              <a:gd name="connsiteY13" fmla="*/ 3657600 h 7315200"/>
              <a:gd name="connsiteX14" fmla="*/ 3657600 w 7315200"/>
              <a:gd name="connsiteY14" fmla="*/ 0 h 73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315200" h="7315200">
                <a:moveTo>
                  <a:pt x="3657600" y="411480"/>
                </a:moveTo>
                <a:cubicBezTo>
                  <a:pt x="5450383" y="411480"/>
                  <a:pt x="6903720" y="1864817"/>
                  <a:pt x="6903720" y="3657600"/>
                </a:cubicBezTo>
                <a:cubicBezTo>
                  <a:pt x="6903720" y="5450383"/>
                  <a:pt x="5450383" y="6903720"/>
                  <a:pt x="3657600" y="6903720"/>
                </a:cubicBezTo>
                <a:cubicBezTo>
                  <a:pt x="1864817" y="6903720"/>
                  <a:pt x="411480" y="5450383"/>
                  <a:pt x="411480" y="3657600"/>
                </a:cubicBezTo>
                <a:cubicBezTo>
                  <a:pt x="411480" y="1864817"/>
                  <a:pt x="1864817" y="411480"/>
                  <a:pt x="3657600" y="411480"/>
                </a:cubicBezTo>
                <a:close/>
                <a:moveTo>
                  <a:pt x="3657600" y="320040"/>
                </a:moveTo>
                <a:cubicBezTo>
                  <a:pt x="1814317" y="320040"/>
                  <a:pt x="320040" y="1814317"/>
                  <a:pt x="320040" y="3657600"/>
                </a:cubicBezTo>
                <a:cubicBezTo>
                  <a:pt x="320040" y="5500883"/>
                  <a:pt x="1814317" y="6995160"/>
                  <a:pt x="3657600" y="6995160"/>
                </a:cubicBezTo>
                <a:cubicBezTo>
                  <a:pt x="5500883" y="6995160"/>
                  <a:pt x="6995160" y="5500883"/>
                  <a:pt x="6995160" y="3657600"/>
                </a:cubicBezTo>
                <a:cubicBezTo>
                  <a:pt x="6995160" y="1814317"/>
                  <a:pt x="5500883" y="320040"/>
                  <a:pt x="3657600" y="320040"/>
                </a:cubicBezTo>
                <a:close/>
                <a:moveTo>
                  <a:pt x="3657600" y="0"/>
                </a:moveTo>
                <a:cubicBezTo>
                  <a:pt x="5677637" y="0"/>
                  <a:pt x="7315200" y="1637563"/>
                  <a:pt x="7315200" y="3657600"/>
                </a:cubicBezTo>
                <a:cubicBezTo>
                  <a:pt x="7315200" y="5677637"/>
                  <a:pt x="5677637" y="7315200"/>
                  <a:pt x="3657600" y="7315200"/>
                </a:cubicBezTo>
                <a:cubicBezTo>
                  <a:pt x="1637563" y="7315200"/>
                  <a:pt x="0" y="5677637"/>
                  <a:pt x="0" y="3657600"/>
                </a:cubicBezTo>
                <a:cubicBezTo>
                  <a:pt x="0" y="1637563"/>
                  <a:pt x="1637563" y="0"/>
                  <a:pt x="3657600" y="0"/>
                </a:cubicBezTo>
                <a:close/>
              </a:path>
            </a:pathLst>
          </a:custGeom>
          <a:blipFill dpi="0" rotWithShape="1">
            <a:blip r:embed="rId6">
              <a:alphaModFix amt="30000"/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  <a14:imgEffect>
                        <a14:brightnessContrast bright="-25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pic>
        <p:nvPicPr>
          <p:cNvPr id="5" name="Image 5" descr="Une image contenant homme, personne, cravate, habits&#10;&#10;Description générée avec un niveau de confiance très élevé">
            <a:extLst>
              <a:ext uri="{FF2B5EF4-FFF2-40B4-BE49-F238E27FC236}">
                <a16:creationId xmlns:a16="http://schemas.microsoft.com/office/drawing/2014/main" xmlns="" id="{582B5097-30FE-4C84-8E50-BB75EACE5D9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7"/>
          <a:srcRect l="17559" r="26254" b="-1"/>
          <a:stretch/>
        </p:blipFill>
        <p:spPr>
          <a:xfrm>
            <a:off x="7966237" y="1903298"/>
            <a:ext cx="3051400" cy="3051400"/>
          </a:xfrm>
          <a:custGeom>
            <a:avLst/>
            <a:gdLst/>
            <a:ahLst/>
            <a:cxnLst/>
            <a:rect l="l" t="t" r="r" b="b"/>
            <a:pathLst>
              <a:path w="3051400" h="3051400">
                <a:moveTo>
                  <a:pt x="1525700" y="171641"/>
                </a:moveTo>
                <a:cubicBezTo>
                  <a:pt x="2273526" y="171641"/>
                  <a:pt x="2879759" y="777874"/>
                  <a:pt x="2879759" y="1525700"/>
                </a:cubicBezTo>
                <a:cubicBezTo>
                  <a:pt x="2879759" y="2273526"/>
                  <a:pt x="2273526" y="2879759"/>
                  <a:pt x="1525700" y="2879759"/>
                </a:cubicBezTo>
                <a:cubicBezTo>
                  <a:pt x="777874" y="2879759"/>
                  <a:pt x="171641" y="2273526"/>
                  <a:pt x="171641" y="1525700"/>
                </a:cubicBezTo>
                <a:cubicBezTo>
                  <a:pt x="171641" y="777874"/>
                  <a:pt x="777874" y="171641"/>
                  <a:pt x="1525700" y="171641"/>
                </a:cubicBezTo>
                <a:close/>
                <a:moveTo>
                  <a:pt x="1525700" y="133499"/>
                </a:moveTo>
                <a:cubicBezTo>
                  <a:pt x="756809" y="133499"/>
                  <a:pt x="133499" y="756809"/>
                  <a:pt x="133499" y="1525700"/>
                </a:cubicBezTo>
                <a:cubicBezTo>
                  <a:pt x="133499" y="2294591"/>
                  <a:pt x="756809" y="2917901"/>
                  <a:pt x="1525700" y="2917901"/>
                </a:cubicBezTo>
                <a:cubicBezTo>
                  <a:pt x="2294591" y="2917901"/>
                  <a:pt x="2917901" y="2294591"/>
                  <a:pt x="2917901" y="1525700"/>
                </a:cubicBezTo>
                <a:cubicBezTo>
                  <a:pt x="2917901" y="756809"/>
                  <a:pt x="2294591" y="133499"/>
                  <a:pt x="1525700" y="133499"/>
                </a:cubicBezTo>
                <a:close/>
                <a:moveTo>
                  <a:pt x="1525700" y="0"/>
                </a:moveTo>
                <a:cubicBezTo>
                  <a:pt x="2368321" y="0"/>
                  <a:pt x="3051400" y="683079"/>
                  <a:pt x="3051400" y="1525700"/>
                </a:cubicBezTo>
                <a:cubicBezTo>
                  <a:pt x="3051400" y="2368321"/>
                  <a:pt x="2368321" y="3051400"/>
                  <a:pt x="1525700" y="3051400"/>
                </a:cubicBezTo>
                <a:cubicBezTo>
                  <a:pt x="683079" y="3051400"/>
                  <a:pt x="0" y="2368321"/>
                  <a:pt x="0" y="1525700"/>
                </a:cubicBezTo>
                <a:cubicBezTo>
                  <a:pt x="0" y="683079"/>
                  <a:pt x="683079" y="0"/>
                  <a:pt x="152570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81768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132FD491-28F3-42E7-AEBF-A9E3C462C9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AD016B6E-F283-4CFB-9099-05C8DA6AB3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xmlns="" id="{72D0360E-345F-4790-B0A0-03ADC36B5E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xmlns="" id="{4FCA88C2-C73C-4062-A097-8FBCE3090B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83981C21-E132-4402-B31B-D725C1CE77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6A685C77-4E84-486A-9AE5-F3635BE98E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6E269D0F-EB09-4D50-A9F0-28A0ADAD0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4268" y="1465790"/>
            <a:ext cx="3860798" cy="394134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/>
              <a:t>The evolution of robots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0EE384B-44EE-4B57-A8DB-D1083C3A7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1602" y="1359090"/>
            <a:ext cx="5132665" cy="4048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ea typeface="+mn-lt"/>
                <a:cs typeface="+mn-lt"/>
              </a:rPr>
              <a:t>The evolution of robots does not come from nowhere. Some people had ideas unachievable in their time as </a:t>
            </a:r>
            <a:r>
              <a:rPr lang="en-US" sz="2000" dirty="0" err="1">
                <a:ea typeface="+mn-lt"/>
                <a:cs typeface="+mn-lt"/>
              </a:rPr>
              <a:t>Asinov</a:t>
            </a:r>
            <a:r>
              <a:rPr lang="en-US" sz="2000" dirty="0">
                <a:ea typeface="+mn-lt"/>
                <a:cs typeface="+mn-lt"/>
              </a:rPr>
              <a:t> but from which we are inspired today to create robots.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E55C1C3E-5158-47F3-8FD9-14B22C3E6E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10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132FD491-28F3-42E7-AEBF-A9E3C462C9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AD016B6E-F283-4CFB-9099-05C8DA6AB3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72D0360E-345F-4790-B0A0-03ADC36B5E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5118BA95-03E7-41B7-B442-0AF8C0A7FF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E799C3D5-7D55-4046-808C-F290F456D6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61035" y="1679569"/>
            <a:ext cx="3498864" cy="3498858"/>
            <a:chOff x="1061035" y="1679569"/>
            <a:chExt cx="3498864" cy="3498858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059D8741-EAD6-41B1-A882-70D70FC358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61035" y="1679569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45444F36-3103-4D11-A25F-C054D4606D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246134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74991369-1F68-4C12-B9DB-528F79DF5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0145" y="2376862"/>
            <a:ext cx="2640646" cy="2104273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000" b="0">
                <a:solidFill>
                  <a:srgbClr val="FFFFFF"/>
                </a:solidFill>
              </a:rPr>
              <a:t>What's next ?</a:t>
            </a:r>
            <a:endParaRPr lang="en-US" sz="3000">
              <a:solidFill>
                <a:srgbClr val="FFFFFF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D9B3EAD-A2B3-42C4-927C-3455E3E69E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3502277" y="3388659"/>
            <a:ext cx="3657600" cy="80683"/>
          </a:xfrm>
          <a:prstGeom prst="rect">
            <a:avLst/>
          </a:prstGeom>
          <a:blipFill dpi="0" rotWithShape="1">
            <a:blip r:embed="rId6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8C9FE39-314A-407D-958D-F50D2CD0C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81089" y="725394"/>
            <a:ext cx="5142658" cy="54072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ea typeface="+mn-lt"/>
                <a:cs typeface="+mn-lt"/>
              </a:rPr>
              <a:t>Robots gradually replaced humans in the most dangerous jobs thanks to AI and one day they will probably replace us totally in all the work but: is this beneficial for us?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960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154</Words>
  <Application>Microsoft Office PowerPoint</Application>
  <PresentationFormat>Personnalisé</PresentationFormat>
  <Paragraphs>12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Wood Type</vt:lpstr>
      <vt:lpstr>Artificial intelligence</vt:lpstr>
      <vt:lpstr>Artificial  intelligence</vt:lpstr>
      <vt:lpstr>Helping the elderly</vt:lpstr>
      <vt:lpstr>The evolution of robots</vt:lpstr>
      <vt:lpstr>The evolution of robots</vt:lpstr>
      <vt:lpstr>What's next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97</cp:revision>
  <dcterms:created xsi:type="dcterms:W3CDTF">2020-03-19T09:26:29Z</dcterms:created>
  <dcterms:modified xsi:type="dcterms:W3CDTF">2020-03-19T10:48:09Z</dcterms:modified>
</cp:coreProperties>
</file>