
<file path=[Content_Types].xml><?xml version="1.0" encoding="utf-8"?>
<Types xmlns="http://schemas.openxmlformats.org/package/2006/content-types"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e409747d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7e409747d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e409747d6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e409747d6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00e6383f2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00e6383f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7e409747d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7e409747d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e409747d6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e409747d6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e409747d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e409747d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e409747d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e409747d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00e6383f2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00e6383f2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e409747d6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7e409747d6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e409747d6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7e409747d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3.png"/><Relationship Id="rId5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jpg"/><Relationship Id="rId4" Type="http://schemas.openxmlformats.org/officeDocument/2006/relationships/image" Target="../media/image20.jpg"/><Relationship Id="rId5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jpg"/><Relationship Id="rId4" Type="http://schemas.openxmlformats.org/officeDocument/2006/relationships/image" Target="../media/image1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Relationship Id="rId4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Relationship Id="rId4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Relationship Id="rId4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21.png"/><Relationship Id="rId5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56250" y="3406725"/>
            <a:ext cx="8520600" cy="1026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Future Architecture</a:t>
            </a:r>
            <a:endParaRPr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Green Homes</a:t>
            </a:r>
            <a:endParaRPr/>
          </a:p>
        </p:txBody>
      </p:sp>
      <p:sp>
        <p:nvSpPr>
          <p:cNvPr id="124" name="Google Shape;124;p22"/>
          <p:cNvSpPr txBox="1"/>
          <p:nvPr>
            <p:ph idx="1" type="body"/>
          </p:nvPr>
        </p:nvSpPr>
        <p:spPr>
          <a:xfrm>
            <a:off x="311700" y="1152475"/>
            <a:ext cx="3495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u"/>
              <a:t>sustainable, locally sourced, non toxic  material use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u"/>
              <a:t>energy efficiency: reuse greywater, collect rainwater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u"/>
              <a:t>installing skylights and more windows </a:t>
            </a:r>
            <a:endParaRPr/>
          </a:p>
        </p:txBody>
      </p:sp>
      <p:pic>
        <p:nvPicPr>
          <p:cNvPr id="125" name="Google Shape;1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8200" y="757550"/>
            <a:ext cx="3812600" cy="316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2"/>
          <p:cNvPicPr preferRelativeResize="0"/>
          <p:nvPr/>
        </p:nvPicPr>
        <p:blipFill rotWithShape="1">
          <a:blip r:embed="rId4">
            <a:alphaModFix/>
          </a:blip>
          <a:srcRect b="0" l="0" r="8483" t="0"/>
          <a:stretch/>
        </p:blipFill>
        <p:spPr>
          <a:xfrm>
            <a:off x="4592775" y="4184850"/>
            <a:ext cx="4278575" cy="83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2"/>
          <p:cNvPicPr preferRelativeResize="0"/>
          <p:nvPr/>
        </p:nvPicPr>
        <p:blipFill rotWithShape="1">
          <a:blip r:embed="rId4">
            <a:alphaModFix/>
          </a:blip>
          <a:srcRect b="0" l="0" r="8483" t="0"/>
          <a:stretch/>
        </p:blipFill>
        <p:spPr>
          <a:xfrm>
            <a:off x="314200" y="4129200"/>
            <a:ext cx="4278575" cy="83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31400" y="366063"/>
            <a:ext cx="1340225" cy="134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 not so distant example</a:t>
            </a:r>
            <a:endParaRPr/>
          </a:p>
        </p:txBody>
      </p:sp>
      <p:sp>
        <p:nvSpPr>
          <p:cNvPr id="134" name="Google Shape;134;p23"/>
          <p:cNvSpPr txBox="1"/>
          <p:nvPr>
            <p:ph idx="1" type="body"/>
          </p:nvPr>
        </p:nvSpPr>
        <p:spPr>
          <a:xfrm>
            <a:off x="311700" y="1152475"/>
            <a:ext cx="3762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hu" sz="1600"/>
              <a:t>Mexico and latin America - connect the city with poor outskirt districts</a:t>
            </a:r>
            <a:endParaRPr sz="1600"/>
          </a:p>
        </p:txBody>
      </p:sp>
      <p:pic>
        <p:nvPicPr>
          <p:cNvPr id="135" name="Google Shape;13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850" y="2232800"/>
            <a:ext cx="4119246" cy="273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5575" y="288875"/>
            <a:ext cx="3926025" cy="243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65575" y="2785883"/>
            <a:ext cx="3926026" cy="2182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-44825" y="3861300"/>
            <a:ext cx="9188700" cy="739500"/>
          </a:xfrm>
          <a:prstGeom prst="rect">
            <a:avLst/>
          </a:prstGeom>
          <a:solidFill>
            <a:srgbClr val="FCE5CD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3600"/>
              <a:t>MATERIALS</a:t>
            </a:r>
            <a:endParaRPr sz="3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 rotWithShape="1">
          <a:blip r:embed="rId3">
            <a:alphaModFix/>
          </a:blip>
          <a:srcRect b="0" l="0" r="11039" t="0"/>
          <a:stretch/>
        </p:blipFill>
        <p:spPr>
          <a:xfrm>
            <a:off x="413775" y="1202375"/>
            <a:ext cx="3883599" cy="29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8950" y="1159575"/>
            <a:ext cx="4429635" cy="29531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5"/>
          <p:cNvSpPr txBox="1"/>
          <p:nvPr/>
        </p:nvSpPr>
        <p:spPr>
          <a:xfrm>
            <a:off x="1946500" y="4303050"/>
            <a:ext cx="1288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WOOD</a:t>
            </a:r>
            <a:endParaRPr/>
          </a:p>
        </p:txBody>
      </p:sp>
      <p:sp>
        <p:nvSpPr>
          <p:cNvPr id="67" name="Google Shape;67;p15"/>
          <p:cNvSpPr txBox="1"/>
          <p:nvPr/>
        </p:nvSpPr>
        <p:spPr>
          <a:xfrm>
            <a:off x="6271063" y="4303050"/>
            <a:ext cx="1288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BRICS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7050" y="1172638"/>
            <a:ext cx="4267200" cy="2859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0375" y="1172650"/>
            <a:ext cx="3812001" cy="285900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/>
          <p:nvPr/>
        </p:nvSpPr>
        <p:spPr>
          <a:xfrm>
            <a:off x="1703300" y="4314250"/>
            <a:ext cx="1288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GLASS</a:t>
            </a:r>
            <a:endParaRPr/>
          </a:p>
        </p:txBody>
      </p:sp>
      <p:sp>
        <p:nvSpPr>
          <p:cNvPr id="75" name="Google Shape;75;p16"/>
          <p:cNvSpPr txBox="1"/>
          <p:nvPr/>
        </p:nvSpPr>
        <p:spPr>
          <a:xfrm>
            <a:off x="6304450" y="4314250"/>
            <a:ext cx="1288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ALUMINIUM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625" y="1470725"/>
            <a:ext cx="4683075" cy="263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7"/>
          <p:cNvPicPr preferRelativeResize="0"/>
          <p:nvPr/>
        </p:nvPicPr>
        <p:blipFill rotWithShape="1">
          <a:blip r:embed="rId4">
            <a:alphaModFix/>
          </a:blip>
          <a:srcRect b="0" l="9019" r="10159" t="0"/>
          <a:stretch/>
        </p:blipFill>
        <p:spPr>
          <a:xfrm>
            <a:off x="5356400" y="1470725"/>
            <a:ext cx="3193674" cy="2634226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/>
          <p:nvPr/>
        </p:nvSpPr>
        <p:spPr>
          <a:xfrm>
            <a:off x="2103763" y="4336675"/>
            <a:ext cx="1288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TILES</a:t>
            </a:r>
            <a:endParaRPr/>
          </a:p>
        </p:txBody>
      </p:sp>
      <p:sp>
        <p:nvSpPr>
          <p:cNvPr id="83" name="Google Shape;83;p17"/>
          <p:cNvSpPr txBox="1"/>
          <p:nvPr/>
        </p:nvSpPr>
        <p:spPr>
          <a:xfrm>
            <a:off x="6538633" y="4336675"/>
            <a:ext cx="8292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STEEL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475" y="1268200"/>
            <a:ext cx="4031950" cy="281802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8"/>
          <p:cNvSpPr txBox="1"/>
          <p:nvPr/>
        </p:nvSpPr>
        <p:spPr>
          <a:xfrm>
            <a:off x="1635050" y="4213425"/>
            <a:ext cx="1288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CONCRETE</a:t>
            </a: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3550" y="1268201"/>
            <a:ext cx="4302333" cy="2818024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/>
          <p:nvPr/>
        </p:nvSpPr>
        <p:spPr>
          <a:xfrm>
            <a:off x="5883100" y="4325475"/>
            <a:ext cx="257700" cy="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8"/>
          <p:cNvSpPr txBox="1"/>
          <p:nvPr/>
        </p:nvSpPr>
        <p:spPr>
          <a:xfrm>
            <a:off x="6224550" y="4213425"/>
            <a:ext cx="8403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STONE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8425" y="1224787"/>
            <a:ext cx="2916825" cy="2695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9"/>
          <p:cNvSpPr txBox="1"/>
          <p:nvPr/>
        </p:nvSpPr>
        <p:spPr>
          <a:xfrm>
            <a:off x="784425" y="4157400"/>
            <a:ext cx="28014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TRANSPARENT ALUMINIUM</a:t>
            </a:r>
            <a:endParaRPr/>
          </a:p>
        </p:txBody>
      </p:sp>
      <p:sp>
        <p:nvSpPr>
          <p:cNvPr id="101" name="Google Shape;101;p19"/>
          <p:cNvSpPr txBox="1"/>
          <p:nvPr/>
        </p:nvSpPr>
        <p:spPr>
          <a:xfrm>
            <a:off x="5650925" y="4127675"/>
            <a:ext cx="24318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PIGMENTED CONCRETE</a:t>
            </a:r>
            <a:endParaRPr/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239638"/>
            <a:ext cx="4709888" cy="269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3D printing</a:t>
            </a:r>
            <a:endParaRPr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39925"/>
            <a:ext cx="4669701" cy="311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8375" y="1239925"/>
            <a:ext cx="3820950" cy="2547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The future of cities</a:t>
            </a:r>
            <a:endParaRPr/>
          </a:p>
        </p:txBody>
      </p:sp>
      <p:sp>
        <p:nvSpPr>
          <p:cNvPr id="115" name="Google Shape;115;p21"/>
          <p:cNvSpPr txBox="1"/>
          <p:nvPr>
            <p:ph idx="1" type="body"/>
          </p:nvPr>
        </p:nvSpPr>
        <p:spPr>
          <a:xfrm>
            <a:off x="311700" y="1152475"/>
            <a:ext cx="3328800" cy="3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u"/>
              <a:t>incorporate outskirt settlements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u"/>
              <a:t>eco friendly/ sustainable architecture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u"/>
              <a:t>big data - internet connection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u"/>
              <a:t>smart city - integrates information and communication tech, faster production, less waste</a:t>
            </a:r>
            <a:endParaRPr/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1250" y="1017725"/>
            <a:ext cx="5072751" cy="289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8775" y="3022400"/>
            <a:ext cx="3510674" cy="1704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79168" y="1093925"/>
            <a:ext cx="1018208" cy="95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