
<file path=[Content_Types].xml><?xml version="1.0" encoding="utf-8"?>
<Types xmlns="http://schemas.openxmlformats.org/package/2006/content-types">
  <Default Extension="png" ContentType="image/png"/>
  <Default Extension="mp3" ContentType="audio/unknown"/>
  <Default Extension="m4a"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C23BD3-D1FB-4100-829B-DBC0B4B3A202}" v="54" dt="2020-03-26T19:57:07.4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48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B7A140-78EB-4F7C-A896-146BFB6C3843}" type="datetimeFigureOut">
              <a:rPr lang="fr-FR" smtClean="0"/>
              <a:t>27/03/2020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02533B-1097-4A11-AF47-0930AAE5E16F}" type="slidenum">
              <a:rPr lang="fr-FR" smtClean="0"/>
              <a:t>‹N°›</a:t>
            </a:fld>
            <a:endParaRPr lang="fr-FR"/>
          </a:p>
        </p:txBody>
      </p:sp>
    </p:spTree>
    <p:extLst>
      <p:ext uri="{BB962C8B-B14F-4D97-AF65-F5344CB8AC3E}">
        <p14:creationId xmlns:p14="http://schemas.microsoft.com/office/powerpoint/2010/main" val="3312397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702533B-1097-4A11-AF47-0930AAE5E16F}" type="slidenum">
              <a:rPr lang="fr-FR" smtClean="0"/>
              <a:t>2</a:t>
            </a:fld>
            <a:endParaRPr lang="fr-FR"/>
          </a:p>
        </p:txBody>
      </p:sp>
    </p:spTree>
    <p:extLst>
      <p:ext uri="{BB962C8B-B14F-4D97-AF65-F5344CB8AC3E}">
        <p14:creationId xmlns:p14="http://schemas.microsoft.com/office/powerpoint/2010/main" val="642026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xmlns=""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xmlns="" id="{9925CCF1-92C0-4AF3-BFAF-4921631915AB}"/>
              </a:ext>
            </a:extLst>
          </p:cNvPr>
          <p:cNvSpPr>
            <a:spLocks noGrp="1"/>
          </p:cNvSpPr>
          <p:nvPr>
            <p:ph type="dt" sz="half" idx="10"/>
          </p:nvPr>
        </p:nvSpPr>
        <p:spPr/>
        <p:txBody>
          <a:bodyPr/>
          <a:lstStyle/>
          <a:p>
            <a:fld id="{9184DA70-C731-4C70-880D-CCD4705E623C}" type="datetime1">
              <a:rPr lang="en-US" smtClean="0"/>
              <a:t>3/27/2020</a:t>
            </a:fld>
            <a:endParaRPr lang="en-US"/>
          </a:p>
        </p:txBody>
      </p:sp>
      <p:sp>
        <p:nvSpPr>
          <p:cNvPr id="5" name="Footer Placeholder 4">
            <a:extLst>
              <a:ext uri="{FF2B5EF4-FFF2-40B4-BE49-F238E27FC236}">
                <a16:creationId xmlns:a16="http://schemas.microsoft.com/office/drawing/2014/main" xmlns=""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AEB271-5CC0-4759-BC6E-8BE53AB227C0}"/>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2843311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D5506EE-1026-4F35-9ACC-BD05BE0F9B36}"/>
              </a:ext>
            </a:extLst>
          </p:cNvPr>
          <p:cNvSpPr>
            <a:spLocks noGrp="1"/>
          </p:cNvSpPr>
          <p:nvPr>
            <p:ph type="dt" sz="half" idx="10"/>
          </p:nvPr>
        </p:nvSpPr>
        <p:spPr/>
        <p:txBody>
          <a:bodyPr/>
          <a:lstStyle/>
          <a:p>
            <a:fld id="{B612A279-0833-481D-8C56-F67FD0AC6C50}" type="datetime1">
              <a:rPr lang="en-US" smtClean="0"/>
              <a:t>3/27/2020</a:t>
            </a:fld>
            <a:endParaRPr lang="en-US"/>
          </a:p>
        </p:txBody>
      </p:sp>
      <p:sp>
        <p:nvSpPr>
          <p:cNvPr id="8" name="Footer Placeholder 7">
            <a:extLst>
              <a:ext uri="{FF2B5EF4-FFF2-40B4-BE49-F238E27FC236}">
                <a16:creationId xmlns:a16="http://schemas.microsoft.com/office/drawing/2014/main" xmlns=""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99B2253-74CC-409E-BEB0-F8EFCFCB5629}"/>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3093716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F33D6B0-F070-45C4-A472-19F432BE3932}"/>
              </a:ext>
            </a:extLst>
          </p:cNvPr>
          <p:cNvSpPr>
            <a:spLocks noGrp="1"/>
          </p:cNvSpPr>
          <p:nvPr>
            <p:ph type="dt" sz="half" idx="10"/>
          </p:nvPr>
        </p:nvSpPr>
        <p:spPr/>
        <p:txBody>
          <a:bodyPr/>
          <a:lstStyle/>
          <a:p>
            <a:fld id="{6587DA83-5663-4C9C-B9AA-0B40A3DAFF81}" type="datetime1">
              <a:rPr lang="en-US" smtClean="0"/>
              <a:t>3/27/2020</a:t>
            </a:fld>
            <a:endParaRPr lang="en-US"/>
          </a:p>
        </p:txBody>
      </p:sp>
      <p:sp>
        <p:nvSpPr>
          <p:cNvPr id="8" name="Footer Placeholder 7">
            <a:extLst>
              <a:ext uri="{FF2B5EF4-FFF2-40B4-BE49-F238E27FC236}">
                <a16:creationId xmlns:a16="http://schemas.microsoft.com/office/drawing/2014/main" xmlns=""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xmlns="" id="{F762A46F-6BE5-4D12-9412-5CA7672EA8EC}"/>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4285178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54D8B55-9EA8-4B81-8E84-9B93B0A27559}"/>
              </a:ext>
            </a:extLst>
          </p:cNvPr>
          <p:cNvSpPr>
            <a:spLocks noGrp="1"/>
          </p:cNvSpPr>
          <p:nvPr>
            <p:ph type="dt" sz="half" idx="10"/>
          </p:nvPr>
        </p:nvSpPr>
        <p:spPr/>
        <p:txBody>
          <a:bodyPr/>
          <a:lstStyle/>
          <a:p>
            <a:fld id="{4BE1D723-8F53-4F53-90B0-1982A396982E}" type="datetime1">
              <a:rPr lang="en-US" smtClean="0"/>
              <a:t>3/27/2020</a:t>
            </a:fld>
            <a:endParaRPr lang="en-US"/>
          </a:p>
        </p:txBody>
      </p:sp>
      <p:sp>
        <p:nvSpPr>
          <p:cNvPr id="8" name="Footer Placeholder 7">
            <a:extLst>
              <a:ext uri="{FF2B5EF4-FFF2-40B4-BE49-F238E27FC236}">
                <a16:creationId xmlns:a16="http://schemas.microsoft.com/office/drawing/2014/main" xmlns=""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4AAB51D-4141-4682-9375-DAFD5FB9DD10}"/>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751877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xmlns=""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xmlns="" id="{AAF2E137-EC28-48F8-9198-1F02539029B6}"/>
              </a:ext>
            </a:extLst>
          </p:cNvPr>
          <p:cNvSpPr>
            <a:spLocks noGrp="1"/>
          </p:cNvSpPr>
          <p:nvPr>
            <p:ph type="dt" sz="half" idx="10"/>
          </p:nvPr>
        </p:nvSpPr>
        <p:spPr/>
        <p:txBody>
          <a:bodyPr/>
          <a:lstStyle/>
          <a:p>
            <a:fld id="{97669AF7-7BEB-44E4-9852-375E34362B5B}" type="datetime1">
              <a:rPr lang="en-US" smtClean="0"/>
              <a:t>3/27/2020</a:t>
            </a:fld>
            <a:endParaRPr lang="en-US"/>
          </a:p>
        </p:txBody>
      </p:sp>
      <p:sp>
        <p:nvSpPr>
          <p:cNvPr id="8" name="Footer Placeholder 7">
            <a:extLst>
              <a:ext uri="{FF2B5EF4-FFF2-40B4-BE49-F238E27FC236}">
                <a16:creationId xmlns:a16="http://schemas.microsoft.com/office/drawing/2014/main" xmlns=""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xmlns="" id="{69C6AFF8-42B4-4D05-969B-9F5FB3355555}"/>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64247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xmlns="" id="{5782D47D-B0DC-4C40-BCC6-BBBA32584A38}"/>
              </a:ext>
            </a:extLst>
          </p:cNvPr>
          <p:cNvSpPr>
            <a:spLocks noGrp="1"/>
          </p:cNvSpPr>
          <p:nvPr>
            <p:ph type="dt" sz="half" idx="10"/>
          </p:nvPr>
        </p:nvSpPr>
        <p:spPr/>
        <p:txBody>
          <a:bodyPr/>
          <a:lstStyle/>
          <a:p>
            <a:fld id="{BAAAC38D-0552-4C82-B593-E6124DFADBE2}" type="datetime1">
              <a:rPr lang="en-US" smtClean="0"/>
              <a:t>3/27/2020</a:t>
            </a:fld>
            <a:endParaRPr lang="en-US"/>
          </a:p>
        </p:txBody>
      </p:sp>
      <p:sp>
        <p:nvSpPr>
          <p:cNvPr id="9" name="Footer Placeholder 8">
            <a:extLst>
              <a:ext uri="{FF2B5EF4-FFF2-40B4-BE49-F238E27FC236}">
                <a16:creationId xmlns:a16="http://schemas.microsoft.com/office/drawing/2014/main" xmlns=""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xmlns="" id="{2AC511A1-9BBD-42DE-92FB-2AF44F8E97A9}"/>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648093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xmlns="" id="{8AF8A515-AA94-45D1-9223-5C2272618D85}"/>
              </a:ext>
            </a:extLst>
          </p:cNvPr>
          <p:cNvSpPr>
            <a:spLocks noGrp="1"/>
          </p:cNvSpPr>
          <p:nvPr>
            <p:ph type="dt" sz="half" idx="10"/>
          </p:nvPr>
        </p:nvSpPr>
        <p:spPr/>
        <p:txBody>
          <a:bodyPr/>
          <a:lstStyle/>
          <a:p>
            <a:fld id="{D9DF0F1C-5577-4ACB-BB62-DF8F3C494C7E}" type="datetime1">
              <a:rPr lang="en-US" smtClean="0"/>
              <a:t>3/27/2020</a:t>
            </a:fld>
            <a:endParaRPr lang="en-US"/>
          </a:p>
        </p:txBody>
      </p:sp>
      <p:sp>
        <p:nvSpPr>
          <p:cNvPr id="11" name="Footer Placeholder 10">
            <a:extLst>
              <a:ext uri="{FF2B5EF4-FFF2-40B4-BE49-F238E27FC236}">
                <a16:creationId xmlns:a16="http://schemas.microsoft.com/office/drawing/2014/main" xmlns=""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xmlns="" id="{A38552DC-952E-41EA-AAAF-C2187523C0B0}"/>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107489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xmlns="" id="{7392073F-158F-44A3-8913-917AFFC1BC20}"/>
              </a:ext>
            </a:extLst>
          </p:cNvPr>
          <p:cNvSpPr>
            <a:spLocks noGrp="1"/>
          </p:cNvSpPr>
          <p:nvPr>
            <p:ph type="dt" sz="half" idx="10"/>
          </p:nvPr>
        </p:nvSpPr>
        <p:spPr/>
        <p:txBody>
          <a:bodyPr/>
          <a:lstStyle/>
          <a:p>
            <a:fld id="{1775B394-D9F9-4F0C-B15D-605F45CB9E9F}" type="datetime1">
              <a:rPr lang="en-US" smtClean="0"/>
              <a:t>3/27/2020</a:t>
            </a:fld>
            <a:endParaRPr lang="en-US"/>
          </a:p>
        </p:txBody>
      </p:sp>
      <p:sp>
        <p:nvSpPr>
          <p:cNvPr id="7" name="Footer Placeholder 6">
            <a:extLst>
              <a:ext uri="{FF2B5EF4-FFF2-40B4-BE49-F238E27FC236}">
                <a16:creationId xmlns:a16="http://schemas.microsoft.com/office/drawing/2014/main" xmlns=""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xmlns="" id="{D01080F2-251A-4B88-9A62-16F46D724F83}"/>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297399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Date Placeholder 1">
            <a:extLst>
              <a:ext uri="{FF2B5EF4-FFF2-40B4-BE49-F238E27FC236}">
                <a16:creationId xmlns:a16="http://schemas.microsoft.com/office/drawing/2014/main" xmlns="" id="{94E9223F-721F-47BF-9FD5-0F8D12FF0DE1}"/>
              </a:ext>
            </a:extLst>
          </p:cNvPr>
          <p:cNvSpPr>
            <a:spLocks noGrp="1"/>
          </p:cNvSpPr>
          <p:nvPr>
            <p:ph type="dt" sz="half" idx="10"/>
          </p:nvPr>
        </p:nvSpPr>
        <p:spPr/>
        <p:txBody>
          <a:bodyPr/>
          <a:lstStyle/>
          <a:p>
            <a:fld id="{39667345-2558-425A-8533-9BFDBCE15005}" type="datetime1">
              <a:rPr lang="en-US" smtClean="0"/>
              <a:t>3/27/2020</a:t>
            </a:fld>
            <a:endParaRPr lang="en-US"/>
          </a:p>
        </p:txBody>
      </p:sp>
      <p:sp>
        <p:nvSpPr>
          <p:cNvPr id="3" name="Footer Placeholder 2">
            <a:extLst>
              <a:ext uri="{FF2B5EF4-FFF2-40B4-BE49-F238E27FC236}">
                <a16:creationId xmlns:a16="http://schemas.microsoft.com/office/drawing/2014/main" xmlns=""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E06F857-D2E1-44DD-ABDD-EBB739645B67}"/>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3947317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3/27/2020</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a:t>
            </a:fld>
            <a:endParaRPr lang="en-US"/>
          </a:p>
        </p:txBody>
      </p:sp>
    </p:spTree>
    <p:extLst>
      <p:ext uri="{BB962C8B-B14F-4D97-AF65-F5344CB8AC3E}">
        <p14:creationId xmlns:p14="http://schemas.microsoft.com/office/powerpoint/2010/main" val="2680426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3/27/2020</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1095415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3/27/2020</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‹N°›</a:t>
            </a:fld>
            <a:endParaRPr lang="en-US"/>
          </a:p>
        </p:txBody>
      </p:sp>
      <p:cxnSp>
        <p:nvCxnSpPr>
          <p:cNvPr id="10" name="Straight Connector 9">
            <a:extLst>
              <a:ext uri="{FF2B5EF4-FFF2-40B4-BE49-F238E27FC236}">
                <a16:creationId xmlns:a16="http://schemas.microsoft.com/office/drawing/2014/main" xmlns=""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05269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3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21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416A0E3C-60E6-4F39-BC55-5F7C224E1F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cxnSp>
        <p:nvCxnSpPr>
          <p:cNvPr id="14" name="Straight Connector 13">
            <a:extLst>
              <a:ext uri="{FF2B5EF4-FFF2-40B4-BE49-F238E27FC236}">
                <a16:creationId xmlns:a16="http://schemas.microsoft.com/office/drawing/2014/main" xmlns="" id="{C5025DAC-8B93-4160-B017-3A274A5828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E844E128-FF69-4E9F-8327-6B504B3C5A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p:cNvSpPr>
            <a:spLocks noGrp="1"/>
          </p:cNvSpPr>
          <p:nvPr>
            <p:ph type="ctrTitle"/>
          </p:nvPr>
        </p:nvSpPr>
        <p:spPr>
          <a:xfrm>
            <a:off x="1097280" y="516835"/>
            <a:ext cx="5977937" cy="1666501"/>
          </a:xfrm>
        </p:spPr>
        <p:txBody>
          <a:bodyPr vert="horz" lIns="91440" tIns="45720" rIns="91440" bIns="45720" rtlCol="0" anchor="b">
            <a:normAutofit/>
          </a:bodyPr>
          <a:lstStyle/>
          <a:p>
            <a:r>
              <a:rPr lang="en-US" sz="4000">
                <a:solidFill>
                  <a:srgbClr val="FFFFFF"/>
                </a:solidFill>
              </a:rPr>
              <a:t>GENE TECHNIC</a:t>
            </a:r>
          </a:p>
        </p:txBody>
      </p:sp>
      <p:cxnSp>
        <p:nvCxnSpPr>
          <p:cNvPr id="18" name="Straight Connector 17">
            <a:extLst>
              <a:ext uri="{FF2B5EF4-FFF2-40B4-BE49-F238E27FC236}">
                <a16:creationId xmlns:a16="http://schemas.microsoft.com/office/drawing/2014/main" xmlns="" id="{055CEADF-09EA-423C-8C45-F94AF44D5AF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ous-titre 2"/>
          <p:cNvSpPr>
            <a:spLocks noGrp="1"/>
          </p:cNvSpPr>
          <p:nvPr>
            <p:ph type="subTitle" idx="1"/>
          </p:nvPr>
        </p:nvSpPr>
        <p:spPr>
          <a:xfrm>
            <a:off x="1097279" y="2546224"/>
            <a:ext cx="5977938" cy="3342747"/>
          </a:xfrm>
        </p:spPr>
        <p:txBody>
          <a:bodyPr vert="horz" lIns="0" tIns="45720" rIns="0" bIns="45720" rtlCol="0">
            <a:normAutofit/>
          </a:bodyPr>
          <a:lstStyle/>
          <a:p>
            <a:pPr>
              <a:lnSpc>
                <a:spcPct val="90000"/>
              </a:lnSpc>
            </a:pPr>
            <a:endParaRPr lang="en-US" sz="500">
              <a:solidFill>
                <a:srgbClr val="FFFFFF"/>
              </a:solidFill>
            </a:endParaRPr>
          </a:p>
          <a:p>
            <a:pPr marL="457200" indent="-457200">
              <a:lnSpc>
                <a:spcPct val="90000"/>
              </a:lnSpc>
              <a:buAutoNum type="arabicParenR"/>
            </a:pPr>
            <a:r>
              <a:rPr lang="en-US">
                <a:solidFill>
                  <a:srgbClr val="FFFFFF"/>
                </a:solidFill>
                <a:latin typeface="Aparajita" panose="020B0604020202020204" pitchFamily="34" charset="0"/>
                <a:cs typeface="Aparajita" panose="020B0604020202020204" pitchFamily="34" charset="0"/>
              </a:rPr>
              <a:t>The different cons of DNA ALTERATIONS: CLONING AND danger for future generations</a:t>
            </a:r>
          </a:p>
          <a:p>
            <a:pPr marL="457200" indent="-457200">
              <a:lnSpc>
                <a:spcPct val="90000"/>
              </a:lnSpc>
              <a:buAutoNum type="arabicParenR"/>
            </a:pPr>
            <a:r>
              <a:rPr lang="en-US">
                <a:solidFill>
                  <a:srgbClr val="FFFFFF"/>
                </a:solidFill>
                <a:latin typeface="Aparajita" panose="020B0604020202020204" pitchFamily="34" charset="0"/>
                <a:cs typeface="Aparajita" panose="020B0604020202020204" pitchFamily="34" charset="0"/>
              </a:rPr>
              <a:t> the different pros for fight against diseases </a:t>
            </a:r>
          </a:p>
          <a:p>
            <a:pPr marL="457200" indent="-457200">
              <a:lnSpc>
                <a:spcPct val="90000"/>
              </a:lnSpc>
              <a:buAutoNum type="arabicParenR"/>
            </a:pPr>
            <a:r>
              <a:rPr lang="en-US">
                <a:solidFill>
                  <a:srgbClr val="FFFFFF"/>
                </a:solidFill>
                <a:latin typeface="Aparajita" panose="020B0604020202020204" pitchFamily="34" charset="0"/>
                <a:cs typeface="Aparajita" panose="020B0604020202020204" pitchFamily="34" charset="0"/>
              </a:rPr>
              <a:t>The perspective of each of us on the subject</a:t>
            </a:r>
          </a:p>
        </p:txBody>
      </p:sp>
      <p:pic>
        <p:nvPicPr>
          <p:cNvPr id="7" name="Image 7" descr="Une image contenant animal&#10;&#10;Description générée avec un niveau de confiance très élevé">
            <a:extLst>
              <a:ext uri="{FF2B5EF4-FFF2-40B4-BE49-F238E27FC236}">
                <a16:creationId xmlns:a16="http://schemas.microsoft.com/office/drawing/2014/main" xmlns="" id="{CE579711-3514-4169-A6F5-D6E1A81CAFD3}"/>
              </a:ext>
            </a:extLst>
          </p:cNvPr>
          <p:cNvPicPr>
            <a:picLocks noChangeAspect="1"/>
          </p:cNvPicPr>
          <p:nvPr/>
        </p:nvPicPr>
        <p:blipFill rotWithShape="1">
          <a:blip r:embed="rId2"/>
          <a:srcRect l="3038" t="-382" r="53584" b="6634"/>
          <a:stretch/>
        </p:blipFill>
        <p:spPr>
          <a:xfrm>
            <a:off x="7418112" y="-1214"/>
            <a:ext cx="4773888" cy="6855368"/>
          </a:xfrm>
          <a:prstGeom prst="rect">
            <a:avLst/>
          </a:prstGeom>
        </p:spPr>
      </p:pic>
      <p:sp>
        <p:nvSpPr>
          <p:cNvPr id="9" name="ZoneTexte 8">
            <a:extLst>
              <a:ext uri="{FF2B5EF4-FFF2-40B4-BE49-F238E27FC236}">
                <a16:creationId xmlns:a16="http://schemas.microsoft.com/office/drawing/2014/main" xmlns="" id="{AB15F88C-C46D-4845-9BE9-937F6CD82B51}"/>
              </a:ext>
            </a:extLst>
          </p:cNvPr>
          <p:cNvSpPr txBox="1"/>
          <p:nvPr/>
        </p:nvSpPr>
        <p:spPr>
          <a:xfrm rot="-1200000">
            <a:off x="8744117" y="39366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a:p>
        </p:txBody>
      </p:sp>
      <p:sp>
        <p:nvSpPr>
          <p:cNvPr id="13" name="Sous-titre 2">
            <a:extLst>
              <a:ext uri="{FF2B5EF4-FFF2-40B4-BE49-F238E27FC236}">
                <a16:creationId xmlns:a16="http://schemas.microsoft.com/office/drawing/2014/main" xmlns="" id="{0A0BFB4B-B685-4336-B098-6DC146084B46}"/>
              </a:ext>
            </a:extLst>
          </p:cNvPr>
          <p:cNvSpPr txBox="1">
            <a:spLocks/>
          </p:cNvSpPr>
          <p:nvPr/>
        </p:nvSpPr>
        <p:spPr>
          <a:xfrm rot="-1440000">
            <a:off x="8178798" y="79687"/>
            <a:ext cx="3460780" cy="2287857"/>
          </a:xfrm>
          <a:prstGeom prst="rect">
            <a:avLst/>
          </a:prstGeom>
        </p:spPr>
        <p:txBody>
          <a:bodyPr vert="horz" lIns="0" tIns="45720" rIns="0" bIns="45720" rtlCol="0" anchor="t">
            <a:no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lvl="1">
              <a:spcBef>
                <a:spcPts val="0"/>
              </a:spcBef>
              <a:spcAft>
                <a:spcPts val="300"/>
              </a:spcAft>
            </a:pPr>
            <a:r>
              <a:rPr lang="en-US" sz="1800" b="1">
                <a:latin typeface="Aparajita" panose="020B0604020202020204" pitchFamily="34" charset="0"/>
                <a:cs typeface="Aparajita" panose="020B0604020202020204" pitchFamily="34" charset="0"/>
              </a:rPr>
              <a:t>Treatment</a:t>
            </a:r>
          </a:p>
          <a:p>
            <a:pPr lvl="1">
              <a:spcBef>
                <a:spcPts val="0"/>
              </a:spcBef>
              <a:spcAft>
                <a:spcPts val="300"/>
              </a:spcAft>
            </a:pPr>
            <a:r>
              <a:rPr lang="en-US" sz="1800" b="1">
                <a:latin typeface="Aparajita" panose="020B0604020202020204" pitchFamily="34" charset="0"/>
                <a:cs typeface="Aparajita" panose="020B0604020202020204" pitchFamily="34" charset="0"/>
              </a:rPr>
              <a:t>Diseases</a:t>
            </a:r>
            <a:endParaRPr lang="fr-FR" sz="1800">
              <a:latin typeface="Aparajita" panose="020B0604020202020204" pitchFamily="34" charset="0"/>
              <a:cs typeface="Aparajita" panose="020B0604020202020204" pitchFamily="34" charset="0"/>
            </a:endParaRPr>
          </a:p>
          <a:p>
            <a:pPr lvl="1">
              <a:spcBef>
                <a:spcPts val="0"/>
              </a:spcBef>
              <a:spcAft>
                <a:spcPts val="300"/>
              </a:spcAft>
            </a:pPr>
            <a:r>
              <a:rPr lang="en-US" sz="1800" b="1">
                <a:latin typeface="Aparajita" panose="020B0604020202020204" pitchFamily="34" charset="0"/>
                <a:ea typeface="+mn-lt"/>
                <a:cs typeface="Aparajita" panose="020B0604020202020204" pitchFamily="34" charset="0"/>
              </a:rPr>
              <a:t>Progress</a:t>
            </a:r>
          </a:p>
          <a:p>
            <a:pPr lvl="1">
              <a:spcBef>
                <a:spcPts val="0"/>
              </a:spcBef>
              <a:spcAft>
                <a:spcPts val="300"/>
              </a:spcAft>
            </a:pPr>
            <a:r>
              <a:rPr lang="en-US" sz="1800" b="1">
                <a:latin typeface="Aparajita" panose="020B0604020202020204" pitchFamily="34" charset="0"/>
                <a:cs typeface="Aparajita" panose="020B0604020202020204" pitchFamily="34" charset="0"/>
              </a:rPr>
              <a:t>Cancer</a:t>
            </a:r>
            <a:endParaRPr lang="en-US" sz="1800" b="1">
              <a:latin typeface="Aparajita" panose="020B0604020202020204" pitchFamily="34" charset="0"/>
              <a:ea typeface="+mn-lt"/>
              <a:cs typeface="Aparajita" panose="020B0604020202020204" pitchFamily="34" charset="0"/>
            </a:endParaRPr>
          </a:p>
          <a:p>
            <a:pPr lvl="1">
              <a:lnSpc>
                <a:spcPct val="80000"/>
              </a:lnSpc>
              <a:spcBef>
                <a:spcPts val="0"/>
              </a:spcBef>
              <a:spcAft>
                <a:spcPts val="300"/>
              </a:spcAft>
            </a:pPr>
            <a:r>
              <a:rPr lang="en-US" sz="1800" b="1">
                <a:latin typeface="Aparajita" panose="020B0604020202020204" pitchFamily="34" charset="0"/>
                <a:cs typeface="Aparajita" panose="020B0604020202020204" pitchFamily="34" charset="0"/>
              </a:rPr>
              <a:t>Human</a:t>
            </a:r>
            <a:endParaRPr lang="en-US" sz="1800" b="1">
              <a:latin typeface="Aparajita" panose="020B0604020202020204" pitchFamily="34" charset="0"/>
              <a:ea typeface="+mn-lt"/>
              <a:cs typeface="Aparajita" panose="020B0604020202020204" pitchFamily="34" charset="0"/>
            </a:endParaRPr>
          </a:p>
          <a:p>
            <a:pPr lvl="1">
              <a:lnSpc>
                <a:spcPct val="80000"/>
              </a:lnSpc>
              <a:spcBef>
                <a:spcPts val="0"/>
              </a:spcBef>
              <a:spcAft>
                <a:spcPts val="300"/>
              </a:spcAft>
            </a:pPr>
            <a:r>
              <a:rPr lang="en-US" sz="1800" b="1">
                <a:latin typeface="Aparajita" panose="020B0604020202020204" pitchFamily="34" charset="0"/>
                <a:cs typeface="Aparajita" panose="020B0604020202020204" pitchFamily="34" charset="0"/>
              </a:rPr>
              <a:t>Nature</a:t>
            </a:r>
            <a:endParaRPr lang="en-US" sz="1800" b="1">
              <a:latin typeface="Aparajita" panose="020B0604020202020204" pitchFamily="34" charset="0"/>
              <a:ea typeface="+mn-lt"/>
              <a:cs typeface="Aparajita" panose="020B0604020202020204" pitchFamily="34" charset="0"/>
            </a:endParaRPr>
          </a:p>
        </p:txBody>
      </p:sp>
      <p:sp>
        <p:nvSpPr>
          <p:cNvPr id="11" name="Sous-titre 2">
            <a:extLst>
              <a:ext uri="{FF2B5EF4-FFF2-40B4-BE49-F238E27FC236}">
                <a16:creationId xmlns:a16="http://schemas.microsoft.com/office/drawing/2014/main" xmlns="" id="{0A0BFB4B-B685-4336-B098-6DC146084B46}"/>
              </a:ext>
            </a:extLst>
          </p:cNvPr>
          <p:cNvSpPr txBox="1">
            <a:spLocks/>
          </p:cNvSpPr>
          <p:nvPr/>
        </p:nvSpPr>
        <p:spPr>
          <a:xfrm rot="-1440000">
            <a:off x="9889008" y="2299902"/>
            <a:ext cx="2697204" cy="2613004"/>
          </a:xfrm>
          <a:prstGeom prst="rect">
            <a:avLst/>
          </a:prstGeom>
        </p:spPr>
        <p:txBody>
          <a:bodyPr vert="horz" lIns="0" tIns="45720" rIns="0" bIns="45720" rtlCol="0" anchor="t">
            <a:no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lvl="1" algn="ctr">
              <a:spcBef>
                <a:spcPts val="0"/>
              </a:spcBef>
              <a:spcAft>
                <a:spcPts val="100"/>
              </a:spcAft>
            </a:pPr>
            <a:r>
              <a:rPr lang="en-US" sz="1800" b="1">
                <a:latin typeface="Aparajita" panose="020B0604020202020204" pitchFamily="34" charset="0"/>
                <a:cs typeface="Aparajita" panose="020B0604020202020204" pitchFamily="34" charset="0"/>
              </a:rPr>
              <a:t>DNA</a:t>
            </a:r>
            <a:endParaRPr lang="fr-FR" sz="1800" b="1">
              <a:latin typeface="Aparajita" panose="020B0604020202020204" pitchFamily="34" charset="0"/>
              <a:cs typeface="Aparajita" panose="020B0604020202020204" pitchFamily="34" charset="0"/>
            </a:endParaRPr>
          </a:p>
          <a:p>
            <a:pPr marL="0" lvl="1" algn="ctr">
              <a:spcBef>
                <a:spcPts val="0"/>
              </a:spcBef>
              <a:spcAft>
                <a:spcPts val="100"/>
              </a:spcAft>
            </a:pPr>
            <a:r>
              <a:rPr lang="en-US" sz="1800" b="1">
                <a:latin typeface="Aparajita" panose="020B0604020202020204" pitchFamily="34" charset="0"/>
                <a:cs typeface="Aparajita" panose="020B0604020202020204" pitchFamily="34" charset="0"/>
              </a:rPr>
              <a:t>Clones</a:t>
            </a:r>
          </a:p>
          <a:p>
            <a:pPr marL="0" lvl="1" algn="ctr">
              <a:spcBef>
                <a:spcPts val="0"/>
              </a:spcBef>
              <a:spcAft>
                <a:spcPts val="100"/>
              </a:spcAft>
            </a:pPr>
            <a:r>
              <a:rPr lang="en-US" sz="1800" b="1">
                <a:latin typeface="Aparajita" panose="020B0604020202020204" pitchFamily="34" charset="0"/>
                <a:cs typeface="Aparajita" panose="020B0604020202020204" pitchFamily="34" charset="0"/>
              </a:rPr>
              <a:t>Dangers</a:t>
            </a:r>
          </a:p>
          <a:p>
            <a:pPr marL="0" lvl="1" algn="ctr">
              <a:spcBef>
                <a:spcPts val="0"/>
              </a:spcBef>
              <a:spcAft>
                <a:spcPts val="100"/>
              </a:spcAft>
            </a:pPr>
            <a:r>
              <a:rPr lang="en-US" sz="1800" b="1">
                <a:latin typeface="Aparajita" panose="020B0604020202020204" pitchFamily="34" charset="0"/>
                <a:cs typeface="Aparajita" panose="020B0604020202020204" pitchFamily="34" charset="0"/>
              </a:rPr>
              <a:t>Alterations</a:t>
            </a:r>
          </a:p>
          <a:p>
            <a:pPr marL="0" lvl="1" algn="ctr">
              <a:spcBef>
                <a:spcPts val="0"/>
              </a:spcBef>
              <a:spcAft>
                <a:spcPts val="100"/>
              </a:spcAft>
            </a:pPr>
            <a:r>
              <a:rPr lang="en-US" sz="1800" b="1">
                <a:latin typeface="Aparajita" panose="020B0604020202020204" pitchFamily="34" charset="0"/>
                <a:cs typeface="Aparajita" panose="020B0604020202020204" pitchFamily="34" charset="0"/>
              </a:rPr>
              <a:t>Reproduction</a:t>
            </a:r>
          </a:p>
          <a:p>
            <a:pPr marL="0" lvl="1" algn="ctr">
              <a:spcBef>
                <a:spcPts val="0"/>
              </a:spcBef>
              <a:spcAft>
                <a:spcPts val="100"/>
              </a:spcAft>
            </a:pPr>
            <a:r>
              <a:rPr lang="en-US" sz="1800" b="1">
                <a:latin typeface="Aparajita" panose="020B0604020202020204" pitchFamily="34" charset="0"/>
                <a:cs typeface="Aparajita" panose="020B0604020202020204" pitchFamily="34" charset="0"/>
              </a:rPr>
              <a:t>Future generation</a:t>
            </a:r>
          </a:p>
          <a:p>
            <a:pPr marL="0" lvl="1" algn="ctr">
              <a:spcBef>
                <a:spcPts val="0"/>
              </a:spcBef>
              <a:spcAft>
                <a:spcPts val="100"/>
              </a:spcAft>
            </a:pPr>
            <a:r>
              <a:rPr lang="en-US" sz="1800" b="1">
                <a:latin typeface="Aparajita" panose="020B0604020202020204" pitchFamily="34" charset="0"/>
                <a:ea typeface="+mn-lt"/>
                <a:cs typeface="Aparajita" panose="020B0604020202020204" pitchFamily="34" charset="0"/>
              </a:rPr>
              <a:t>Unethical</a:t>
            </a:r>
            <a:endParaRPr lang="en-US" sz="1800" b="1">
              <a:latin typeface="Aparajita" panose="020B0604020202020204" pitchFamily="34" charset="0"/>
              <a:cs typeface="Aparajita" panose="020B0604020202020204" pitchFamily="34" charset="0"/>
            </a:endParaRPr>
          </a:p>
          <a:p>
            <a:pPr marL="0" lvl="1">
              <a:spcBef>
                <a:spcPts val="0"/>
              </a:spcBef>
              <a:spcAft>
                <a:spcPts val="100"/>
              </a:spcAft>
            </a:pPr>
            <a:r>
              <a:rPr lang="en-US" sz="1800" b="1">
                <a:latin typeface="Aparajita" panose="020B0604020202020204" pitchFamily="34" charset="0"/>
                <a:cs typeface="Aparajita" panose="020B0604020202020204" pitchFamily="34" charset="0"/>
              </a:rPr>
              <a:t>Health</a:t>
            </a:r>
          </a:p>
          <a:p>
            <a:pPr lvl="1" algn="ctr">
              <a:lnSpc>
                <a:spcPct val="50000"/>
              </a:lnSpc>
              <a:spcBef>
                <a:spcPts val="0"/>
              </a:spcBef>
              <a:spcAft>
                <a:spcPts val="100"/>
              </a:spcAft>
            </a:pPr>
            <a:endParaRPr lang="en-US" sz="1800">
              <a:latin typeface="Abadi Extra Light"/>
            </a:endParaRPr>
          </a:p>
          <a:p>
            <a:pPr lvl="1">
              <a:lnSpc>
                <a:spcPct val="50000"/>
              </a:lnSpc>
              <a:spcBef>
                <a:spcPts val="0"/>
              </a:spcBef>
              <a:spcAft>
                <a:spcPts val="100"/>
              </a:spcAft>
            </a:pPr>
            <a:endParaRPr lang="en-US"/>
          </a:p>
          <a:p>
            <a:pPr lvl="1">
              <a:lnSpc>
                <a:spcPct val="50000"/>
              </a:lnSpc>
              <a:spcBef>
                <a:spcPts val="0"/>
              </a:spcBef>
              <a:spcAft>
                <a:spcPts val="100"/>
              </a:spcAft>
            </a:pPr>
            <a:endParaRPr lang="en-US"/>
          </a:p>
        </p:txBody>
      </p:sp>
    </p:spTree>
    <p:extLst>
      <p:ext uri="{BB962C8B-B14F-4D97-AF65-F5344CB8AC3E}">
        <p14:creationId xmlns:p14="http://schemas.microsoft.com/office/powerpoint/2010/main" val="37840890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8867" y="633983"/>
            <a:ext cx="3153833" cy="801117"/>
          </a:xfrm>
        </p:spPr>
        <p:txBody>
          <a:bodyPr/>
          <a:lstStyle/>
          <a:p>
            <a:pPr algn="ctr"/>
            <a:r>
              <a:rPr lang="fr-FR">
                <a:latin typeface="Aparajita" panose="020B0604020202020204" pitchFamily="34" charset="0"/>
                <a:cs typeface="Aparajita" panose="020B0604020202020204" pitchFamily="34" charset="0"/>
              </a:rPr>
              <a:t>CLONING</a:t>
            </a:r>
          </a:p>
        </p:txBody>
      </p:sp>
      <p:sp>
        <p:nvSpPr>
          <p:cNvPr id="4" name="Espace réservé du texte 3"/>
          <p:cNvSpPr>
            <a:spLocks noGrp="1"/>
          </p:cNvSpPr>
          <p:nvPr>
            <p:ph type="body" sz="half" idx="2"/>
          </p:nvPr>
        </p:nvSpPr>
        <p:spPr>
          <a:xfrm>
            <a:off x="592665" y="2454439"/>
            <a:ext cx="3517567" cy="3064505"/>
          </a:xfrm>
        </p:spPr>
        <p:txBody>
          <a:bodyPr/>
          <a:lstStyle/>
          <a:p>
            <a:pPr algn="ctr"/>
            <a:r>
              <a:rPr lang="en-US" dirty="0"/>
              <a:t>Cloning is a process which </a:t>
            </a:r>
            <a:r>
              <a:rPr lang="en-US" dirty="0" smtClean="0"/>
              <a:t>produces </a:t>
            </a:r>
            <a:r>
              <a:rPr lang="en-US" dirty="0"/>
              <a:t>genetically copies of a biological entity. This special procedure </a:t>
            </a:r>
            <a:r>
              <a:rPr lang="en-US" dirty="0" smtClean="0"/>
              <a:t>has been</a:t>
            </a:r>
            <a:r>
              <a:rPr lang="en-US" dirty="0" smtClean="0"/>
              <a:t> tested </a:t>
            </a:r>
            <a:r>
              <a:rPr lang="en-US" dirty="0"/>
              <a:t>on </a:t>
            </a:r>
            <a:r>
              <a:rPr lang="en-US" dirty="0" smtClean="0"/>
              <a:t>animals </a:t>
            </a:r>
            <a:r>
              <a:rPr lang="en-US" dirty="0"/>
              <a:t>as sheep. Human cloning is unethical but for  some people it allows a social stability. </a:t>
            </a:r>
          </a:p>
        </p:txBody>
      </p:sp>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332413" y="524722"/>
            <a:ext cx="5640387" cy="3072351"/>
          </a:xfrm>
          <a:prstGeom prst="rect">
            <a:avLst/>
          </a:prstGeom>
          <a:solidFill>
            <a:schemeClr val="tx1">
              <a:lumMod val="85000"/>
              <a:lumOff val="15000"/>
            </a:schemeClr>
          </a:solidFill>
          <a:ln>
            <a:solidFill>
              <a:schemeClr val="tx1"/>
            </a:solidFill>
          </a:ln>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7761" y="3797300"/>
            <a:ext cx="6208414" cy="2833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20200325_173133">
            <a:hlinkClick r:id="" action="ppaction://media"/>
            <a:extLst>
              <a:ext uri="{FF2B5EF4-FFF2-40B4-BE49-F238E27FC236}">
                <a16:creationId xmlns:a16="http://schemas.microsoft.com/office/drawing/2014/main" xmlns="" id="{9743CD46-FCC9-4EF3-BABE-B4E076A2D2E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084623" y="5010944"/>
            <a:ext cx="406400" cy="406400"/>
          </a:xfrm>
          <a:prstGeom prst="rect">
            <a:avLst/>
          </a:prstGeom>
        </p:spPr>
      </p:pic>
      <p:sp>
        <p:nvSpPr>
          <p:cNvPr id="8" name="Espace réservé du texte 3">
            <a:extLst>
              <a:ext uri="{FF2B5EF4-FFF2-40B4-BE49-F238E27FC236}">
                <a16:creationId xmlns:a16="http://schemas.microsoft.com/office/drawing/2014/main" xmlns="" id="{0AF7E08B-9C4C-448F-B3D9-5CC6F8453153}"/>
              </a:ext>
            </a:extLst>
          </p:cNvPr>
          <p:cNvSpPr txBox="1">
            <a:spLocks/>
          </p:cNvSpPr>
          <p:nvPr/>
        </p:nvSpPr>
        <p:spPr>
          <a:xfrm>
            <a:off x="254692" y="4987747"/>
            <a:ext cx="1829931" cy="452793"/>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1800" kern="1200">
                <a:solidFill>
                  <a:srgbClr val="FFFFFF"/>
                </a:solidFill>
                <a:latin typeface="+mn-lt"/>
                <a:ea typeface="+mn-ea"/>
                <a:cs typeface="+mn-cs"/>
              </a:defRPr>
            </a:lvl1pPr>
            <a:lvl2pPr marL="457200" indent="0" algn="l" defTabSz="914400" rtl="0" eaLnBrk="1" latinLnBrk="0" hangingPunct="1">
              <a:lnSpc>
                <a:spcPct val="100000"/>
              </a:lnSpc>
              <a:spcBef>
                <a:spcPts val="200"/>
              </a:spcBef>
              <a:spcAft>
                <a:spcPts val="400"/>
              </a:spcAft>
              <a:buClrTx/>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100000"/>
              </a:lnSpc>
              <a:spcBef>
                <a:spcPts val="200"/>
              </a:spcBef>
              <a:spcAft>
                <a:spcPts val="400"/>
              </a:spcAft>
              <a:buClrTx/>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100000"/>
              </a:lnSpc>
              <a:spcBef>
                <a:spcPts val="200"/>
              </a:spcBef>
              <a:spcAft>
                <a:spcPts val="400"/>
              </a:spcAft>
              <a:buClrTx/>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100000"/>
              </a:lnSpc>
              <a:spcBef>
                <a:spcPts val="200"/>
              </a:spcBef>
              <a:spcAft>
                <a:spcPts val="400"/>
              </a:spcAft>
              <a:buClrTx/>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lgn="ctr"/>
            <a:r>
              <a:rPr lang="en-US"/>
              <a:t>Click to listen : </a:t>
            </a:r>
          </a:p>
        </p:txBody>
      </p:sp>
    </p:spTree>
    <p:extLst>
      <p:ext uri="{BB962C8B-B14F-4D97-AF65-F5344CB8AC3E}">
        <p14:creationId xmlns:p14="http://schemas.microsoft.com/office/powerpoint/2010/main" val="396573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61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91425" y="3746501"/>
            <a:ext cx="4241800" cy="25908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643466" y="635000"/>
            <a:ext cx="3517567" cy="1203958"/>
          </a:xfrm>
        </p:spPr>
        <p:txBody>
          <a:bodyPr/>
          <a:lstStyle/>
          <a:p>
            <a:pPr algn="ctr"/>
            <a:r>
              <a:rPr lang="fr-FR"/>
              <a:t>FUTURE GENERATIONS</a:t>
            </a:r>
          </a:p>
        </p:txBody>
      </p:sp>
      <p:sp>
        <p:nvSpPr>
          <p:cNvPr id="4" name="Espace réservé du texte 3"/>
          <p:cNvSpPr>
            <a:spLocks noGrp="1"/>
          </p:cNvSpPr>
          <p:nvPr>
            <p:ph type="body" sz="half" idx="2"/>
          </p:nvPr>
        </p:nvSpPr>
        <p:spPr/>
        <p:txBody>
          <a:bodyPr/>
          <a:lstStyle/>
          <a:p>
            <a:pPr algn="ctr"/>
            <a:r>
              <a:rPr lang="en-US"/>
              <a:t>We don’t know the real impact of GMO ( Genetically Modified Organism) and the manipulation of DNA  on our world and the future generations. </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4450" y="3890854"/>
            <a:ext cx="4095750" cy="2302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207000" y="393700"/>
            <a:ext cx="5943600" cy="34036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331644" y="490293"/>
            <a:ext cx="5694311" cy="3210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u texte 3">
            <a:extLst>
              <a:ext uri="{FF2B5EF4-FFF2-40B4-BE49-F238E27FC236}">
                <a16:creationId xmlns:a16="http://schemas.microsoft.com/office/drawing/2014/main" xmlns="" id="{03B053A1-476B-43F3-AAC6-0AFB6684244B}"/>
              </a:ext>
            </a:extLst>
          </p:cNvPr>
          <p:cNvSpPr txBox="1">
            <a:spLocks/>
          </p:cNvSpPr>
          <p:nvPr/>
        </p:nvSpPr>
        <p:spPr>
          <a:xfrm>
            <a:off x="254692" y="5649898"/>
            <a:ext cx="1829931" cy="452793"/>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1800" kern="1200">
                <a:solidFill>
                  <a:srgbClr val="FFFFFF"/>
                </a:solidFill>
                <a:latin typeface="+mn-lt"/>
                <a:ea typeface="+mn-ea"/>
                <a:cs typeface="+mn-cs"/>
              </a:defRPr>
            </a:lvl1pPr>
            <a:lvl2pPr marL="457200" indent="0" algn="l" defTabSz="914400" rtl="0" eaLnBrk="1" latinLnBrk="0" hangingPunct="1">
              <a:lnSpc>
                <a:spcPct val="100000"/>
              </a:lnSpc>
              <a:spcBef>
                <a:spcPts val="200"/>
              </a:spcBef>
              <a:spcAft>
                <a:spcPts val="400"/>
              </a:spcAft>
              <a:buClrTx/>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100000"/>
              </a:lnSpc>
              <a:spcBef>
                <a:spcPts val="200"/>
              </a:spcBef>
              <a:spcAft>
                <a:spcPts val="400"/>
              </a:spcAft>
              <a:buClrTx/>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100000"/>
              </a:lnSpc>
              <a:spcBef>
                <a:spcPts val="200"/>
              </a:spcBef>
              <a:spcAft>
                <a:spcPts val="400"/>
              </a:spcAft>
              <a:buClrTx/>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100000"/>
              </a:lnSpc>
              <a:spcBef>
                <a:spcPts val="200"/>
              </a:spcBef>
              <a:spcAft>
                <a:spcPts val="400"/>
              </a:spcAft>
              <a:buClrTx/>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lgn="ctr"/>
            <a:r>
              <a:rPr lang="en-US" dirty="0"/>
              <a:t>Click to listen : </a:t>
            </a:r>
          </a:p>
        </p:txBody>
      </p:sp>
      <p:pic>
        <p:nvPicPr>
          <p:cNvPr id="3" name="Future Generations">
            <a:hlinkClick r:id="" action="ppaction://media"/>
            <a:extLst>
              <a:ext uri="{FF2B5EF4-FFF2-40B4-BE49-F238E27FC236}">
                <a16:creationId xmlns:a16="http://schemas.microsoft.com/office/drawing/2014/main" xmlns="" id="{7B2B9B04-377A-461F-A3FF-21E062743E7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84623" y="5673094"/>
            <a:ext cx="406400" cy="406400"/>
          </a:xfrm>
          <a:prstGeom prst="rect">
            <a:avLst/>
          </a:prstGeom>
        </p:spPr>
      </p:pic>
    </p:spTree>
    <p:extLst>
      <p:ext uri="{BB962C8B-B14F-4D97-AF65-F5344CB8AC3E}">
        <p14:creationId xmlns:p14="http://schemas.microsoft.com/office/powerpoint/2010/main" val="408398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4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6166" y="774700"/>
            <a:ext cx="3517567" cy="1242058"/>
          </a:xfrm>
        </p:spPr>
        <p:txBody>
          <a:bodyPr/>
          <a:lstStyle/>
          <a:p>
            <a:pPr algn="ctr"/>
            <a:r>
              <a:rPr lang="fr-FR"/>
              <a:t>FIGHT  AGAINST DISEASES</a:t>
            </a:r>
          </a:p>
        </p:txBody>
      </p:sp>
      <p:sp>
        <p:nvSpPr>
          <p:cNvPr id="4" name="Espace réservé du texte 3"/>
          <p:cNvSpPr>
            <a:spLocks noGrp="1"/>
          </p:cNvSpPr>
          <p:nvPr>
            <p:ph type="body" sz="half" idx="2"/>
          </p:nvPr>
        </p:nvSpPr>
        <p:spPr>
          <a:xfrm>
            <a:off x="618065" y="2458850"/>
            <a:ext cx="3517567" cy="3064505"/>
          </a:xfrm>
        </p:spPr>
        <p:txBody>
          <a:bodyPr>
            <a:normAutofit lnSpcReduction="10000"/>
          </a:bodyPr>
          <a:lstStyle/>
          <a:p>
            <a:pPr algn="ctr"/>
            <a:r>
              <a:rPr lang="en-US"/>
              <a:t>The alterations of DNA plays a role in the process of carcinogenesis. A potential exists for deriving comprehensive profiles of these alterations  characterizing each form of human cancer. In addition the CRISPR ( Clustered Regularly Interspaced Short Palindromic Repeats) could be used to prevent genetic diseases of the embryo</a:t>
            </a:r>
            <a:r>
              <a:rPr lang="fr-FR"/>
              <a:t>.</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889000"/>
            <a:ext cx="5130800" cy="5296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20200325_161015">
            <a:hlinkClick r:id="" action="ppaction://media"/>
            <a:extLst>
              <a:ext uri="{FF2B5EF4-FFF2-40B4-BE49-F238E27FC236}">
                <a16:creationId xmlns:a16="http://schemas.microsoft.com/office/drawing/2014/main" xmlns="" id="{1B0E6673-34AC-431D-A9D5-CDBEC228A77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11749" y="5676900"/>
            <a:ext cx="406400" cy="406400"/>
          </a:xfrm>
          <a:prstGeom prst="rect">
            <a:avLst/>
          </a:prstGeom>
        </p:spPr>
      </p:pic>
      <p:sp>
        <p:nvSpPr>
          <p:cNvPr id="6" name="Espace réservé du texte 3">
            <a:extLst>
              <a:ext uri="{FF2B5EF4-FFF2-40B4-BE49-F238E27FC236}">
                <a16:creationId xmlns:a16="http://schemas.microsoft.com/office/drawing/2014/main" xmlns="" id="{C96736E7-1795-455C-881C-ED7B1A1443D2}"/>
              </a:ext>
            </a:extLst>
          </p:cNvPr>
          <p:cNvSpPr txBox="1">
            <a:spLocks/>
          </p:cNvSpPr>
          <p:nvPr/>
        </p:nvSpPr>
        <p:spPr>
          <a:xfrm>
            <a:off x="254692" y="5649898"/>
            <a:ext cx="1829931" cy="452793"/>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1800" kern="1200">
                <a:solidFill>
                  <a:srgbClr val="FFFFFF"/>
                </a:solidFill>
                <a:latin typeface="+mn-lt"/>
                <a:ea typeface="+mn-ea"/>
                <a:cs typeface="+mn-cs"/>
              </a:defRPr>
            </a:lvl1pPr>
            <a:lvl2pPr marL="457200" indent="0" algn="l" defTabSz="914400" rtl="0" eaLnBrk="1" latinLnBrk="0" hangingPunct="1">
              <a:lnSpc>
                <a:spcPct val="100000"/>
              </a:lnSpc>
              <a:spcBef>
                <a:spcPts val="200"/>
              </a:spcBef>
              <a:spcAft>
                <a:spcPts val="400"/>
              </a:spcAft>
              <a:buClrTx/>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100000"/>
              </a:lnSpc>
              <a:spcBef>
                <a:spcPts val="200"/>
              </a:spcBef>
              <a:spcAft>
                <a:spcPts val="400"/>
              </a:spcAft>
              <a:buClrTx/>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100000"/>
              </a:lnSpc>
              <a:spcBef>
                <a:spcPts val="200"/>
              </a:spcBef>
              <a:spcAft>
                <a:spcPts val="400"/>
              </a:spcAft>
              <a:buClrTx/>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100000"/>
              </a:lnSpc>
              <a:spcBef>
                <a:spcPts val="200"/>
              </a:spcBef>
              <a:spcAft>
                <a:spcPts val="400"/>
              </a:spcAft>
              <a:buClrTx/>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lgn="ctr"/>
            <a:r>
              <a:rPr lang="en-US" dirty="0"/>
              <a:t>Click to listen : </a:t>
            </a:r>
          </a:p>
        </p:txBody>
      </p:sp>
    </p:spTree>
    <p:extLst>
      <p:ext uri="{BB962C8B-B14F-4D97-AF65-F5344CB8AC3E}">
        <p14:creationId xmlns:p14="http://schemas.microsoft.com/office/powerpoint/2010/main" val="160049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8975" y="939800"/>
            <a:ext cx="3346450" cy="25606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4387850" y="939800"/>
            <a:ext cx="3340100" cy="25527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7"/>
          <p:cNvSpPr>
            <a:spLocks noGrp="1"/>
          </p:cNvSpPr>
          <p:nvPr>
            <p:ph type="title"/>
          </p:nvPr>
        </p:nvSpPr>
        <p:spPr>
          <a:xfrm>
            <a:off x="1084579" y="228600"/>
            <a:ext cx="10113645" cy="584200"/>
          </a:xfrm>
        </p:spPr>
        <p:txBody>
          <a:bodyPr/>
          <a:lstStyle/>
          <a:p>
            <a:pPr algn="ctr"/>
            <a:r>
              <a:rPr lang="en-US" sz="3200">
                <a:solidFill>
                  <a:schemeClr val="tx1"/>
                </a:solidFill>
              </a:rPr>
              <a:t>THE PERSPECTIVE OF EACH OF US ON THE SUBJECT</a:t>
            </a:r>
            <a:endParaRPr lang="fr-FR"/>
          </a:p>
        </p:txBody>
      </p:sp>
      <p:sp>
        <p:nvSpPr>
          <p:cNvPr id="10" name="Espace réservé du texte 9"/>
          <p:cNvSpPr>
            <a:spLocks noGrp="1"/>
          </p:cNvSpPr>
          <p:nvPr>
            <p:ph type="body" sz="half" idx="2"/>
          </p:nvPr>
        </p:nvSpPr>
        <p:spPr>
          <a:xfrm>
            <a:off x="669289" y="939800"/>
            <a:ext cx="3182621" cy="2552700"/>
          </a:xfrm>
          <a:ln>
            <a:solidFill>
              <a:schemeClr val="tx1"/>
            </a:solidFill>
          </a:ln>
        </p:spPr>
        <p:txBody>
          <a:bodyPr/>
          <a:lstStyle/>
          <a:p>
            <a:endParaRPr lang="fr-FR"/>
          </a:p>
          <a:p>
            <a:endParaRPr lang="fr-FR"/>
          </a:p>
          <a:p>
            <a:pPr algn="ctr"/>
            <a:r>
              <a:rPr lang="en-US">
                <a:solidFill>
                  <a:schemeClr val="tx1"/>
                </a:solidFill>
              </a:rPr>
              <a:t>« I’m not for these medical procedure because it’s not natural and it’s sometimes unethical »</a:t>
            </a:r>
            <a:endParaRPr lang="en-US"/>
          </a:p>
        </p:txBody>
      </p:sp>
      <p:sp>
        <p:nvSpPr>
          <p:cNvPr id="11" name="Pentagone 10"/>
          <p:cNvSpPr/>
          <p:nvPr/>
        </p:nvSpPr>
        <p:spPr>
          <a:xfrm>
            <a:off x="685800" y="1079500"/>
            <a:ext cx="1816100" cy="381000"/>
          </a:xfrm>
          <a:prstGeom prst="homePlat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rPr>
              <a:t>Chloé</a:t>
            </a:r>
          </a:p>
        </p:txBody>
      </p:sp>
      <p:sp>
        <p:nvSpPr>
          <p:cNvPr id="12" name="Pentagone 11"/>
          <p:cNvSpPr/>
          <p:nvPr/>
        </p:nvSpPr>
        <p:spPr>
          <a:xfrm>
            <a:off x="4387850" y="1117600"/>
            <a:ext cx="1841500" cy="381000"/>
          </a:xfrm>
          <a:prstGeom prst="homePlat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Alan</a:t>
            </a:r>
          </a:p>
        </p:txBody>
      </p:sp>
      <p:sp>
        <p:nvSpPr>
          <p:cNvPr id="15" name="Pentagone 14"/>
          <p:cNvSpPr/>
          <p:nvPr/>
        </p:nvSpPr>
        <p:spPr>
          <a:xfrm>
            <a:off x="8308975" y="1115218"/>
            <a:ext cx="1571625" cy="381000"/>
          </a:xfrm>
          <a:prstGeom prst="homePlat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Maël</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74" y="4002088"/>
            <a:ext cx="3346450" cy="256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4002088"/>
            <a:ext cx="3346450" cy="256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348" y="4002088"/>
            <a:ext cx="3346450" cy="256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Pentagone 15"/>
          <p:cNvSpPr/>
          <p:nvPr/>
        </p:nvSpPr>
        <p:spPr>
          <a:xfrm>
            <a:off x="587374" y="4175125"/>
            <a:ext cx="1673225" cy="368300"/>
          </a:xfrm>
          <a:prstGeom prst="homePlat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err="1"/>
              <a:t>Tiago</a:t>
            </a:r>
            <a:endParaRPr lang="fr-FR"/>
          </a:p>
        </p:txBody>
      </p:sp>
      <p:sp>
        <p:nvSpPr>
          <p:cNvPr id="17" name="Pentagone 16"/>
          <p:cNvSpPr/>
          <p:nvPr/>
        </p:nvSpPr>
        <p:spPr>
          <a:xfrm>
            <a:off x="4381499" y="4200525"/>
            <a:ext cx="1673225" cy="368300"/>
          </a:xfrm>
          <a:prstGeom prst="homePlat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err="1"/>
              <a:t>Maëlys</a:t>
            </a:r>
            <a:endParaRPr lang="fr-FR"/>
          </a:p>
        </p:txBody>
      </p:sp>
      <p:sp>
        <p:nvSpPr>
          <p:cNvPr id="18" name="Pentagone 17"/>
          <p:cNvSpPr/>
          <p:nvPr/>
        </p:nvSpPr>
        <p:spPr>
          <a:xfrm>
            <a:off x="8308975" y="4175125"/>
            <a:ext cx="1558925" cy="387350"/>
          </a:xfrm>
          <a:prstGeom prst="homePlat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Vincent</a:t>
            </a:r>
          </a:p>
        </p:txBody>
      </p:sp>
      <p:sp>
        <p:nvSpPr>
          <p:cNvPr id="19" name="ZoneTexte 18"/>
          <p:cNvSpPr txBox="1"/>
          <p:nvPr/>
        </p:nvSpPr>
        <p:spPr>
          <a:xfrm>
            <a:off x="8308976" y="1508918"/>
            <a:ext cx="3346450" cy="1815882"/>
          </a:xfrm>
          <a:prstGeom prst="rect">
            <a:avLst/>
          </a:prstGeom>
          <a:noFill/>
        </p:spPr>
        <p:txBody>
          <a:bodyPr wrap="square" rtlCol="0">
            <a:spAutoFit/>
          </a:bodyPr>
          <a:lstStyle/>
          <a:p>
            <a:pPr algn="ctr"/>
            <a:r>
              <a:rPr lang="fr-FR" sz="1400" dirty="0"/>
              <a:t>«</a:t>
            </a:r>
            <a:r>
              <a:rPr lang="en-US" sz="1400" dirty="0"/>
              <a:t> I think that in the coming decades, DNA attenuation and crossovers could remedy many problems such as genetic diseases for example. But for the moment, the manipulation of DNA is not very precise and random enough, reaching certain cells but not others, which can dangerously</a:t>
            </a:r>
          </a:p>
          <a:p>
            <a:pPr algn="ctr"/>
            <a:r>
              <a:rPr lang="en-US" sz="1400" dirty="0"/>
              <a:t>i</a:t>
            </a:r>
            <a:r>
              <a:rPr lang="en-US" sz="1400" dirty="0" smtClean="0"/>
              <a:t>mpact </a:t>
            </a:r>
            <a:r>
              <a:rPr lang="en-US" sz="1400" dirty="0"/>
              <a:t>the genome. »</a:t>
            </a:r>
          </a:p>
        </p:txBody>
      </p:sp>
      <p:sp>
        <p:nvSpPr>
          <p:cNvPr id="20" name="ZoneTexte 19"/>
          <p:cNvSpPr txBox="1"/>
          <p:nvPr/>
        </p:nvSpPr>
        <p:spPr>
          <a:xfrm>
            <a:off x="8447314" y="4583339"/>
            <a:ext cx="3018972" cy="1569660"/>
          </a:xfrm>
          <a:prstGeom prst="rect">
            <a:avLst/>
          </a:prstGeom>
          <a:noFill/>
        </p:spPr>
        <p:txBody>
          <a:bodyPr wrap="square" rtlCol="0">
            <a:spAutoFit/>
          </a:bodyPr>
          <a:lstStyle/>
          <a:p>
            <a:pPr algn="ctr"/>
            <a:r>
              <a:rPr lang="en-US" sz="1600" dirty="0"/>
              <a:t>« I think that the genetic alteration </a:t>
            </a:r>
            <a:r>
              <a:rPr lang="en-US" sz="1600" dirty="0"/>
              <a:t>i</a:t>
            </a:r>
            <a:r>
              <a:rPr lang="en-US" sz="1600" dirty="0" smtClean="0"/>
              <a:t>s </a:t>
            </a:r>
            <a:r>
              <a:rPr lang="en-US" sz="1600" dirty="0"/>
              <a:t>a good thing for the future. Firstly for medical domain and secondly to improve humans. But we must be careful with that because it can fall in bad hands. »</a:t>
            </a:r>
          </a:p>
        </p:txBody>
      </p:sp>
      <p:sp>
        <p:nvSpPr>
          <p:cNvPr id="21" name="ZoneTexte 20"/>
          <p:cNvSpPr txBox="1"/>
          <p:nvPr/>
        </p:nvSpPr>
        <p:spPr>
          <a:xfrm>
            <a:off x="685799" y="4663105"/>
            <a:ext cx="3116943" cy="1631216"/>
          </a:xfrm>
          <a:prstGeom prst="rect">
            <a:avLst/>
          </a:prstGeom>
          <a:noFill/>
        </p:spPr>
        <p:txBody>
          <a:bodyPr wrap="square" rtlCol="0">
            <a:spAutoFit/>
          </a:bodyPr>
          <a:lstStyle/>
          <a:p>
            <a:pPr algn="ctr"/>
            <a:r>
              <a:rPr lang="en-US" sz="1400" dirty="0"/>
              <a:t>« In my opinion genetic alteration is on the one hand an incredible way to fight heredity diseases </a:t>
            </a:r>
            <a:r>
              <a:rPr lang="en-US" sz="1400" dirty="0" smtClean="0"/>
              <a:t>like </a:t>
            </a:r>
            <a:r>
              <a:rPr lang="en-US" sz="1400" dirty="0"/>
              <a:t>Cystic Fibrosis by removing the « sick » alleles. On the other hand it can be dangerous for someone with bad intentions. It must be used carefully. »</a:t>
            </a:r>
          </a:p>
        </p:txBody>
      </p:sp>
      <p:sp>
        <p:nvSpPr>
          <p:cNvPr id="23" name="ZoneTexte 22"/>
          <p:cNvSpPr txBox="1"/>
          <p:nvPr/>
        </p:nvSpPr>
        <p:spPr>
          <a:xfrm>
            <a:off x="4513943" y="4678494"/>
            <a:ext cx="2989943" cy="1569660"/>
          </a:xfrm>
          <a:prstGeom prst="rect">
            <a:avLst/>
          </a:prstGeom>
          <a:noFill/>
        </p:spPr>
        <p:txBody>
          <a:bodyPr wrap="square" rtlCol="0">
            <a:spAutoFit/>
          </a:bodyPr>
          <a:lstStyle/>
          <a:p>
            <a:pPr algn="ctr"/>
            <a:r>
              <a:rPr lang="en-US" sz="1600"/>
              <a:t>« For me the various progresses can be good to limit as much as possible diseases but they are also dangerous because we don’t know what they can  cause in the future. »  </a:t>
            </a:r>
          </a:p>
        </p:txBody>
      </p:sp>
      <p:sp>
        <p:nvSpPr>
          <p:cNvPr id="24" name="ZoneTexte 23"/>
          <p:cNvSpPr txBox="1"/>
          <p:nvPr/>
        </p:nvSpPr>
        <p:spPr>
          <a:xfrm>
            <a:off x="4513943" y="1678195"/>
            <a:ext cx="3106057" cy="1477328"/>
          </a:xfrm>
          <a:prstGeom prst="rect">
            <a:avLst/>
          </a:prstGeom>
          <a:noFill/>
        </p:spPr>
        <p:txBody>
          <a:bodyPr wrap="square" rtlCol="0">
            <a:spAutoFit/>
          </a:bodyPr>
          <a:lstStyle/>
          <a:p>
            <a:pPr algn="ctr"/>
            <a:r>
              <a:rPr lang="en-US"/>
              <a:t>« I’m for the progresses against the development of diseases but in the same time against cloning. So, my opinion is  mixed. »</a:t>
            </a:r>
          </a:p>
        </p:txBody>
      </p:sp>
    </p:spTree>
    <p:extLst>
      <p:ext uri="{BB962C8B-B14F-4D97-AF65-F5344CB8AC3E}">
        <p14:creationId xmlns:p14="http://schemas.microsoft.com/office/powerpoint/2010/main" val="3141280034"/>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VTI" id="{ABE3C30C-0FC0-4450-828E-52DE70F1BCCB}" vid="{A6E2497D-935A-4CFD-B9FD-6DCB15FA68B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228</Words>
  <Application>Microsoft Office PowerPoint</Application>
  <PresentationFormat>Personnalisé</PresentationFormat>
  <Paragraphs>46</Paragraphs>
  <Slides>5</Slides>
  <Notes>1</Notes>
  <HiddenSlides>0</HiddenSlides>
  <MMClips>3</MMClips>
  <ScaleCrop>false</ScaleCrop>
  <HeadingPairs>
    <vt:vector size="4" baseType="variant">
      <vt:variant>
        <vt:lpstr>Thème</vt:lpstr>
      </vt:variant>
      <vt:variant>
        <vt:i4>1</vt:i4>
      </vt:variant>
      <vt:variant>
        <vt:lpstr>Titres des diapositives</vt:lpstr>
      </vt:variant>
      <vt:variant>
        <vt:i4>5</vt:i4>
      </vt:variant>
    </vt:vector>
  </HeadingPairs>
  <TitlesOfParts>
    <vt:vector size="6" baseType="lpstr">
      <vt:lpstr>RetrospectVTI</vt:lpstr>
      <vt:lpstr>GENE TECHNIC</vt:lpstr>
      <vt:lpstr>CLONING</vt:lpstr>
      <vt:lpstr>FUTURE GENERATIONS</vt:lpstr>
      <vt:lpstr>FIGHT  AGAINST DISEASES</vt:lpstr>
      <vt:lpstr>THE PERSPECTIVE OF EACH OF US ON THE SUBJECT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utilisateur</cp:lastModifiedBy>
  <cp:revision>4</cp:revision>
  <dcterms:created xsi:type="dcterms:W3CDTF">2020-03-24T17:06:48Z</dcterms:created>
  <dcterms:modified xsi:type="dcterms:W3CDTF">2020-03-27T09:07:16Z</dcterms:modified>
</cp:coreProperties>
</file>