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70" r:id="rId13"/>
    <p:sldId id="264" r:id="rId14"/>
    <p:sldId id="265" r:id="rId15"/>
    <p:sldId id="266" r:id="rId16"/>
    <p:sldId id="267" r:id="rId17"/>
    <p:sldId id="269" r:id="rId18"/>
    <p:sldId id="268" r:id="rId19"/>
    <p:sldId id="271" r:id="rId20"/>
    <p:sldId id="273" r:id="rId21"/>
    <p:sldId id="274" r:id="rId22"/>
    <p:sldId id="278" r:id="rId23"/>
    <p:sldId id="282" r:id="rId24"/>
    <p:sldId id="283" r:id="rId25"/>
    <p:sldId id="284" r:id="rId26"/>
    <p:sldId id="285" r:id="rId27"/>
    <p:sldId id="275" r:id="rId28"/>
    <p:sldId id="276" r:id="rId29"/>
    <p:sldId id="277" r:id="rId30"/>
    <p:sldId id="279" r:id="rId31"/>
    <p:sldId id="286" r:id="rId32"/>
    <p:sldId id="287" r:id="rId33"/>
    <p:sldId id="280" r:id="rId34"/>
    <p:sldId id="281" r:id="rId3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n dedaj" initials="ld" lastIdx="1" clrIdx="0">
    <p:extLst>
      <p:ext uri="{19B8F6BF-5375-455C-9EA6-DF929625EA0E}">
        <p15:presenceInfo xmlns:p15="http://schemas.microsoft.com/office/powerpoint/2012/main" userId="leon deda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60"/>
  </p:normalViewPr>
  <p:slideViewPr>
    <p:cSldViewPr snapToGrid="0">
      <p:cViewPr varScale="1">
        <p:scale>
          <a:sx n="82" d="100"/>
          <a:sy n="82" d="100"/>
        </p:scale>
        <p:origin x="64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09T21:08:53.603" idx="1">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FD172-0CAD-4514-ABC3-139CE8118B79}"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8AFE533D-34E9-4861-8547-F92B764EEE69}">
      <dgm:prSet custT="1"/>
      <dgm:spPr/>
      <dgm:t>
        <a:bodyPr/>
        <a:lstStyle/>
        <a:p>
          <a:r>
            <a:rPr lang="hr-HR" sz="1400" b="1" dirty="0"/>
            <a:t>U 20 minuta </a:t>
          </a:r>
          <a:r>
            <a:rPr lang="hr-HR" sz="1400" dirty="0"/>
            <a:t>- snižava se puls i krvni tlak</a:t>
          </a:r>
          <a:endParaRPr lang="en-US" sz="1400" dirty="0"/>
        </a:p>
      </dgm:t>
    </dgm:pt>
    <dgm:pt modelId="{57143291-538B-48EC-9A5F-349A53343FBC}" type="parTrans" cxnId="{6D30E590-DD16-426E-B530-2451895D9BEC}">
      <dgm:prSet/>
      <dgm:spPr/>
      <dgm:t>
        <a:bodyPr/>
        <a:lstStyle/>
        <a:p>
          <a:endParaRPr lang="en-US"/>
        </a:p>
      </dgm:t>
    </dgm:pt>
    <dgm:pt modelId="{EF621CF8-2918-4B41-96C4-DFB197FD2A1E}" type="sibTrans" cxnId="{6D30E590-DD16-426E-B530-2451895D9BEC}">
      <dgm:prSet/>
      <dgm:spPr/>
      <dgm:t>
        <a:bodyPr/>
        <a:lstStyle/>
        <a:p>
          <a:endParaRPr lang="en-US"/>
        </a:p>
      </dgm:t>
    </dgm:pt>
    <dgm:pt modelId="{36EA0681-F7BE-4E3C-A90B-1008705206CE}">
      <dgm:prSet custT="1"/>
      <dgm:spPr/>
      <dgm:t>
        <a:bodyPr/>
        <a:lstStyle/>
        <a:p>
          <a:r>
            <a:rPr lang="hr-HR" sz="1400" b="1" dirty="0"/>
            <a:t>Za 12 sati  </a:t>
          </a:r>
          <a:r>
            <a:rPr lang="hr-HR" sz="1400" dirty="0"/>
            <a:t>- razina ugljičnog monoksida u krvi dolazi na razine normale</a:t>
          </a:r>
          <a:endParaRPr lang="en-US" sz="1400" dirty="0"/>
        </a:p>
      </dgm:t>
    </dgm:pt>
    <dgm:pt modelId="{10BC2713-B84A-4D6B-AEA7-AB383E50F3D0}" type="parTrans" cxnId="{D69E86D8-2472-4E06-A7FC-D8C46836F515}">
      <dgm:prSet/>
      <dgm:spPr/>
      <dgm:t>
        <a:bodyPr/>
        <a:lstStyle/>
        <a:p>
          <a:endParaRPr lang="en-US"/>
        </a:p>
      </dgm:t>
    </dgm:pt>
    <dgm:pt modelId="{2A3B3C81-275A-40A3-A337-FA6809115910}" type="sibTrans" cxnId="{D69E86D8-2472-4E06-A7FC-D8C46836F515}">
      <dgm:prSet/>
      <dgm:spPr/>
      <dgm:t>
        <a:bodyPr/>
        <a:lstStyle/>
        <a:p>
          <a:endParaRPr lang="en-US"/>
        </a:p>
      </dgm:t>
    </dgm:pt>
    <dgm:pt modelId="{034A51F3-D6D4-4FF0-95DD-000403191E0D}">
      <dgm:prSet custT="1"/>
      <dgm:spPr/>
      <dgm:t>
        <a:bodyPr/>
        <a:lstStyle/>
        <a:p>
          <a:r>
            <a:rPr lang="hr-HR" sz="1400" b="1" dirty="0"/>
            <a:t>Između 2 i 12 tjedana </a:t>
          </a:r>
          <a:r>
            <a:rPr lang="hr-HR" sz="1400" dirty="0"/>
            <a:t>- cirkulacija se poboljšava i kapacitet pluća se povećava</a:t>
          </a:r>
          <a:endParaRPr lang="en-US" sz="1400" dirty="0"/>
        </a:p>
      </dgm:t>
    </dgm:pt>
    <dgm:pt modelId="{7AA22F9F-A3A1-4B51-B256-617B53D29A9A}" type="parTrans" cxnId="{3A7F1488-E5CD-44CD-8E13-2C19642E6875}">
      <dgm:prSet/>
      <dgm:spPr/>
      <dgm:t>
        <a:bodyPr/>
        <a:lstStyle/>
        <a:p>
          <a:endParaRPr lang="en-US"/>
        </a:p>
      </dgm:t>
    </dgm:pt>
    <dgm:pt modelId="{8C4EFA82-133E-44DE-BD25-AC6351A8DAB3}" type="sibTrans" cxnId="{3A7F1488-E5CD-44CD-8E13-2C19642E6875}">
      <dgm:prSet/>
      <dgm:spPr/>
      <dgm:t>
        <a:bodyPr/>
        <a:lstStyle/>
        <a:p>
          <a:endParaRPr lang="en-US"/>
        </a:p>
      </dgm:t>
    </dgm:pt>
    <dgm:pt modelId="{D6198F1A-BA41-458A-BF3C-D46E1FA65DAB}">
      <dgm:prSet custT="1"/>
      <dgm:spPr/>
      <dgm:t>
        <a:bodyPr/>
        <a:lstStyle/>
        <a:p>
          <a:r>
            <a:rPr lang="hr-HR" sz="1400" b="1" dirty="0"/>
            <a:t>Između 1 i 9 mjeseci </a:t>
          </a:r>
          <a:r>
            <a:rPr lang="hr-HR" sz="1400" dirty="0"/>
            <a:t>- kašalj i kratkoća daha se smanjuju</a:t>
          </a:r>
          <a:endParaRPr lang="en-US" sz="1400" dirty="0"/>
        </a:p>
      </dgm:t>
    </dgm:pt>
    <dgm:pt modelId="{7600D724-C454-43D8-BD3B-519D56878945}" type="parTrans" cxnId="{FC3B93C8-4695-42F6-B402-C0A670BD296C}">
      <dgm:prSet/>
      <dgm:spPr/>
      <dgm:t>
        <a:bodyPr/>
        <a:lstStyle/>
        <a:p>
          <a:endParaRPr lang="en-US"/>
        </a:p>
      </dgm:t>
    </dgm:pt>
    <dgm:pt modelId="{483440A0-BFC0-43C5-A786-8340FAEBEF9D}" type="sibTrans" cxnId="{FC3B93C8-4695-42F6-B402-C0A670BD296C}">
      <dgm:prSet/>
      <dgm:spPr/>
      <dgm:t>
        <a:bodyPr/>
        <a:lstStyle/>
        <a:p>
          <a:endParaRPr lang="en-US"/>
        </a:p>
      </dgm:t>
    </dgm:pt>
    <dgm:pt modelId="{A958F347-7D1A-4AC4-8E94-318D005EEBB6}">
      <dgm:prSet custT="1"/>
      <dgm:spPr/>
      <dgm:t>
        <a:bodyPr/>
        <a:lstStyle/>
        <a:p>
          <a:r>
            <a:rPr lang="hr-HR" sz="1400" b="1" dirty="0"/>
            <a:t>Nakon 1 godine </a:t>
          </a:r>
          <a:r>
            <a:rPr lang="hr-HR" sz="1400" dirty="0"/>
            <a:t>- rizik od koronarne bolesti srca otprilike je upola manji od rizika pušača</a:t>
          </a:r>
          <a:endParaRPr lang="en-US" sz="1400" dirty="0"/>
        </a:p>
      </dgm:t>
    </dgm:pt>
    <dgm:pt modelId="{B15ECED2-E172-43DF-BE05-8E2F0499F405}" type="parTrans" cxnId="{D4AA824F-A1A1-480C-A60D-AEDFADCAC9A9}">
      <dgm:prSet/>
      <dgm:spPr/>
      <dgm:t>
        <a:bodyPr/>
        <a:lstStyle/>
        <a:p>
          <a:endParaRPr lang="en-US"/>
        </a:p>
      </dgm:t>
    </dgm:pt>
    <dgm:pt modelId="{DC08BFF1-B481-4DB6-B86E-487667822C82}" type="sibTrans" cxnId="{D4AA824F-A1A1-480C-A60D-AEDFADCAC9A9}">
      <dgm:prSet/>
      <dgm:spPr/>
      <dgm:t>
        <a:bodyPr/>
        <a:lstStyle/>
        <a:p>
          <a:endParaRPr lang="en-US"/>
        </a:p>
      </dgm:t>
    </dgm:pt>
    <dgm:pt modelId="{ED6EA0C4-88CF-4DBE-8244-5171461878CC}">
      <dgm:prSet custT="1"/>
      <dgm:spPr/>
      <dgm:t>
        <a:bodyPr/>
        <a:lstStyle/>
        <a:p>
          <a:r>
            <a:rPr lang="hr-HR" sz="1400" b="1" dirty="0"/>
            <a:t>Nakon 5 do 15 godina </a:t>
          </a:r>
          <a:r>
            <a:rPr lang="hr-HR" sz="1400" dirty="0"/>
            <a:t>- rizik od moždanog udara smanjuje se na razinu rizika kod nepušača</a:t>
          </a:r>
          <a:endParaRPr lang="en-US" sz="1400" dirty="0"/>
        </a:p>
      </dgm:t>
    </dgm:pt>
    <dgm:pt modelId="{6AD39B66-6C56-4124-93E5-77979A375291}" type="parTrans" cxnId="{EE6BDC6B-3B83-4A0C-A26B-D3F3CD09AE6C}">
      <dgm:prSet/>
      <dgm:spPr/>
      <dgm:t>
        <a:bodyPr/>
        <a:lstStyle/>
        <a:p>
          <a:endParaRPr lang="en-US"/>
        </a:p>
      </dgm:t>
    </dgm:pt>
    <dgm:pt modelId="{1C063296-6398-438E-AA2A-7D4B6C52883F}" type="sibTrans" cxnId="{EE6BDC6B-3B83-4A0C-A26B-D3F3CD09AE6C}">
      <dgm:prSet/>
      <dgm:spPr/>
      <dgm:t>
        <a:bodyPr/>
        <a:lstStyle/>
        <a:p>
          <a:endParaRPr lang="en-US"/>
        </a:p>
      </dgm:t>
    </dgm:pt>
    <dgm:pt modelId="{0D04586D-1AF5-4B34-BB35-9F96ADF1F066}">
      <dgm:prSet custT="1"/>
      <dgm:spPr/>
      <dgm:t>
        <a:bodyPr/>
        <a:lstStyle/>
        <a:p>
          <a:r>
            <a:rPr lang="hr-HR" sz="1400" b="1" dirty="0"/>
            <a:t>10 godina </a:t>
          </a:r>
          <a:r>
            <a:rPr lang="hr-HR" sz="1400" dirty="0"/>
            <a:t>- rizik od raka pluća smanjuje se za otprilike pola rizika kojeg imaju pušači te se smanjuje rizik od raka usta, grla, jednjaka, mokraćnog mjehura, vrata maternice i gušterače</a:t>
          </a:r>
          <a:endParaRPr lang="en-US" sz="1400" dirty="0"/>
        </a:p>
      </dgm:t>
    </dgm:pt>
    <dgm:pt modelId="{6E239FFE-9EF0-4AE5-BEA2-A9148DF5442F}" type="parTrans" cxnId="{212D7E23-62CA-4475-BED4-FC98DA0C719E}">
      <dgm:prSet/>
      <dgm:spPr/>
      <dgm:t>
        <a:bodyPr/>
        <a:lstStyle/>
        <a:p>
          <a:endParaRPr lang="en-US"/>
        </a:p>
      </dgm:t>
    </dgm:pt>
    <dgm:pt modelId="{813BDA16-C483-41F9-9528-BC23072216D0}" type="sibTrans" cxnId="{212D7E23-62CA-4475-BED4-FC98DA0C719E}">
      <dgm:prSet/>
      <dgm:spPr/>
      <dgm:t>
        <a:bodyPr/>
        <a:lstStyle/>
        <a:p>
          <a:endParaRPr lang="en-US"/>
        </a:p>
      </dgm:t>
    </dgm:pt>
    <dgm:pt modelId="{DCEBDB0D-1F58-42CE-991E-1946B51827B4}">
      <dgm:prSet custT="1"/>
      <dgm:spPr/>
      <dgm:t>
        <a:bodyPr/>
        <a:lstStyle/>
        <a:p>
          <a:r>
            <a:rPr lang="hr-HR" sz="1400" b="1" dirty="0"/>
            <a:t>15 godina </a:t>
          </a:r>
          <a:r>
            <a:rPr lang="hr-HR" sz="1400" dirty="0"/>
            <a:t>- rizik od koronarne bolesti srca jednak je riziku kod nepušača.</a:t>
          </a:r>
          <a:endParaRPr lang="en-US" sz="1400" dirty="0"/>
        </a:p>
      </dgm:t>
    </dgm:pt>
    <dgm:pt modelId="{F8844C92-FE1F-41C5-A9A5-EEE859C660CE}" type="parTrans" cxnId="{8D2BE679-E4E5-4239-BB99-126F9268EB0F}">
      <dgm:prSet/>
      <dgm:spPr/>
      <dgm:t>
        <a:bodyPr/>
        <a:lstStyle/>
        <a:p>
          <a:endParaRPr lang="en-US"/>
        </a:p>
      </dgm:t>
    </dgm:pt>
    <dgm:pt modelId="{90F1E52E-5419-4BF1-96A5-D638E7894A83}" type="sibTrans" cxnId="{8D2BE679-E4E5-4239-BB99-126F9268EB0F}">
      <dgm:prSet/>
      <dgm:spPr/>
      <dgm:t>
        <a:bodyPr/>
        <a:lstStyle/>
        <a:p>
          <a:endParaRPr lang="en-US"/>
        </a:p>
      </dgm:t>
    </dgm:pt>
    <dgm:pt modelId="{FFA3E2CE-E8DD-4526-8D2B-E066330EA714}" type="pres">
      <dgm:prSet presAssocID="{D24FD172-0CAD-4514-ABC3-139CE8118B79}" presName="Name0" presStyleCnt="0">
        <dgm:presLayoutVars>
          <dgm:dir/>
          <dgm:resizeHandles val="exact"/>
        </dgm:presLayoutVars>
      </dgm:prSet>
      <dgm:spPr/>
    </dgm:pt>
    <dgm:pt modelId="{B8B431F5-8725-48BB-8DF2-0738E0CD8552}" type="pres">
      <dgm:prSet presAssocID="{8AFE533D-34E9-4861-8547-F92B764EEE69}" presName="node" presStyleLbl="node1" presStyleIdx="0" presStyleCnt="8">
        <dgm:presLayoutVars>
          <dgm:bulletEnabled val="1"/>
        </dgm:presLayoutVars>
      </dgm:prSet>
      <dgm:spPr/>
    </dgm:pt>
    <dgm:pt modelId="{FD476D8A-DACD-4CC6-A355-050B7B7C1500}" type="pres">
      <dgm:prSet presAssocID="{EF621CF8-2918-4B41-96C4-DFB197FD2A1E}" presName="sibTrans" presStyleLbl="sibTrans1D1" presStyleIdx="0" presStyleCnt="7"/>
      <dgm:spPr/>
    </dgm:pt>
    <dgm:pt modelId="{9B63A360-8DCF-475F-BDA1-C6EB38028EB0}" type="pres">
      <dgm:prSet presAssocID="{EF621CF8-2918-4B41-96C4-DFB197FD2A1E}" presName="connectorText" presStyleLbl="sibTrans1D1" presStyleIdx="0" presStyleCnt="7"/>
      <dgm:spPr/>
    </dgm:pt>
    <dgm:pt modelId="{C3B716C9-F27F-4124-BE92-884881F87305}" type="pres">
      <dgm:prSet presAssocID="{36EA0681-F7BE-4E3C-A90B-1008705206CE}" presName="node" presStyleLbl="node1" presStyleIdx="1" presStyleCnt="8">
        <dgm:presLayoutVars>
          <dgm:bulletEnabled val="1"/>
        </dgm:presLayoutVars>
      </dgm:prSet>
      <dgm:spPr/>
    </dgm:pt>
    <dgm:pt modelId="{EE276B10-E4B6-47AA-86D5-07133CAED2F0}" type="pres">
      <dgm:prSet presAssocID="{2A3B3C81-275A-40A3-A337-FA6809115910}" presName="sibTrans" presStyleLbl="sibTrans1D1" presStyleIdx="1" presStyleCnt="7"/>
      <dgm:spPr/>
    </dgm:pt>
    <dgm:pt modelId="{FA5BEC3B-B623-47EE-8828-4C8624343DDC}" type="pres">
      <dgm:prSet presAssocID="{2A3B3C81-275A-40A3-A337-FA6809115910}" presName="connectorText" presStyleLbl="sibTrans1D1" presStyleIdx="1" presStyleCnt="7"/>
      <dgm:spPr/>
    </dgm:pt>
    <dgm:pt modelId="{73901496-C34E-4CA3-BEFC-85105DFA3ED2}" type="pres">
      <dgm:prSet presAssocID="{034A51F3-D6D4-4FF0-95DD-000403191E0D}" presName="node" presStyleLbl="node1" presStyleIdx="2" presStyleCnt="8">
        <dgm:presLayoutVars>
          <dgm:bulletEnabled val="1"/>
        </dgm:presLayoutVars>
      </dgm:prSet>
      <dgm:spPr/>
    </dgm:pt>
    <dgm:pt modelId="{202A47AF-7DD8-43B8-8DEA-A06D30429579}" type="pres">
      <dgm:prSet presAssocID="{8C4EFA82-133E-44DE-BD25-AC6351A8DAB3}" presName="sibTrans" presStyleLbl="sibTrans1D1" presStyleIdx="2" presStyleCnt="7"/>
      <dgm:spPr/>
    </dgm:pt>
    <dgm:pt modelId="{68F1E05E-5F88-454B-9ED4-0533883B3467}" type="pres">
      <dgm:prSet presAssocID="{8C4EFA82-133E-44DE-BD25-AC6351A8DAB3}" presName="connectorText" presStyleLbl="sibTrans1D1" presStyleIdx="2" presStyleCnt="7"/>
      <dgm:spPr/>
    </dgm:pt>
    <dgm:pt modelId="{5A3200A3-EE47-45CF-89BF-EB22F239C33F}" type="pres">
      <dgm:prSet presAssocID="{D6198F1A-BA41-458A-BF3C-D46E1FA65DAB}" presName="node" presStyleLbl="node1" presStyleIdx="3" presStyleCnt="8">
        <dgm:presLayoutVars>
          <dgm:bulletEnabled val="1"/>
        </dgm:presLayoutVars>
      </dgm:prSet>
      <dgm:spPr/>
    </dgm:pt>
    <dgm:pt modelId="{F4B5157B-7BE3-4335-AAD0-26DFD76B5C5D}" type="pres">
      <dgm:prSet presAssocID="{483440A0-BFC0-43C5-A786-8340FAEBEF9D}" presName="sibTrans" presStyleLbl="sibTrans1D1" presStyleIdx="3" presStyleCnt="7"/>
      <dgm:spPr/>
    </dgm:pt>
    <dgm:pt modelId="{11C20E76-F327-4CBF-A045-601C9DA38E59}" type="pres">
      <dgm:prSet presAssocID="{483440A0-BFC0-43C5-A786-8340FAEBEF9D}" presName="connectorText" presStyleLbl="sibTrans1D1" presStyleIdx="3" presStyleCnt="7"/>
      <dgm:spPr/>
    </dgm:pt>
    <dgm:pt modelId="{A247E417-5E4A-4BF1-BE11-ECB37E21CFF9}" type="pres">
      <dgm:prSet presAssocID="{A958F347-7D1A-4AC4-8E94-318D005EEBB6}" presName="node" presStyleLbl="node1" presStyleIdx="4" presStyleCnt="8">
        <dgm:presLayoutVars>
          <dgm:bulletEnabled val="1"/>
        </dgm:presLayoutVars>
      </dgm:prSet>
      <dgm:spPr/>
    </dgm:pt>
    <dgm:pt modelId="{48704CAA-D429-4627-A2D1-87D3EC3B4270}" type="pres">
      <dgm:prSet presAssocID="{DC08BFF1-B481-4DB6-B86E-487667822C82}" presName="sibTrans" presStyleLbl="sibTrans1D1" presStyleIdx="4" presStyleCnt="7"/>
      <dgm:spPr/>
    </dgm:pt>
    <dgm:pt modelId="{BB679EB0-2004-4657-8DF4-6043E5E7ED5E}" type="pres">
      <dgm:prSet presAssocID="{DC08BFF1-B481-4DB6-B86E-487667822C82}" presName="connectorText" presStyleLbl="sibTrans1D1" presStyleIdx="4" presStyleCnt="7"/>
      <dgm:spPr/>
    </dgm:pt>
    <dgm:pt modelId="{28C09991-70CF-47DA-BD3B-4CEB0832A616}" type="pres">
      <dgm:prSet presAssocID="{ED6EA0C4-88CF-4DBE-8244-5171461878CC}" presName="node" presStyleLbl="node1" presStyleIdx="5" presStyleCnt="8">
        <dgm:presLayoutVars>
          <dgm:bulletEnabled val="1"/>
        </dgm:presLayoutVars>
      </dgm:prSet>
      <dgm:spPr/>
    </dgm:pt>
    <dgm:pt modelId="{CE0212D9-684F-42FD-933B-F86C6CE7AF7B}" type="pres">
      <dgm:prSet presAssocID="{1C063296-6398-438E-AA2A-7D4B6C52883F}" presName="sibTrans" presStyleLbl="sibTrans1D1" presStyleIdx="5" presStyleCnt="7"/>
      <dgm:spPr/>
    </dgm:pt>
    <dgm:pt modelId="{7909A572-7443-4A39-942B-8DB8882D4464}" type="pres">
      <dgm:prSet presAssocID="{1C063296-6398-438E-AA2A-7D4B6C52883F}" presName="connectorText" presStyleLbl="sibTrans1D1" presStyleIdx="5" presStyleCnt="7"/>
      <dgm:spPr/>
    </dgm:pt>
    <dgm:pt modelId="{B2BE1FD5-B9B0-49F9-A604-B6E503B8EE08}" type="pres">
      <dgm:prSet presAssocID="{0D04586D-1AF5-4B34-BB35-9F96ADF1F066}" presName="node" presStyleLbl="node1" presStyleIdx="6" presStyleCnt="8">
        <dgm:presLayoutVars>
          <dgm:bulletEnabled val="1"/>
        </dgm:presLayoutVars>
      </dgm:prSet>
      <dgm:spPr/>
    </dgm:pt>
    <dgm:pt modelId="{30A7DF66-F603-40DA-84A9-97031F2EC32A}" type="pres">
      <dgm:prSet presAssocID="{813BDA16-C483-41F9-9528-BC23072216D0}" presName="sibTrans" presStyleLbl="sibTrans1D1" presStyleIdx="6" presStyleCnt="7"/>
      <dgm:spPr/>
    </dgm:pt>
    <dgm:pt modelId="{F9D1BFEB-3D06-4BB9-9C79-0C4D0027E6B8}" type="pres">
      <dgm:prSet presAssocID="{813BDA16-C483-41F9-9528-BC23072216D0}" presName="connectorText" presStyleLbl="sibTrans1D1" presStyleIdx="6" presStyleCnt="7"/>
      <dgm:spPr/>
    </dgm:pt>
    <dgm:pt modelId="{57BB7062-6FB3-43B2-A8BA-F447EB759893}" type="pres">
      <dgm:prSet presAssocID="{DCEBDB0D-1F58-42CE-991E-1946B51827B4}" presName="node" presStyleLbl="node1" presStyleIdx="7" presStyleCnt="8">
        <dgm:presLayoutVars>
          <dgm:bulletEnabled val="1"/>
        </dgm:presLayoutVars>
      </dgm:prSet>
      <dgm:spPr/>
    </dgm:pt>
  </dgm:ptLst>
  <dgm:cxnLst>
    <dgm:cxn modelId="{711B5515-F392-4DBC-8D9B-CA55BB78155C}" type="presOf" srcId="{2A3B3C81-275A-40A3-A337-FA6809115910}" destId="{EE276B10-E4B6-47AA-86D5-07133CAED2F0}" srcOrd="0" destOrd="0" presId="urn:microsoft.com/office/officeart/2016/7/layout/RepeatingBendingProcessNew"/>
    <dgm:cxn modelId="{3F415515-0E66-4780-A2A3-5739116F38EC}" type="presOf" srcId="{483440A0-BFC0-43C5-A786-8340FAEBEF9D}" destId="{F4B5157B-7BE3-4335-AAD0-26DFD76B5C5D}" srcOrd="0" destOrd="0" presId="urn:microsoft.com/office/officeart/2016/7/layout/RepeatingBendingProcessNew"/>
    <dgm:cxn modelId="{161FE217-00CF-48CE-AE8A-E5C79AE32CE8}" type="presOf" srcId="{8C4EFA82-133E-44DE-BD25-AC6351A8DAB3}" destId="{202A47AF-7DD8-43B8-8DEA-A06D30429579}" srcOrd="0" destOrd="0" presId="urn:microsoft.com/office/officeart/2016/7/layout/RepeatingBendingProcessNew"/>
    <dgm:cxn modelId="{4ECC7A1E-ECAE-4AB6-AF7C-E157DBB755E1}" type="presOf" srcId="{DCEBDB0D-1F58-42CE-991E-1946B51827B4}" destId="{57BB7062-6FB3-43B2-A8BA-F447EB759893}" srcOrd="0" destOrd="0" presId="urn:microsoft.com/office/officeart/2016/7/layout/RepeatingBendingProcessNew"/>
    <dgm:cxn modelId="{212D7E23-62CA-4475-BED4-FC98DA0C719E}" srcId="{D24FD172-0CAD-4514-ABC3-139CE8118B79}" destId="{0D04586D-1AF5-4B34-BB35-9F96ADF1F066}" srcOrd="6" destOrd="0" parTransId="{6E239FFE-9EF0-4AE5-BEA2-A9148DF5442F}" sibTransId="{813BDA16-C483-41F9-9528-BC23072216D0}"/>
    <dgm:cxn modelId="{61C80641-67B1-47C2-A1DD-F87540D93C7E}" type="presOf" srcId="{D24FD172-0CAD-4514-ABC3-139CE8118B79}" destId="{FFA3E2CE-E8DD-4526-8D2B-E066330EA714}" srcOrd="0" destOrd="0" presId="urn:microsoft.com/office/officeart/2016/7/layout/RepeatingBendingProcessNew"/>
    <dgm:cxn modelId="{EE6BDC6B-3B83-4A0C-A26B-D3F3CD09AE6C}" srcId="{D24FD172-0CAD-4514-ABC3-139CE8118B79}" destId="{ED6EA0C4-88CF-4DBE-8244-5171461878CC}" srcOrd="5" destOrd="0" parTransId="{6AD39B66-6C56-4124-93E5-77979A375291}" sibTransId="{1C063296-6398-438E-AA2A-7D4B6C52883F}"/>
    <dgm:cxn modelId="{D4AA824F-A1A1-480C-A60D-AEDFADCAC9A9}" srcId="{D24FD172-0CAD-4514-ABC3-139CE8118B79}" destId="{A958F347-7D1A-4AC4-8E94-318D005EEBB6}" srcOrd="4" destOrd="0" parTransId="{B15ECED2-E172-43DF-BE05-8E2F0499F405}" sibTransId="{DC08BFF1-B481-4DB6-B86E-487667822C82}"/>
    <dgm:cxn modelId="{10F7F251-050D-4AF8-882B-8159DDB70F89}" type="presOf" srcId="{ED6EA0C4-88CF-4DBE-8244-5171461878CC}" destId="{28C09991-70CF-47DA-BD3B-4CEB0832A616}" srcOrd="0" destOrd="0" presId="urn:microsoft.com/office/officeart/2016/7/layout/RepeatingBendingProcessNew"/>
    <dgm:cxn modelId="{9EC47958-7B66-452F-B50B-E43B50DF6582}" type="presOf" srcId="{2A3B3C81-275A-40A3-A337-FA6809115910}" destId="{FA5BEC3B-B623-47EE-8828-4C8624343DDC}" srcOrd="1" destOrd="0" presId="urn:microsoft.com/office/officeart/2016/7/layout/RepeatingBendingProcessNew"/>
    <dgm:cxn modelId="{8D2BE679-E4E5-4239-BB99-126F9268EB0F}" srcId="{D24FD172-0CAD-4514-ABC3-139CE8118B79}" destId="{DCEBDB0D-1F58-42CE-991E-1946B51827B4}" srcOrd="7" destOrd="0" parTransId="{F8844C92-FE1F-41C5-A9A5-EEE859C660CE}" sibTransId="{90F1E52E-5419-4BF1-96A5-D638E7894A83}"/>
    <dgm:cxn modelId="{EAF5505A-2E56-4266-9CDF-7415DB08C457}" type="presOf" srcId="{8AFE533D-34E9-4861-8547-F92B764EEE69}" destId="{B8B431F5-8725-48BB-8DF2-0738E0CD8552}" srcOrd="0" destOrd="0" presId="urn:microsoft.com/office/officeart/2016/7/layout/RepeatingBendingProcessNew"/>
    <dgm:cxn modelId="{B9FF1784-1948-432C-8788-084CE754CE9C}" type="presOf" srcId="{D6198F1A-BA41-458A-BF3C-D46E1FA65DAB}" destId="{5A3200A3-EE47-45CF-89BF-EB22F239C33F}" srcOrd="0" destOrd="0" presId="urn:microsoft.com/office/officeart/2016/7/layout/RepeatingBendingProcessNew"/>
    <dgm:cxn modelId="{3A7F1488-E5CD-44CD-8E13-2C19642E6875}" srcId="{D24FD172-0CAD-4514-ABC3-139CE8118B79}" destId="{034A51F3-D6D4-4FF0-95DD-000403191E0D}" srcOrd="2" destOrd="0" parTransId="{7AA22F9F-A3A1-4B51-B256-617B53D29A9A}" sibTransId="{8C4EFA82-133E-44DE-BD25-AC6351A8DAB3}"/>
    <dgm:cxn modelId="{63398D8A-AF97-4343-81BB-6975F6613014}" type="presOf" srcId="{034A51F3-D6D4-4FF0-95DD-000403191E0D}" destId="{73901496-C34E-4CA3-BEFC-85105DFA3ED2}" srcOrd="0" destOrd="0" presId="urn:microsoft.com/office/officeart/2016/7/layout/RepeatingBendingProcessNew"/>
    <dgm:cxn modelId="{365D3A90-8C4C-4121-9274-6C2E7407A75D}" type="presOf" srcId="{A958F347-7D1A-4AC4-8E94-318D005EEBB6}" destId="{A247E417-5E4A-4BF1-BE11-ECB37E21CFF9}" srcOrd="0" destOrd="0" presId="urn:microsoft.com/office/officeart/2016/7/layout/RepeatingBendingProcessNew"/>
    <dgm:cxn modelId="{6D30E590-DD16-426E-B530-2451895D9BEC}" srcId="{D24FD172-0CAD-4514-ABC3-139CE8118B79}" destId="{8AFE533D-34E9-4861-8547-F92B764EEE69}" srcOrd="0" destOrd="0" parTransId="{57143291-538B-48EC-9A5F-349A53343FBC}" sibTransId="{EF621CF8-2918-4B41-96C4-DFB197FD2A1E}"/>
    <dgm:cxn modelId="{22FAF99B-D82A-4EA7-9675-69CF7176F8C8}" type="presOf" srcId="{813BDA16-C483-41F9-9528-BC23072216D0}" destId="{30A7DF66-F603-40DA-84A9-97031F2EC32A}" srcOrd="0" destOrd="0" presId="urn:microsoft.com/office/officeart/2016/7/layout/RepeatingBendingProcessNew"/>
    <dgm:cxn modelId="{48D959A7-E89C-4CBF-9096-94B8D94D4110}" type="presOf" srcId="{DC08BFF1-B481-4DB6-B86E-487667822C82}" destId="{48704CAA-D429-4627-A2D1-87D3EC3B4270}" srcOrd="0" destOrd="0" presId="urn:microsoft.com/office/officeart/2016/7/layout/RepeatingBendingProcessNew"/>
    <dgm:cxn modelId="{3084FEAA-F8B1-4E2F-B379-6002E6598C29}" type="presOf" srcId="{1C063296-6398-438E-AA2A-7D4B6C52883F}" destId="{CE0212D9-684F-42FD-933B-F86C6CE7AF7B}" srcOrd="0" destOrd="0" presId="urn:microsoft.com/office/officeart/2016/7/layout/RepeatingBendingProcessNew"/>
    <dgm:cxn modelId="{39184AB7-0DFE-4E8A-B3D6-449C4109A5D6}" type="presOf" srcId="{813BDA16-C483-41F9-9528-BC23072216D0}" destId="{F9D1BFEB-3D06-4BB9-9C79-0C4D0027E6B8}" srcOrd="1" destOrd="0" presId="urn:microsoft.com/office/officeart/2016/7/layout/RepeatingBendingProcessNew"/>
    <dgm:cxn modelId="{2D42A8BB-75D8-46A6-87EE-66E8611D7EB7}" type="presOf" srcId="{0D04586D-1AF5-4B34-BB35-9F96ADF1F066}" destId="{B2BE1FD5-B9B0-49F9-A604-B6E503B8EE08}" srcOrd="0" destOrd="0" presId="urn:microsoft.com/office/officeart/2016/7/layout/RepeatingBendingProcessNew"/>
    <dgm:cxn modelId="{EDEE73BC-D432-4DAC-8276-35C39593A2B2}" type="presOf" srcId="{EF621CF8-2918-4B41-96C4-DFB197FD2A1E}" destId="{FD476D8A-DACD-4CC6-A355-050B7B7C1500}" srcOrd="0" destOrd="0" presId="urn:microsoft.com/office/officeart/2016/7/layout/RepeatingBendingProcessNew"/>
    <dgm:cxn modelId="{53A61EC2-7037-445E-AE54-227C04DD2498}" type="presOf" srcId="{36EA0681-F7BE-4E3C-A90B-1008705206CE}" destId="{C3B716C9-F27F-4124-BE92-884881F87305}" srcOrd="0" destOrd="0" presId="urn:microsoft.com/office/officeart/2016/7/layout/RepeatingBendingProcessNew"/>
    <dgm:cxn modelId="{FC3B93C8-4695-42F6-B402-C0A670BD296C}" srcId="{D24FD172-0CAD-4514-ABC3-139CE8118B79}" destId="{D6198F1A-BA41-458A-BF3C-D46E1FA65DAB}" srcOrd="3" destOrd="0" parTransId="{7600D724-C454-43D8-BD3B-519D56878945}" sibTransId="{483440A0-BFC0-43C5-A786-8340FAEBEF9D}"/>
    <dgm:cxn modelId="{D69E86D8-2472-4E06-A7FC-D8C46836F515}" srcId="{D24FD172-0CAD-4514-ABC3-139CE8118B79}" destId="{36EA0681-F7BE-4E3C-A90B-1008705206CE}" srcOrd="1" destOrd="0" parTransId="{10BC2713-B84A-4D6B-AEA7-AB383E50F3D0}" sibTransId="{2A3B3C81-275A-40A3-A337-FA6809115910}"/>
    <dgm:cxn modelId="{E61535E3-6D10-48FD-8A5E-F44A88811BC3}" type="presOf" srcId="{EF621CF8-2918-4B41-96C4-DFB197FD2A1E}" destId="{9B63A360-8DCF-475F-BDA1-C6EB38028EB0}" srcOrd="1" destOrd="0" presId="urn:microsoft.com/office/officeart/2016/7/layout/RepeatingBendingProcessNew"/>
    <dgm:cxn modelId="{F55A6BE3-09E8-4B10-ABC5-4AA305159AF3}" type="presOf" srcId="{8C4EFA82-133E-44DE-BD25-AC6351A8DAB3}" destId="{68F1E05E-5F88-454B-9ED4-0533883B3467}" srcOrd="1" destOrd="0" presId="urn:microsoft.com/office/officeart/2016/7/layout/RepeatingBendingProcessNew"/>
    <dgm:cxn modelId="{696953ED-3222-4E1E-943A-0672C41FD238}" type="presOf" srcId="{1C063296-6398-438E-AA2A-7D4B6C52883F}" destId="{7909A572-7443-4A39-942B-8DB8882D4464}" srcOrd="1" destOrd="0" presId="urn:microsoft.com/office/officeart/2016/7/layout/RepeatingBendingProcessNew"/>
    <dgm:cxn modelId="{610A77F3-FD94-49CF-9585-2AD22BEAC9D1}" type="presOf" srcId="{DC08BFF1-B481-4DB6-B86E-487667822C82}" destId="{BB679EB0-2004-4657-8DF4-6043E5E7ED5E}" srcOrd="1" destOrd="0" presId="urn:microsoft.com/office/officeart/2016/7/layout/RepeatingBendingProcessNew"/>
    <dgm:cxn modelId="{26ABB2F4-94E1-44E4-98DC-B3185F162C70}" type="presOf" srcId="{483440A0-BFC0-43C5-A786-8340FAEBEF9D}" destId="{11C20E76-F327-4CBF-A045-601C9DA38E59}" srcOrd="1" destOrd="0" presId="urn:microsoft.com/office/officeart/2016/7/layout/RepeatingBendingProcessNew"/>
    <dgm:cxn modelId="{3F85252A-9482-4C87-8EEE-D714972FF60A}" type="presParOf" srcId="{FFA3E2CE-E8DD-4526-8D2B-E066330EA714}" destId="{B8B431F5-8725-48BB-8DF2-0738E0CD8552}" srcOrd="0" destOrd="0" presId="urn:microsoft.com/office/officeart/2016/7/layout/RepeatingBendingProcessNew"/>
    <dgm:cxn modelId="{D4FF0348-5E4B-486A-9095-D18845339798}" type="presParOf" srcId="{FFA3E2CE-E8DD-4526-8D2B-E066330EA714}" destId="{FD476D8A-DACD-4CC6-A355-050B7B7C1500}" srcOrd="1" destOrd="0" presId="urn:microsoft.com/office/officeart/2016/7/layout/RepeatingBendingProcessNew"/>
    <dgm:cxn modelId="{356B9040-57E8-4454-8AED-6C7C18BD3CFC}" type="presParOf" srcId="{FD476D8A-DACD-4CC6-A355-050B7B7C1500}" destId="{9B63A360-8DCF-475F-BDA1-C6EB38028EB0}" srcOrd="0" destOrd="0" presId="urn:microsoft.com/office/officeart/2016/7/layout/RepeatingBendingProcessNew"/>
    <dgm:cxn modelId="{328716DE-BB4D-4B11-8F8A-DD70FCE9B7CC}" type="presParOf" srcId="{FFA3E2CE-E8DD-4526-8D2B-E066330EA714}" destId="{C3B716C9-F27F-4124-BE92-884881F87305}" srcOrd="2" destOrd="0" presId="urn:microsoft.com/office/officeart/2016/7/layout/RepeatingBendingProcessNew"/>
    <dgm:cxn modelId="{7059FD2D-BF3C-41E8-848B-2D7D36A0ED1B}" type="presParOf" srcId="{FFA3E2CE-E8DD-4526-8D2B-E066330EA714}" destId="{EE276B10-E4B6-47AA-86D5-07133CAED2F0}" srcOrd="3" destOrd="0" presId="urn:microsoft.com/office/officeart/2016/7/layout/RepeatingBendingProcessNew"/>
    <dgm:cxn modelId="{CF248508-89F9-420B-A40E-7CCDCD2492FB}" type="presParOf" srcId="{EE276B10-E4B6-47AA-86D5-07133CAED2F0}" destId="{FA5BEC3B-B623-47EE-8828-4C8624343DDC}" srcOrd="0" destOrd="0" presId="urn:microsoft.com/office/officeart/2016/7/layout/RepeatingBendingProcessNew"/>
    <dgm:cxn modelId="{BA59D96D-D210-4662-8FC6-B830C0AB8325}" type="presParOf" srcId="{FFA3E2CE-E8DD-4526-8D2B-E066330EA714}" destId="{73901496-C34E-4CA3-BEFC-85105DFA3ED2}" srcOrd="4" destOrd="0" presId="urn:microsoft.com/office/officeart/2016/7/layout/RepeatingBendingProcessNew"/>
    <dgm:cxn modelId="{3619F958-84EC-4AFB-9566-A87311BB499D}" type="presParOf" srcId="{FFA3E2CE-E8DD-4526-8D2B-E066330EA714}" destId="{202A47AF-7DD8-43B8-8DEA-A06D30429579}" srcOrd="5" destOrd="0" presId="urn:microsoft.com/office/officeart/2016/7/layout/RepeatingBendingProcessNew"/>
    <dgm:cxn modelId="{36406DB5-F59E-4C1B-941E-7637AF08D4DA}" type="presParOf" srcId="{202A47AF-7DD8-43B8-8DEA-A06D30429579}" destId="{68F1E05E-5F88-454B-9ED4-0533883B3467}" srcOrd="0" destOrd="0" presId="urn:microsoft.com/office/officeart/2016/7/layout/RepeatingBendingProcessNew"/>
    <dgm:cxn modelId="{B71C952F-E693-482F-96BF-1F78F7A5CF29}" type="presParOf" srcId="{FFA3E2CE-E8DD-4526-8D2B-E066330EA714}" destId="{5A3200A3-EE47-45CF-89BF-EB22F239C33F}" srcOrd="6" destOrd="0" presId="urn:microsoft.com/office/officeart/2016/7/layout/RepeatingBendingProcessNew"/>
    <dgm:cxn modelId="{BBDA2F14-9695-4910-B0AB-BEFCAB6BDEC7}" type="presParOf" srcId="{FFA3E2CE-E8DD-4526-8D2B-E066330EA714}" destId="{F4B5157B-7BE3-4335-AAD0-26DFD76B5C5D}" srcOrd="7" destOrd="0" presId="urn:microsoft.com/office/officeart/2016/7/layout/RepeatingBendingProcessNew"/>
    <dgm:cxn modelId="{070C33E6-8D78-4AD6-9EDA-38568B04E2BE}" type="presParOf" srcId="{F4B5157B-7BE3-4335-AAD0-26DFD76B5C5D}" destId="{11C20E76-F327-4CBF-A045-601C9DA38E59}" srcOrd="0" destOrd="0" presId="urn:microsoft.com/office/officeart/2016/7/layout/RepeatingBendingProcessNew"/>
    <dgm:cxn modelId="{1BDE887E-7722-4C0B-A075-D47465099E87}" type="presParOf" srcId="{FFA3E2CE-E8DD-4526-8D2B-E066330EA714}" destId="{A247E417-5E4A-4BF1-BE11-ECB37E21CFF9}" srcOrd="8" destOrd="0" presId="urn:microsoft.com/office/officeart/2016/7/layout/RepeatingBendingProcessNew"/>
    <dgm:cxn modelId="{EF456AC1-8FF4-4BC5-9C67-9B065B84C1B2}" type="presParOf" srcId="{FFA3E2CE-E8DD-4526-8D2B-E066330EA714}" destId="{48704CAA-D429-4627-A2D1-87D3EC3B4270}" srcOrd="9" destOrd="0" presId="urn:microsoft.com/office/officeart/2016/7/layout/RepeatingBendingProcessNew"/>
    <dgm:cxn modelId="{A6E22998-9A07-4AF9-8525-8EF4E1C46335}" type="presParOf" srcId="{48704CAA-D429-4627-A2D1-87D3EC3B4270}" destId="{BB679EB0-2004-4657-8DF4-6043E5E7ED5E}" srcOrd="0" destOrd="0" presId="urn:microsoft.com/office/officeart/2016/7/layout/RepeatingBendingProcessNew"/>
    <dgm:cxn modelId="{DAF22F1E-4CBF-4E9A-BD48-D384CFF72730}" type="presParOf" srcId="{FFA3E2CE-E8DD-4526-8D2B-E066330EA714}" destId="{28C09991-70CF-47DA-BD3B-4CEB0832A616}" srcOrd="10" destOrd="0" presId="urn:microsoft.com/office/officeart/2016/7/layout/RepeatingBendingProcessNew"/>
    <dgm:cxn modelId="{CDC1528C-1B95-424C-9751-98C6381A5D88}" type="presParOf" srcId="{FFA3E2CE-E8DD-4526-8D2B-E066330EA714}" destId="{CE0212D9-684F-42FD-933B-F86C6CE7AF7B}" srcOrd="11" destOrd="0" presId="urn:microsoft.com/office/officeart/2016/7/layout/RepeatingBendingProcessNew"/>
    <dgm:cxn modelId="{E3EE37A0-FDF0-48B4-BC79-42F2D770D7C0}" type="presParOf" srcId="{CE0212D9-684F-42FD-933B-F86C6CE7AF7B}" destId="{7909A572-7443-4A39-942B-8DB8882D4464}" srcOrd="0" destOrd="0" presId="urn:microsoft.com/office/officeart/2016/7/layout/RepeatingBendingProcessNew"/>
    <dgm:cxn modelId="{FC2166E6-585D-4E51-87A2-4F0FE1E4C32E}" type="presParOf" srcId="{FFA3E2CE-E8DD-4526-8D2B-E066330EA714}" destId="{B2BE1FD5-B9B0-49F9-A604-B6E503B8EE08}" srcOrd="12" destOrd="0" presId="urn:microsoft.com/office/officeart/2016/7/layout/RepeatingBendingProcessNew"/>
    <dgm:cxn modelId="{96777DDF-26B2-40EB-8347-9D8195C881C1}" type="presParOf" srcId="{FFA3E2CE-E8DD-4526-8D2B-E066330EA714}" destId="{30A7DF66-F603-40DA-84A9-97031F2EC32A}" srcOrd="13" destOrd="0" presId="urn:microsoft.com/office/officeart/2016/7/layout/RepeatingBendingProcessNew"/>
    <dgm:cxn modelId="{4D4337B7-1EE4-46D4-AEE6-2C642216DE44}" type="presParOf" srcId="{30A7DF66-F603-40DA-84A9-97031F2EC32A}" destId="{F9D1BFEB-3D06-4BB9-9C79-0C4D0027E6B8}" srcOrd="0" destOrd="0" presId="urn:microsoft.com/office/officeart/2016/7/layout/RepeatingBendingProcessNew"/>
    <dgm:cxn modelId="{7B0A60A5-39A6-491F-A7FA-E23A3F3DCF9F}" type="presParOf" srcId="{FFA3E2CE-E8DD-4526-8D2B-E066330EA714}" destId="{57BB7062-6FB3-43B2-A8BA-F447EB759893}"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76D8A-DACD-4CC6-A355-050B7B7C1500}">
      <dsp:nvSpPr>
        <dsp:cNvPr id="0" name=""/>
        <dsp:cNvSpPr/>
      </dsp:nvSpPr>
      <dsp:spPr>
        <a:xfrm>
          <a:off x="2350445" y="1314863"/>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1301" y="1357884"/>
        <a:ext cx="26963" cy="5398"/>
      </dsp:txXfrm>
    </dsp:sp>
    <dsp:sp modelId="{B8B431F5-8725-48BB-8DF2-0738E0CD8552}">
      <dsp:nvSpPr>
        <dsp:cNvPr id="0" name=""/>
        <dsp:cNvSpPr/>
      </dsp:nvSpPr>
      <dsp:spPr>
        <a:xfrm>
          <a:off x="7565" y="657179"/>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U 20 minuta </a:t>
          </a:r>
          <a:r>
            <a:rPr lang="hr-HR" sz="1400" kern="1200" dirty="0"/>
            <a:t>- snižava se puls i krvni tlak</a:t>
          </a:r>
          <a:endParaRPr lang="en-US" sz="1400" kern="1200" dirty="0"/>
        </a:p>
      </dsp:txBody>
      <dsp:txXfrm>
        <a:off x="7565" y="657179"/>
        <a:ext cx="2344679" cy="1406807"/>
      </dsp:txXfrm>
    </dsp:sp>
    <dsp:sp modelId="{EE276B10-E4B6-47AA-86D5-07133CAED2F0}">
      <dsp:nvSpPr>
        <dsp:cNvPr id="0" name=""/>
        <dsp:cNvSpPr/>
      </dsp:nvSpPr>
      <dsp:spPr>
        <a:xfrm>
          <a:off x="5234400" y="1314863"/>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257" y="1357884"/>
        <a:ext cx="26963" cy="5398"/>
      </dsp:txXfrm>
    </dsp:sp>
    <dsp:sp modelId="{C3B716C9-F27F-4124-BE92-884881F87305}">
      <dsp:nvSpPr>
        <dsp:cNvPr id="0" name=""/>
        <dsp:cNvSpPr/>
      </dsp:nvSpPr>
      <dsp:spPr>
        <a:xfrm>
          <a:off x="2891521" y="657179"/>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Za 12 sati  </a:t>
          </a:r>
          <a:r>
            <a:rPr lang="hr-HR" sz="1400" kern="1200" dirty="0"/>
            <a:t>- razina ugljičnog monoksida u krvi dolazi na razine normale</a:t>
          </a:r>
          <a:endParaRPr lang="en-US" sz="1400" kern="1200" dirty="0"/>
        </a:p>
      </dsp:txBody>
      <dsp:txXfrm>
        <a:off x="2891521" y="657179"/>
        <a:ext cx="2344679" cy="1406807"/>
      </dsp:txXfrm>
    </dsp:sp>
    <dsp:sp modelId="{202A47AF-7DD8-43B8-8DEA-A06D30429579}">
      <dsp:nvSpPr>
        <dsp:cNvPr id="0" name=""/>
        <dsp:cNvSpPr/>
      </dsp:nvSpPr>
      <dsp:spPr>
        <a:xfrm>
          <a:off x="8118356" y="1314863"/>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59212" y="1357884"/>
        <a:ext cx="26963" cy="5398"/>
      </dsp:txXfrm>
    </dsp:sp>
    <dsp:sp modelId="{73901496-C34E-4CA3-BEFC-85105DFA3ED2}">
      <dsp:nvSpPr>
        <dsp:cNvPr id="0" name=""/>
        <dsp:cNvSpPr/>
      </dsp:nvSpPr>
      <dsp:spPr>
        <a:xfrm>
          <a:off x="5775477" y="657179"/>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Između 2 i 12 tjedana </a:t>
          </a:r>
          <a:r>
            <a:rPr lang="hr-HR" sz="1400" kern="1200" dirty="0"/>
            <a:t>- cirkulacija se poboljšava i kapacitet pluća se povećava</a:t>
          </a:r>
          <a:endParaRPr lang="en-US" sz="1400" kern="1200" dirty="0"/>
        </a:p>
      </dsp:txBody>
      <dsp:txXfrm>
        <a:off x="5775477" y="657179"/>
        <a:ext cx="2344679" cy="1406807"/>
      </dsp:txXfrm>
    </dsp:sp>
    <dsp:sp modelId="{F4B5157B-7BE3-4335-AAD0-26DFD76B5C5D}">
      <dsp:nvSpPr>
        <dsp:cNvPr id="0" name=""/>
        <dsp:cNvSpPr/>
      </dsp:nvSpPr>
      <dsp:spPr>
        <a:xfrm>
          <a:off x="1179905" y="2062186"/>
          <a:ext cx="8651867" cy="508676"/>
        </a:xfrm>
        <a:custGeom>
          <a:avLst/>
          <a:gdLst/>
          <a:ahLst/>
          <a:cxnLst/>
          <a:rect l="0" t="0" r="0" b="0"/>
          <a:pathLst>
            <a:path>
              <a:moveTo>
                <a:pt x="8651867" y="0"/>
              </a:moveTo>
              <a:lnTo>
                <a:pt x="8651867" y="271438"/>
              </a:lnTo>
              <a:lnTo>
                <a:pt x="0" y="271438"/>
              </a:lnTo>
              <a:lnTo>
                <a:pt x="0" y="50867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9122" y="2313825"/>
        <a:ext cx="433432" cy="5398"/>
      </dsp:txXfrm>
    </dsp:sp>
    <dsp:sp modelId="{5A3200A3-EE47-45CF-89BF-EB22F239C33F}">
      <dsp:nvSpPr>
        <dsp:cNvPr id="0" name=""/>
        <dsp:cNvSpPr/>
      </dsp:nvSpPr>
      <dsp:spPr>
        <a:xfrm>
          <a:off x="8659432" y="657179"/>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Između 1 i 9 mjeseci </a:t>
          </a:r>
          <a:r>
            <a:rPr lang="hr-HR" sz="1400" kern="1200" dirty="0"/>
            <a:t>- kašalj i kratkoća daha se smanjuju</a:t>
          </a:r>
          <a:endParaRPr lang="en-US" sz="1400" kern="1200" dirty="0"/>
        </a:p>
      </dsp:txBody>
      <dsp:txXfrm>
        <a:off x="8659432" y="657179"/>
        <a:ext cx="2344679" cy="1406807"/>
      </dsp:txXfrm>
    </dsp:sp>
    <dsp:sp modelId="{48704CAA-D429-4627-A2D1-87D3EC3B4270}">
      <dsp:nvSpPr>
        <dsp:cNvPr id="0" name=""/>
        <dsp:cNvSpPr/>
      </dsp:nvSpPr>
      <dsp:spPr>
        <a:xfrm>
          <a:off x="2350445" y="3260946"/>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1301" y="3303967"/>
        <a:ext cx="26963" cy="5398"/>
      </dsp:txXfrm>
    </dsp:sp>
    <dsp:sp modelId="{A247E417-5E4A-4BF1-BE11-ECB37E21CFF9}">
      <dsp:nvSpPr>
        <dsp:cNvPr id="0" name=""/>
        <dsp:cNvSpPr/>
      </dsp:nvSpPr>
      <dsp:spPr>
        <a:xfrm>
          <a:off x="7565" y="2603263"/>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Nakon 1 godine </a:t>
          </a:r>
          <a:r>
            <a:rPr lang="hr-HR" sz="1400" kern="1200" dirty="0"/>
            <a:t>- rizik od koronarne bolesti srca otprilike je upola manji od rizika pušača</a:t>
          </a:r>
          <a:endParaRPr lang="en-US" sz="1400" kern="1200" dirty="0"/>
        </a:p>
      </dsp:txBody>
      <dsp:txXfrm>
        <a:off x="7565" y="2603263"/>
        <a:ext cx="2344679" cy="1406807"/>
      </dsp:txXfrm>
    </dsp:sp>
    <dsp:sp modelId="{CE0212D9-684F-42FD-933B-F86C6CE7AF7B}">
      <dsp:nvSpPr>
        <dsp:cNvPr id="0" name=""/>
        <dsp:cNvSpPr/>
      </dsp:nvSpPr>
      <dsp:spPr>
        <a:xfrm>
          <a:off x="5234400" y="3260946"/>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257" y="3303967"/>
        <a:ext cx="26963" cy="5398"/>
      </dsp:txXfrm>
    </dsp:sp>
    <dsp:sp modelId="{28C09991-70CF-47DA-BD3B-4CEB0832A616}">
      <dsp:nvSpPr>
        <dsp:cNvPr id="0" name=""/>
        <dsp:cNvSpPr/>
      </dsp:nvSpPr>
      <dsp:spPr>
        <a:xfrm>
          <a:off x="2891521" y="2603263"/>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Nakon 5 do 15 godina </a:t>
          </a:r>
          <a:r>
            <a:rPr lang="hr-HR" sz="1400" kern="1200" dirty="0"/>
            <a:t>- rizik od moždanog udara smanjuje se na razinu rizika kod nepušača</a:t>
          </a:r>
          <a:endParaRPr lang="en-US" sz="1400" kern="1200" dirty="0"/>
        </a:p>
      </dsp:txBody>
      <dsp:txXfrm>
        <a:off x="2891521" y="2603263"/>
        <a:ext cx="2344679" cy="1406807"/>
      </dsp:txXfrm>
    </dsp:sp>
    <dsp:sp modelId="{30A7DF66-F603-40DA-84A9-97031F2EC32A}">
      <dsp:nvSpPr>
        <dsp:cNvPr id="0" name=""/>
        <dsp:cNvSpPr/>
      </dsp:nvSpPr>
      <dsp:spPr>
        <a:xfrm>
          <a:off x="8118356" y="3260946"/>
          <a:ext cx="508676" cy="91440"/>
        </a:xfrm>
        <a:custGeom>
          <a:avLst/>
          <a:gdLst/>
          <a:ahLst/>
          <a:cxnLst/>
          <a:rect l="0" t="0" r="0" b="0"/>
          <a:pathLst>
            <a:path>
              <a:moveTo>
                <a:pt x="0" y="45720"/>
              </a:moveTo>
              <a:lnTo>
                <a:pt x="50867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59212" y="3303967"/>
        <a:ext cx="26963" cy="5398"/>
      </dsp:txXfrm>
    </dsp:sp>
    <dsp:sp modelId="{B2BE1FD5-B9B0-49F9-A604-B6E503B8EE08}">
      <dsp:nvSpPr>
        <dsp:cNvPr id="0" name=""/>
        <dsp:cNvSpPr/>
      </dsp:nvSpPr>
      <dsp:spPr>
        <a:xfrm>
          <a:off x="5775477" y="2603263"/>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10 godina </a:t>
          </a:r>
          <a:r>
            <a:rPr lang="hr-HR" sz="1400" kern="1200" dirty="0"/>
            <a:t>- rizik od raka pluća smanjuje se za otprilike pola rizika kojeg imaju pušači te se smanjuje rizik od raka usta, grla, jednjaka, mokraćnog mjehura, vrata maternice i gušterače</a:t>
          </a:r>
          <a:endParaRPr lang="en-US" sz="1400" kern="1200" dirty="0"/>
        </a:p>
      </dsp:txBody>
      <dsp:txXfrm>
        <a:off x="5775477" y="2603263"/>
        <a:ext cx="2344679" cy="1406807"/>
      </dsp:txXfrm>
    </dsp:sp>
    <dsp:sp modelId="{57BB7062-6FB3-43B2-A8BA-F447EB759893}">
      <dsp:nvSpPr>
        <dsp:cNvPr id="0" name=""/>
        <dsp:cNvSpPr/>
      </dsp:nvSpPr>
      <dsp:spPr>
        <a:xfrm>
          <a:off x="8659432" y="2603263"/>
          <a:ext cx="2344679" cy="1406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891" tIns="120599" rIns="114891" bIns="120599" numCol="1" spcCol="1270" anchor="ctr" anchorCtr="0">
          <a:noAutofit/>
        </a:bodyPr>
        <a:lstStyle/>
        <a:p>
          <a:pPr marL="0" lvl="0" indent="0" algn="ctr" defTabSz="622300">
            <a:lnSpc>
              <a:spcPct val="90000"/>
            </a:lnSpc>
            <a:spcBef>
              <a:spcPct val="0"/>
            </a:spcBef>
            <a:spcAft>
              <a:spcPct val="35000"/>
            </a:spcAft>
            <a:buNone/>
          </a:pPr>
          <a:r>
            <a:rPr lang="hr-HR" sz="1400" b="1" kern="1200" dirty="0"/>
            <a:t>15 godina </a:t>
          </a:r>
          <a:r>
            <a:rPr lang="hr-HR" sz="1400" kern="1200" dirty="0"/>
            <a:t>- rizik od koronarne bolesti srca jednak je riziku kod nepušača.</a:t>
          </a:r>
          <a:endParaRPr lang="en-US" sz="1400" kern="1200" dirty="0"/>
        </a:p>
      </dsp:txBody>
      <dsp:txXfrm>
        <a:off x="8659432" y="2603263"/>
        <a:ext cx="2344679" cy="140680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2B2B99-9533-4479-9EA8-C4F5EDB51016}"/>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AB0F8714-C0F3-4E84-875A-39168A2F5C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50EEDBB0-B98B-41A7-A2CE-99EB6F0FD89A}"/>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CA87544A-E14B-40A5-907C-6604AC7C263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14BC598-8870-432C-9133-7737E829AC2F}"/>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18150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73EEC6-4230-4B8C-B89C-943BA5D132A5}"/>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500245C0-F06B-4C18-BFB6-5AB38EA9EAAF}"/>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8730114-66F8-438A-BDAE-1D1EBCAD4CF1}"/>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70E684A9-48EF-4BA4-A66E-3D408139394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3C8B3F0-6E39-4A15-87AA-0CB222FA07C9}"/>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590656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B9848C6D-6D79-4BF4-B550-7D8B72D39088}"/>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9A7E8A9D-F506-447D-BCA9-00E9E27C5281}"/>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866F27C-6FBA-41EC-A1A1-51DE2A79DD1C}"/>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760410FA-F4CE-4B62-84CC-4682818BD6D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E63FACEB-B649-4ADF-8A7B-95FAE303A5AC}"/>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88127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F9B3364-7333-4AD9-B00F-EF7DBC6081FC}"/>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E462DE48-59E6-4FE9-B8F7-56572230F21C}"/>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0C0A5D37-C4EF-49CC-8068-21AC461CDEE9}"/>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EC53C283-F998-4CF0-A12B-C3834684AB44}"/>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D5D1349C-D415-4470-AA9D-E2BCCAE6A9D4}"/>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147022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B32AB5-81C5-440C-A832-F506E2CAC9A9}"/>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2DE27606-06A8-4C7B-BD07-988177C859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71B3C6AD-B13D-48C8-A953-DB51E15C3305}"/>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9452CE5C-52C0-493F-ADCB-A4BDC6B59E0E}"/>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A5E34D36-6760-4762-864D-B0460DF80825}"/>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28733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BDFEC7-A4DC-467A-8524-0FBDB800707C}"/>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90ADD0B-C74A-4D8C-98E5-6142D6352856}"/>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59066F19-8896-4BDB-A611-5D187B67ABF7}"/>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5E5D980C-8532-42AD-BC30-315E99A22A0D}"/>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6" name="Rezervirano mjesto podnožja 5">
            <a:extLst>
              <a:ext uri="{FF2B5EF4-FFF2-40B4-BE49-F238E27FC236}">
                <a16:creationId xmlns:a16="http://schemas.microsoft.com/office/drawing/2014/main" id="{0135F330-7A29-4983-A77B-774F62D89EBE}"/>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90B9EE53-FD04-40AD-9FF0-673F43B39052}"/>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9161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522343-FF7C-4825-B79F-3019BD405F2C}"/>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123B9A12-48F1-497D-922E-715FC16D2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9D035410-066E-40A3-8F35-8F352D30A4F3}"/>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925FCA7A-A0D4-4C33-80EE-9410EF7AC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2E079A45-5515-4A5A-ABBA-4B422668EEF5}"/>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BC60F3FA-BBEB-4E47-9F26-3C0D6EEBB65B}"/>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8" name="Rezervirano mjesto podnožja 7">
            <a:extLst>
              <a:ext uri="{FF2B5EF4-FFF2-40B4-BE49-F238E27FC236}">
                <a16:creationId xmlns:a16="http://schemas.microsoft.com/office/drawing/2014/main" id="{4236F32D-2B6F-43E0-87F2-9DCB90F01818}"/>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80C9BF05-69B9-4867-B80C-1372A952E900}"/>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33706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5572D5-61B9-4881-9164-250083346924}"/>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367D34FC-263D-4F15-A250-89C1BB890C61}"/>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4" name="Rezervirano mjesto podnožja 3">
            <a:extLst>
              <a:ext uri="{FF2B5EF4-FFF2-40B4-BE49-F238E27FC236}">
                <a16:creationId xmlns:a16="http://schemas.microsoft.com/office/drawing/2014/main" id="{DDCC9703-911D-46E1-A2D7-54AEB1676ED6}"/>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89540243-83E1-453D-B62B-5C98FD678EC5}"/>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72729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FCE75172-9C04-4EEF-9B5A-F8DDE59BDB6D}"/>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3" name="Rezervirano mjesto podnožja 2">
            <a:extLst>
              <a:ext uri="{FF2B5EF4-FFF2-40B4-BE49-F238E27FC236}">
                <a16:creationId xmlns:a16="http://schemas.microsoft.com/office/drawing/2014/main" id="{AF72B5E8-C296-4479-AD0E-434DF22283AE}"/>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4DECC577-1B21-4C86-B841-EDC20B0DFED4}"/>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159050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14CF75-B83F-4FE1-B841-EFEFFECAE7E5}"/>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72C875AC-4D18-4F2D-AA34-1328926DE2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D9492099-8DFC-4359-AD2A-BBBF081D3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22EE445F-8A0F-45DF-A137-E40B5CC5D5FB}"/>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6" name="Rezervirano mjesto podnožja 5">
            <a:extLst>
              <a:ext uri="{FF2B5EF4-FFF2-40B4-BE49-F238E27FC236}">
                <a16:creationId xmlns:a16="http://schemas.microsoft.com/office/drawing/2014/main" id="{81357207-A254-409C-9C15-F378B45D0ACB}"/>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533F0CB6-C4EF-4CD8-AB26-B9EF3C351DBC}"/>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350176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678D31-28AC-4899-8B6F-8BABC867B718}"/>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1D987C04-5F0F-4D25-BF71-6E5B6021A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31BA05E8-0E7A-4810-AA97-5722866B5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DD883942-574A-4297-8084-40098966F390}"/>
              </a:ext>
            </a:extLst>
          </p:cNvPr>
          <p:cNvSpPr>
            <a:spLocks noGrp="1"/>
          </p:cNvSpPr>
          <p:nvPr>
            <p:ph type="dt" sz="half" idx="10"/>
          </p:nvPr>
        </p:nvSpPr>
        <p:spPr/>
        <p:txBody>
          <a:bodyPr/>
          <a:lstStyle/>
          <a:p>
            <a:fld id="{F0985819-5500-49B0-83F8-086D7A0E59E8}" type="datetimeFigureOut">
              <a:rPr lang="hr-HR" smtClean="0"/>
              <a:t>10.6.2022.</a:t>
            </a:fld>
            <a:endParaRPr lang="hr-HR"/>
          </a:p>
        </p:txBody>
      </p:sp>
      <p:sp>
        <p:nvSpPr>
          <p:cNvPr id="6" name="Rezervirano mjesto podnožja 5">
            <a:extLst>
              <a:ext uri="{FF2B5EF4-FFF2-40B4-BE49-F238E27FC236}">
                <a16:creationId xmlns:a16="http://schemas.microsoft.com/office/drawing/2014/main" id="{C80427DA-96FD-4AC8-958F-6D4000342F10}"/>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EA87915D-1F55-4CDD-AF4E-D0CA9D153C5D}"/>
              </a:ext>
            </a:extLst>
          </p:cNvPr>
          <p:cNvSpPr>
            <a:spLocks noGrp="1"/>
          </p:cNvSpPr>
          <p:nvPr>
            <p:ph type="sldNum" sz="quarter" idx="12"/>
          </p:nvPr>
        </p:nvSpPr>
        <p:spPr/>
        <p:txBody>
          <a:bodyPr/>
          <a:lstStyle/>
          <a:p>
            <a:fld id="{64633206-116D-4033-9842-D7FE370B97DE}" type="slidenum">
              <a:rPr lang="hr-HR" smtClean="0"/>
              <a:t>‹#›</a:t>
            </a:fld>
            <a:endParaRPr lang="hr-HR"/>
          </a:p>
        </p:txBody>
      </p:sp>
    </p:spTree>
    <p:extLst>
      <p:ext uri="{BB962C8B-B14F-4D97-AF65-F5344CB8AC3E}">
        <p14:creationId xmlns:p14="http://schemas.microsoft.com/office/powerpoint/2010/main" val="6526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32712573-8B87-48AA-A136-02B65DDCE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7BB6E425-FCDA-4E23-B89C-281314A60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503ADECA-3B69-4625-83D5-E82204DB4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85819-5500-49B0-83F8-086D7A0E59E8}" type="datetimeFigureOut">
              <a:rPr lang="hr-HR" smtClean="0"/>
              <a:t>10.6.2022.</a:t>
            </a:fld>
            <a:endParaRPr lang="hr-HR"/>
          </a:p>
        </p:txBody>
      </p:sp>
      <p:sp>
        <p:nvSpPr>
          <p:cNvPr id="5" name="Rezervirano mjesto podnožja 4">
            <a:extLst>
              <a:ext uri="{FF2B5EF4-FFF2-40B4-BE49-F238E27FC236}">
                <a16:creationId xmlns:a16="http://schemas.microsoft.com/office/drawing/2014/main" id="{206CE830-F650-4883-97A6-9D1D262AF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6896F817-5864-4B5F-BFF8-3567CECFD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33206-116D-4033-9842-D7FE370B97DE}" type="slidenum">
              <a:rPr lang="hr-HR" smtClean="0"/>
              <a:t>‹#›</a:t>
            </a:fld>
            <a:endParaRPr lang="hr-HR"/>
          </a:p>
        </p:txBody>
      </p:sp>
    </p:spTree>
    <p:extLst>
      <p:ext uri="{BB962C8B-B14F-4D97-AF65-F5344CB8AC3E}">
        <p14:creationId xmlns:p14="http://schemas.microsoft.com/office/powerpoint/2010/main" val="2786728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hzjz.hr/sluzba-zdravstvena-ekologija/elektronicke-cigarete/#zdravstveni" TargetMode="External"/><Relationship Id="rId3" Type="http://schemas.openxmlformats.org/officeDocument/2006/relationships/hyperlink" Target="https://www.hzjz.hr/sluzba-epidemiologija-prevencija-nezaraznih-bolesti/svjetski-dan-nepusenja-2021/" TargetMode="External"/><Relationship Id="rId7" Type="http://schemas.openxmlformats.org/officeDocument/2006/relationships/hyperlink" Target="https://hr.brainmain.net/10490538-how-does-cigarette-smoke-affect-alveoli-in-the-lungs" TargetMode="External"/><Relationship Id="rId2" Type="http://schemas.openxmlformats.org/officeDocument/2006/relationships/hyperlink" Target="https://hr.wikipedia.org/wiki/Pu%C5%A1enje" TargetMode="External"/><Relationship Id="rId1" Type="http://schemas.openxmlformats.org/officeDocument/2006/relationships/slideLayout" Target="../slideLayouts/slideLayout2.xml"/><Relationship Id="rId6" Type="http://schemas.openxmlformats.org/officeDocument/2006/relationships/hyperlink" Target="http://www.msd-prirucnici.placebo.hr/msd-za-pacijente/bolesti-pluca-i-disnih-putova/biologija-pluca-i-disnih-putova" TargetMode="External"/><Relationship Id="rId5" Type="http://schemas.openxmlformats.org/officeDocument/2006/relationships/hyperlink" Target="https://www.zzjzdnz.hr/hr/zdravlje/pusenje-i-zdravlje/173-ch-0" TargetMode="External"/><Relationship Id="rId10" Type="http://schemas.openxmlformats.org/officeDocument/2006/relationships/hyperlink" Target="https://www.hzjz.hr/aktualnosti/svjetski-dan-nepusenja-2022/" TargetMode="External"/><Relationship Id="rId4" Type="http://schemas.openxmlformats.org/officeDocument/2006/relationships/hyperlink" Target="https://www.zzjzdnz.hr/zdravlje/pusenje-i-zdravlje/445" TargetMode="External"/><Relationship Id="rId9" Type="http://schemas.openxmlformats.org/officeDocument/2006/relationships/hyperlink" Target="https://prirucnik.hr/je-li-vaping-los-za-vas-nuspojave-rizici-nikotin-marihuana-vis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otionarray.com/stock-motion-graphics/blue-neon-question-mark-background-168793/" TargetMode="External"/><Relationship Id="rId13" Type="http://schemas.openxmlformats.org/officeDocument/2006/relationships/hyperlink" Target="https://eklinika.telegraf.rs/zdravlje/57437-paraseptalni-emfizem-je-ostecenje-vazdusnih-kesa-u-delovima-pluca" TargetMode="External"/><Relationship Id="rId18" Type="http://schemas.openxmlformats.org/officeDocument/2006/relationships/hyperlink" Target="https://commons.wikimedia.org/wiki/File:Earth_Western_Hemisphere_transparent_background.png" TargetMode="External"/><Relationship Id="rId3" Type="http://schemas.openxmlformats.org/officeDocument/2006/relationships/hyperlink" Target="https://hr.wikipedia.org/wiki/Cigara" TargetMode="External"/><Relationship Id="rId7" Type="http://schemas.openxmlformats.org/officeDocument/2006/relationships/hyperlink" Target="https://www.udrugaterra.hr/svjetski-dan-nepusenja/" TargetMode="External"/><Relationship Id="rId12" Type="http://schemas.openxmlformats.org/officeDocument/2006/relationships/hyperlink" Target="https://ljekarna-cakovec.hr/kasalj-simptom-kojeg-treba-lijeciti/" TargetMode="External"/><Relationship Id="rId17" Type="http://schemas.openxmlformats.org/officeDocument/2006/relationships/hyperlink" Target="https://www.hindustantimes.com/lifestyle/health/no-smoking-day-how-to-quit-smoking-expert-offer-tips-101646478359748.html" TargetMode="External"/><Relationship Id="rId2" Type="http://schemas.openxmlformats.org/officeDocument/2006/relationships/hyperlink" Target="https://www.plivazdravlje.hr/aktualno/clanak/32526/Prestanak-pusenja.html" TargetMode="External"/><Relationship Id="rId16" Type="http://schemas.openxmlformats.org/officeDocument/2006/relationships/hyperlink" Target="https://www.in-portal.hr/in-portal-news/kutak-za-strucnjake/22769/u-kolicima-sam-i-dugogodisnji-sam-pusac-sto-se-pocinje-odrazavati-na-moje-zdravlje" TargetMode="External"/><Relationship Id="rId1" Type="http://schemas.openxmlformats.org/officeDocument/2006/relationships/slideLayout" Target="../slideLayouts/slideLayout2.xml"/><Relationship Id="rId6" Type="http://schemas.openxmlformats.org/officeDocument/2006/relationships/hyperlink" Target="https://en.wikipedia.org/wiki/Cigarillo" TargetMode="External"/><Relationship Id="rId11" Type="http://schemas.openxmlformats.org/officeDocument/2006/relationships/hyperlink" Target="https://epodravina.hr/zagarantiran-prestanak-pusenja-svima-koji-zele-postati-nepusaci/" TargetMode="External"/><Relationship Id="rId5" Type="http://schemas.openxmlformats.org/officeDocument/2006/relationships/hyperlink" Target="http://piperson.org/" TargetMode="External"/><Relationship Id="rId15" Type="http://schemas.openxmlformats.org/officeDocument/2006/relationships/hyperlink" Target="https://ukhsa.blog.gov.uk/2018/02/20/clearing-up-some-myths-around-e-cigarettes/" TargetMode="External"/><Relationship Id="rId10" Type="http://schemas.openxmlformats.org/officeDocument/2006/relationships/hyperlink" Target="http://www.vpz.hr/2018/05/28/svjetski-dan-nepusenja-nasoj-zupaniji-bit-ce-obiljezen-javnozdravstvenom-akcijom-udahni-zivot-zdravim-plucima-a-ovoga-ce-puta-obiljezavanje-trajati-tri-dana/" TargetMode="External"/><Relationship Id="rId4" Type="http://schemas.openxmlformats.org/officeDocument/2006/relationships/hyperlink" Target="https://hr.differencevs.com/6855664-difference-between-cigar-and-cigarette" TargetMode="External"/><Relationship Id="rId9" Type="http://schemas.openxmlformats.org/officeDocument/2006/relationships/hyperlink" Target="https://www.picc-solution.com/knowledge-management-software/" TargetMode="External"/><Relationship Id="rId14" Type="http://schemas.openxmlformats.org/officeDocument/2006/relationships/hyperlink" Target="https://www.heart.org/en/healthy-living/healthy-lifestyle/quit-smoking-tobacco/is-vaping-safer-than-smoking"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docs.google.com/forms/d/e/1FAIpQLSdji3hPnd9C6WKBDxCx-WdIc8LCm5BTsJ1w2vmNK8dafi2o4A/viewform?usp=sf_li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rvatski dan nepušenja u srijedu - PLIVAzdravlje">
            <a:extLst>
              <a:ext uri="{FF2B5EF4-FFF2-40B4-BE49-F238E27FC236}">
                <a16:creationId xmlns:a16="http://schemas.microsoft.com/office/drawing/2014/main" id="{295E8CE8-55D2-4547-BCA6-D4E8F3DA805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856" r="-1"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EA6612C5-F23A-4FE4-8CBB-65F9D49ECEFC}"/>
              </a:ext>
            </a:extLst>
          </p:cNvPr>
          <p:cNvSpPr>
            <a:spLocks noGrp="1"/>
          </p:cNvSpPr>
          <p:nvPr>
            <p:ph type="ctrTitle"/>
          </p:nvPr>
        </p:nvSpPr>
        <p:spPr>
          <a:xfrm>
            <a:off x="1527048" y="1092862"/>
            <a:ext cx="9144000" cy="3063240"/>
          </a:xfrm>
        </p:spPr>
        <p:txBody>
          <a:bodyPr>
            <a:normAutofit/>
          </a:bodyPr>
          <a:lstStyle/>
          <a:p>
            <a:r>
              <a:rPr lang="hr-HR" sz="6600" b="1" dirty="0">
                <a:solidFill>
                  <a:srgbClr val="FFFFFF"/>
                </a:solidFill>
                <a:effectLst>
                  <a:outerShdw blurRad="38100" dist="38100" dir="2700000" algn="tl">
                    <a:srgbClr val="000000">
                      <a:alpha val="43137"/>
                    </a:srgbClr>
                  </a:outerShdw>
                </a:effectLst>
              </a:rPr>
              <a:t>SVJETSKI DAN NEPUŠENJA</a:t>
            </a:r>
          </a:p>
        </p:txBody>
      </p:sp>
      <p:sp>
        <p:nvSpPr>
          <p:cNvPr id="3" name="Podnaslov 2">
            <a:extLst>
              <a:ext uri="{FF2B5EF4-FFF2-40B4-BE49-F238E27FC236}">
                <a16:creationId xmlns:a16="http://schemas.microsoft.com/office/drawing/2014/main" id="{11572D8C-20B2-4774-BF65-26B7B3F43D5C}"/>
              </a:ext>
            </a:extLst>
          </p:cNvPr>
          <p:cNvSpPr>
            <a:spLocks noGrp="1"/>
          </p:cNvSpPr>
          <p:nvPr>
            <p:ph type="subTitle" idx="1"/>
          </p:nvPr>
        </p:nvSpPr>
        <p:spPr>
          <a:xfrm>
            <a:off x="1527048" y="4599432"/>
            <a:ext cx="9144000" cy="2810194"/>
          </a:xfrm>
        </p:spPr>
        <p:txBody>
          <a:bodyPr>
            <a:normAutofit/>
          </a:bodyPr>
          <a:lstStyle/>
          <a:p>
            <a:r>
              <a:rPr lang="hr-HR" sz="2000" dirty="0">
                <a:solidFill>
                  <a:srgbClr val="FFFFFF"/>
                </a:solidFill>
              </a:rPr>
              <a:t>Leon Dedaj, </a:t>
            </a:r>
            <a:r>
              <a:rPr lang="hr-HR" sz="2000" dirty="0" err="1">
                <a:solidFill>
                  <a:srgbClr val="FFFFFF"/>
                </a:solidFill>
              </a:rPr>
              <a:t>Nia</a:t>
            </a:r>
            <a:r>
              <a:rPr lang="hr-HR" sz="2000" dirty="0">
                <a:solidFill>
                  <a:srgbClr val="FFFFFF"/>
                </a:solidFill>
              </a:rPr>
              <a:t> </a:t>
            </a:r>
            <a:r>
              <a:rPr lang="hr-HR" sz="2000" dirty="0" err="1">
                <a:solidFill>
                  <a:srgbClr val="FFFFFF"/>
                </a:solidFill>
              </a:rPr>
              <a:t>Motušić</a:t>
            </a:r>
            <a:r>
              <a:rPr lang="hr-HR" sz="2000" dirty="0">
                <a:solidFill>
                  <a:srgbClr val="FFFFFF"/>
                </a:solidFill>
              </a:rPr>
              <a:t> i Katarina Matković</a:t>
            </a:r>
          </a:p>
          <a:p>
            <a:endParaRPr lang="hr-HR" dirty="0">
              <a:solidFill>
                <a:srgbClr val="FFFFFF"/>
              </a:solidFill>
            </a:endParaRPr>
          </a:p>
        </p:txBody>
      </p:sp>
      <p:sp>
        <p:nvSpPr>
          <p:cNvPr id="103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niOkvir 3">
            <a:extLst>
              <a:ext uri="{FF2B5EF4-FFF2-40B4-BE49-F238E27FC236}">
                <a16:creationId xmlns:a16="http://schemas.microsoft.com/office/drawing/2014/main" id="{00751884-54ED-45C9-B7FE-4B78162F76A0}"/>
              </a:ext>
            </a:extLst>
          </p:cNvPr>
          <p:cNvSpPr txBox="1"/>
          <p:nvPr/>
        </p:nvSpPr>
        <p:spPr>
          <a:xfrm>
            <a:off x="5247128" y="6256650"/>
            <a:ext cx="1694695" cy="877163"/>
          </a:xfrm>
          <a:prstGeom prst="rect">
            <a:avLst/>
          </a:prstGeom>
          <a:noFill/>
        </p:spPr>
        <p:txBody>
          <a:bodyPr wrap="none" rtlCol="0">
            <a:spAutoFit/>
          </a:bodyPr>
          <a:lstStyle/>
          <a:p>
            <a:pPr algn="ctr"/>
            <a:r>
              <a:rPr lang="hr-HR" sz="1100" dirty="0">
                <a:solidFill>
                  <a:srgbClr val="FFFFFF"/>
                </a:solidFill>
              </a:rPr>
              <a:t>Zadar</a:t>
            </a:r>
          </a:p>
          <a:p>
            <a:pPr algn="ctr"/>
            <a:r>
              <a:rPr lang="hr-HR" sz="1100" dirty="0">
                <a:solidFill>
                  <a:srgbClr val="FFFFFF"/>
                </a:solidFill>
              </a:rPr>
              <a:t>31.05.2022</a:t>
            </a:r>
          </a:p>
          <a:p>
            <a:pPr algn="ctr"/>
            <a:r>
              <a:rPr lang="hr-HR" sz="1100" dirty="0">
                <a:solidFill>
                  <a:srgbClr val="FFFFFF"/>
                </a:solidFill>
              </a:rPr>
              <a:t>Gimnazija Franje Petrića</a:t>
            </a:r>
          </a:p>
          <a:p>
            <a:endParaRPr lang="hr-HR" dirty="0"/>
          </a:p>
        </p:txBody>
      </p:sp>
    </p:spTree>
    <p:extLst>
      <p:ext uri="{BB962C8B-B14F-4D97-AF65-F5344CB8AC3E}">
        <p14:creationId xmlns:p14="http://schemas.microsoft.com/office/powerpoint/2010/main" val="135516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zervirano mjesto sadržaja 4">
            <a:extLst>
              <a:ext uri="{FF2B5EF4-FFF2-40B4-BE49-F238E27FC236}">
                <a16:creationId xmlns:a16="http://schemas.microsoft.com/office/drawing/2014/main" id="{078D5AEB-B678-4748-985D-26784474A310}"/>
              </a:ext>
            </a:extLst>
          </p:cNvPr>
          <p:cNvPicPr>
            <a:picLocks noGrp="1" noChangeAspect="1"/>
          </p:cNvPicPr>
          <p:nvPr>
            <p:ph idx="1"/>
          </p:nvPr>
        </p:nvPicPr>
        <p:blipFill rotWithShape="1">
          <a:blip r:embed="rId2"/>
          <a:srcRect r="6204" b="-1"/>
          <a:stretch/>
        </p:blipFill>
        <p:spPr>
          <a:xfrm>
            <a:off x="530678" y="299086"/>
            <a:ext cx="11130643" cy="6259827"/>
          </a:xfrm>
          <a:prstGeom prst="rect">
            <a:avLst/>
          </a:prstGeom>
        </p:spPr>
      </p:pic>
      <p:sp>
        <p:nvSpPr>
          <p:cNvPr id="6" name="TekstniOkvir 5">
            <a:extLst>
              <a:ext uri="{FF2B5EF4-FFF2-40B4-BE49-F238E27FC236}">
                <a16:creationId xmlns:a16="http://schemas.microsoft.com/office/drawing/2014/main" id="{C75B8ED4-6ED1-4243-99F8-2F86C976E5FF}"/>
              </a:ext>
            </a:extLst>
          </p:cNvPr>
          <p:cNvSpPr txBox="1"/>
          <p:nvPr/>
        </p:nvSpPr>
        <p:spPr>
          <a:xfrm>
            <a:off x="301288" y="417051"/>
            <a:ext cx="458780" cy="523220"/>
          </a:xfrm>
          <a:prstGeom prst="rect">
            <a:avLst/>
          </a:prstGeom>
          <a:noFill/>
        </p:spPr>
        <p:txBody>
          <a:bodyPr wrap="none" rtlCol="0">
            <a:spAutoFit/>
          </a:bodyPr>
          <a:lstStyle/>
          <a:p>
            <a:r>
              <a:rPr lang="hr-HR" sz="2800" dirty="0"/>
              <a:t>5.</a:t>
            </a:r>
          </a:p>
        </p:txBody>
      </p:sp>
    </p:spTree>
    <p:extLst>
      <p:ext uri="{BB962C8B-B14F-4D97-AF65-F5344CB8AC3E}">
        <p14:creationId xmlns:p14="http://schemas.microsoft.com/office/powerpoint/2010/main" val="323501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zervirano mjesto sadržaja 4">
            <a:extLst>
              <a:ext uri="{FF2B5EF4-FFF2-40B4-BE49-F238E27FC236}">
                <a16:creationId xmlns:a16="http://schemas.microsoft.com/office/drawing/2014/main" id="{4FBDCF24-998A-44B0-912F-B1186A6C4EA0}"/>
              </a:ext>
            </a:extLst>
          </p:cNvPr>
          <p:cNvPicPr>
            <a:picLocks noGrp="1" noChangeAspect="1"/>
          </p:cNvPicPr>
          <p:nvPr>
            <p:ph idx="1"/>
          </p:nvPr>
        </p:nvPicPr>
        <p:blipFill rotWithShape="1">
          <a:blip r:embed="rId2"/>
          <a:srcRect r="13762"/>
          <a:stretch/>
        </p:blipFill>
        <p:spPr>
          <a:xfrm>
            <a:off x="662108" y="412898"/>
            <a:ext cx="10725906" cy="6032204"/>
          </a:xfrm>
          <a:prstGeom prst="rect">
            <a:avLst/>
          </a:prstGeom>
        </p:spPr>
      </p:pic>
      <p:sp>
        <p:nvSpPr>
          <p:cNvPr id="6" name="TekstniOkvir 5">
            <a:extLst>
              <a:ext uri="{FF2B5EF4-FFF2-40B4-BE49-F238E27FC236}">
                <a16:creationId xmlns:a16="http://schemas.microsoft.com/office/drawing/2014/main" id="{694BE776-A72F-43AD-AF1E-51AD2D5EBEA6}"/>
              </a:ext>
            </a:extLst>
          </p:cNvPr>
          <p:cNvSpPr txBox="1"/>
          <p:nvPr/>
        </p:nvSpPr>
        <p:spPr>
          <a:xfrm>
            <a:off x="345206" y="485380"/>
            <a:ext cx="458780" cy="523220"/>
          </a:xfrm>
          <a:prstGeom prst="rect">
            <a:avLst/>
          </a:prstGeom>
          <a:noFill/>
        </p:spPr>
        <p:txBody>
          <a:bodyPr wrap="none" rtlCol="0">
            <a:spAutoFit/>
          </a:bodyPr>
          <a:lstStyle/>
          <a:p>
            <a:r>
              <a:rPr lang="hr-HR" sz="2800" dirty="0"/>
              <a:t>6.</a:t>
            </a:r>
          </a:p>
        </p:txBody>
      </p:sp>
    </p:spTree>
    <p:extLst>
      <p:ext uri="{BB962C8B-B14F-4D97-AF65-F5344CB8AC3E}">
        <p14:creationId xmlns:p14="http://schemas.microsoft.com/office/powerpoint/2010/main" val="197844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zervirano mjesto sadržaja 3">
            <a:extLst>
              <a:ext uri="{FF2B5EF4-FFF2-40B4-BE49-F238E27FC236}">
                <a16:creationId xmlns:a16="http://schemas.microsoft.com/office/drawing/2014/main" id="{2CF22F8D-05D4-425C-946B-2A3F02206634}"/>
              </a:ext>
            </a:extLst>
          </p:cNvPr>
          <p:cNvPicPr>
            <a:picLocks noGrp="1" noChangeAspect="1"/>
          </p:cNvPicPr>
          <p:nvPr>
            <p:ph idx="1"/>
          </p:nvPr>
        </p:nvPicPr>
        <p:blipFill>
          <a:blip r:embed="rId2"/>
          <a:stretch>
            <a:fillRect/>
          </a:stretch>
        </p:blipFill>
        <p:spPr>
          <a:xfrm>
            <a:off x="643466" y="471460"/>
            <a:ext cx="11309047" cy="5711069"/>
          </a:xfrm>
          <a:prstGeom prst="rect">
            <a:avLst/>
          </a:prstGeom>
        </p:spPr>
      </p:pic>
      <p:sp>
        <p:nvSpPr>
          <p:cNvPr id="5" name="TekstniOkvir 4">
            <a:extLst>
              <a:ext uri="{FF2B5EF4-FFF2-40B4-BE49-F238E27FC236}">
                <a16:creationId xmlns:a16="http://schemas.microsoft.com/office/drawing/2014/main" id="{1829C856-E28B-45D1-A230-BDC25240EDFF}"/>
              </a:ext>
            </a:extLst>
          </p:cNvPr>
          <p:cNvSpPr txBox="1"/>
          <p:nvPr/>
        </p:nvSpPr>
        <p:spPr>
          <a:xfrm>
            <a:off x="537552" y="536774"/>
            <a:ext cx="417102" cy="461665"/>
          </a:xfrm>
          <a:prstGeom prst="rect">
            <a:avLst/>
          </a:prstGeom>
          <a:noFill/>
        </p:spPr>
        <p:txBody>
          <a:bodyPr wrap="none" rtlCol="0">
            <a:spAutoFit/>
          </a:bodyPr>
          <a:lstStyle/>
          <a:p>
            <a:r>
              <a:rPr lang="hr-HR" sz="2400" dirty="0"/>
              <a:t>7.</a:t>
            </a:r>
          </a:p>
        </p:txBody>
      </p:sp>
    </p:spTree>
    <p:extLst>
      <p:ext uri="{BB962C8B-B14F-4D97-AF65-F5344CB8AC3E}">
        <p14:creationId xmlns:p14="http://schemas.microsoft.com/office/powerpoint/2010/main" val="347137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6C8E3E7E-AACA-4117-88CC-EF7AB6D7CD0C}"/>
              </a:ext>
            </a:extLst>
          </p:cNvPr>
          <p:cNvPicPr>
            <a:picLocks noGrp="1" noChangeAspect="1"/>
          </p:cNvPicPr>
          <p:nvPr>
            <p:ph idx="1"/>
          </p:nvPr>
        </p:nvPicPr>
        <p:blipFill>
          <a:blip r:embed="rId2"/>
          <a:stretch>
            <a:fillRect/>
          </a:stretch>
        </p:blipFill>
        <p:spPr>
          <a:xfrm>
            <a:off x="643467" y="555171"/>
            <a:ext cx="11567062" cy="5436518"/>
          </a:xfrm>
          <a:prstGeom prst="rect">
            <a:avLst/>
          </a:prstGeom>
        </p:spPr>
      </p:pic>
      <p:sp>
        <p:nvSpPr>
          <p:cNvPr id="6" name="TekstniOkvir 5">
            <a:extLst>
              <a:ext uri="{FF2B5EF4-FFF2-40B4-BE49-F238E27FC236}">
                <a16:creationId xmlns:a16="http://schemas.microsoft.com/office/drawing/2014/main" id="{BDE6281A-0B39-4177-B417-C8553296B578}"/>
              </a:ext>
            </a:extLst>
          </p:cNvPr>
          <p:cNvSpPr txBox="1"/>
          <p:nvPr/>
        </p:nvSpPr>
        <p:spPr>
          <a:xfrm>
            <a:off x="513843" y="555171"/>
            <a:ext cx="417102" cy="461665"/>
          </a:xfrm>
          <a:prstGeom prst="rect">
            <a:avLst/>
          </a:prstGeom>
          <a:noFill/>
        </p:spPr>
        <p:txBody>
          <a:bodyPr wrap="none" rtlCol="0">
            <a:spAutoFit/>
          </a:bodyPr>
          <a:lstStyle/>
          <a:p>
            <a:r>
              <a:rPr lang="hr-HR" sz="2400" dirty="0"/>
              <a:t>8.</a:t>
            </a:r>
          </a:p>
        </p:txBody>
      </p:sp>
    </p:spTree>
    <p:extLst>
      <p:ext uri="{BB962C8B-B14F-4D97-AF65-F5344CB8AC3E}">
        <p14:creationId xmlns:p14="http://schemas.microsoft.com/office/powerpoint/2010/main" val="3679437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66A836F-292D-4688-B887-D572EB6DBBB7}"/>
              </a:ext>
            </a:extLst>
          </p:cNvPr>
          <p:cNvSpPr>
            <a:spLocks noGrp="1"/>
          </p:cNvSpPr>
          <p:nvPr>
            <p:ph type="title"/>
          </p:nvPr>
        </p:nvSpPr>
        <p:spPr/>
        <p:txBody>
          <a:bodyPr/>
          <a:lstStyle/>
          <a:p>
            <a:r>
              <a:rPr lang="hr-HR" dirty="0"/>
              <a:t>9. Ako jeste navedite koji su.</a:t>
            </a:r>
            <a:br>
              <a:rPr lang="hr-HR" dirty="0"/>
            </a:br>
            <a:r>
              <a:rPr lang="hr-HR" dirty="0"/>
              <a:t>(nadovezuje se na 8. pitanje)</a:t>
            </a:r>
          </a:p>
        </p:txBody>
      </p:sp>
      <p:sp>
        <p:nvSpPr>
          <p:cNvPr id="3" name="Rezervirano mjesto sadržaja 2">
            <a:extLst>
              <a:ext uri="{FF2B5EF4-FFF2-40B4-BE49-F238E27FC236}">
                <a16:creationId xmlns:a16="http://schemas.microsoft.com/office/drawing/2014/main" id="{9381782C-0EF5-4921-B9F0-B27BFF538D04}"/>
              </a:ext>
            </a:extLst>
          </p:cNvPr>
          <p:cNvSpPr>
            <a:spLocks noGrp="1"/>
          </p:cNvSpPr>
          <p:nvPr>
            <p:ph idx="1"/>
          </p:nvPr>
        </p:nvSpPr>
        <p:spPr/>
        <p:txBody>
          <a:bodyPr/>
          <a:lstStyle/>
          <a:p>
            <a:endParaRPr lang="hr-HR"/>
          </a:p>
        </p:txBody>
      </p:sp>
      <p:sp>
        <p:nvSpPr>
          <p:cNvPr id="4" name="Oblak 3">
            <a:extLst>
              <a:ext uri="{FF2B5EF4-FFF2-40B4-BE49-F238E27FC236}">
                <a16:creationId xmlns:a16="http://schemas.microsoft.com/office/drawing/2014/main" id="{DC1E4608-9B64-45A2-AE78-7D4A06F6AE11}"/>
              </a:ext>
            </a:extLst>
          </p:cNvPr>
          <p:cNvSpPr/>
          <p:nvPr/>
        </p:nvSpPr>
        <p:spPr>
          <a:xfrm>
            <a:off x="250374" y="2058194"/>
            <a:ext cx="3341911" cy="208416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dirty="0"/>
              <a:t>„pluća pate”</a:t>
            </a:r>
          </a:p>
        </p:txBody>
      </p:sp>
      <p:sp>
        <p:nvSpPr>
          <p:cNvPr id="5" name="Oblak 4">
            <a:extLst>
              <a:ext uri="{FF2B5EF4-FFF2-40B4-BE49-F238E27FC236}">
                <a16:creationId xmlns:a16="http://schemas.microsoft.com/office/drawing/2014/main" id="{6D971662-E599-4819-98A8-1976C1A647B9}"/>
              </a:ext>
            </a:extLst>
          </p:cNvPr>
          <p:cNvSpPr/>
          <p:nvPr/>
        </p:nvSpPr>
        <p:spPr>
          <a:xfrm>
            <a:off x="1578431" y="4294414"/>
            <a:ext cx="2906485" cy="19431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200" dirty="0"/>
              <a:t>„Rak”</a:t>
            </a:r>
            <a:endParaRPr lang="hr-HR" dirty="0"/>
          </a:p>
        </p:txBody>
      </p:sp>
      <p:sp>
        <p:nvSpPr>
          <p:cNvPr id="6" name="Oblak 5">
            <a:extLst>
              <a:ext uri="{FF2B5EF4-FFF2-40B4-BE49-F238E27FC236}">
                <a16:creationId xmlns:a16="http://schemas.microsoft.com/office/drawing/2014/main" id="{76DE405C-7A79-473C-95CB-0DBF6C9B2A09}"/>
              </a:ext>
            </a:extLst>
          </p:cNvPr>
          <p:cNvSpPr/>
          <p:nvPr/>
        </p:nvSpPr>
        <p:spPr>
          <a:xfrm>
            <a:off x="4414157" y="2351315"/>
            <a:ext cx="3907974" cy="234043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t>„Ugrožavanje </a:t>
            </a:r>
            <a:r>
              <a:rPr lang="hr-HR" sz="2400" dirty="0" err="1"/>
              <a:t>zivcanog</a:t>
            </a:r>
            <a:r>
              <a:rPr lang="hr-HR" sz="2400" dirty="0"/>
              <a:t> sustava..”</a:t>
            </a:r>
          </a:p>
        </p:txBody>
      </p:sp>
      <p:sp>
        <p:nvSpPr>
          <p:cNvPr id="7" name="Oblak 6">
            <a:extLst>
              <a:ext uri="{FF2B5EF4-FFF2-40B4-BE49-F238E27FC236}">
                <a16:creationId xmlns:a16="http://schemas.microsoft.com/office/drawing/2014/main" id="{50C487B4-3702-41F5-8E13-3E2D57FBCDA4}"/>
              </a:ext>
            </a:extLst>
          </p:cNvPr>
          <p:cNvSpPr/>
          <p:nvPr/>
        </p:nvSpPr>
        <p:spPr>
          <a:xfrm>
            <a:off x="8599715" y="4233863"/>
            <a:ext cx="2906485" cy="194310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t>„ovisnost, </a:t>
            </a:r>
            <a:r>
              <a:rPr lang="hr-HR" sz="2400" dirty="0" err="1"/>
              <a:t>steti</a:t>
            </a:r>
            <a:r>
              <a:rPr lang="hr-HR" sz="2400" dirty="0"/>
              <a:t> </a:t>
            </a:r>
            <a:r>
              <a:rPr lang="hr-HR" sz="2400" dirty="0" err="1"/>
              <a:t>plucima</a:t>
            </a:r>
            <a:r>
              <a:rPr lang="hr-HR" sz="2400" dirty="0"/>
              <a:t>”</a:t>
            </a:r>
          </a:p>
        </p:txBody>
      </p:sp>
      <p:sp>
        <p:nvSpPr>
          <p:cNvPr id="8" name="Oblak 7">
            <a:extLst>
              <a:ext uri="{FF2B5EF4-FFF2-40B4-BE49-F238E27FC236}">
                <a16:creationId xmlns:a16="http://schemas.microsoft.com/office/drawing/2014/main" id="{F54EC97B-4BAD-4CA5-A39D-6021DABA290E}"/>
              </a:ext>
            </a:extLst>
          </p:cNvPr>
          <p:cNvSpPr/>
          <p:nvPr/>
        </p:nvSpPr>
        <p:spPr>
          <a:xfrm>
            <a:off x="8322131" y="877548"/>
            <a:ext cx="3341912" cy="2084161"/>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t>„Isto kao i obična”</a:t>
            </a:r>
          </a:p>
        </p:txBody>
      </p:sp>
    </p:spTree>
    <p:extLst>
      <p:ext uri="{BB962C8B-B14F-4D97-AF65-F5344CB8AC3E}">
        <p14:creationId xmlns:p14="http://schemas.microsoft.com/office/powerpoint/2010/main" val="68858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zervirano mjesto sadržaja 3">
            <a:extLst>
              <a:ext uri="{FF2B5EF4-FFF2-40B4-BE49-F238E27FC236}">
                <a16:creationId xmlns:a16="http://schemas.microsoft.com/office/drawing/2014/main" id="{3E3B5B71-F076-4026-A07B-3E5E2D14EF2A}"/>
              </a:ext>
            </a:extLst>
          </p:cNvPr>
          <p:cNvPicPr>
            <a:picLocks noGrp="1" noChangeAspect="1"/>
          </p:cNvPicPr>
          <p:nvPr>
            <p:ph idx="1"/>
          </p:nvPr>
        </p:nvPicPr>
        <p:blipFill>
          <a:blip r:embed="rId2"/>
          <a:stretch>
            <a:fillRect/>
          </a:stretch>
        </p:blipFill>
        <p:spPr>
          <a:xfrm>
            <a:off x="643466" y="380999"/>
            <a:ext cx="11548533" cy="5774267"/>
          </a:xfrm>
          <a:prstGeom prst="rect">
            <a:avLst/>
          </a:prstGeom>
        </p:spPr>
      </p:pic>
      <p:sp>
        <p:nvSpPr>
          <p:cNvPr id="5" name="TekstniOkvir 4">
            <a:extLst>
              <a:ext uri="{FF2B5EF4-FFF2-40B4-BE49-F238E27FC236}">
                <a16:creationId xmlns:a16="http://schemas.microsoft.com/office/drawing/2014/main" id="{2072DECA-0F3A-4BF8-B4AF-590488A754C6}"/>
              </a:ext>
            </a:extLst>
          </p:cNvPr>
          <p:cNvSpPr txBox="1"/>
          <p:nvPr/>
        </p:nvSpPr>
        <p:spPr>
          <a:xfrm>
            <a:off x="357169" y="471901"/>
            <a:ext cx="572593" cy="461665"/>
          </a:xfrm>
          <a:prstGeom prst="rect">
            <a:avLst/>
          </a:prstGeom>
          <a:noFill/>
        </p:spPr>
        <p:txBody>
          <a:bodyPr wrap="none" rtlCol="0">
            <a:spAutoFit/>
          </a:bodyPr>
          <a:lstStyle/>
          <a:p>
            <a:r>
              <a:rPr lang="hr-HR" sz="2400" dirty="0"/>
              <a:t>10.</a:t>
            </a:r>
          </a:p>
        </p:txBody>
      </p:sp>
    </p:spTree>
    <p:extLst>
      <p:ext uri="{BB962C8B-B14F-4D97-AF65-F5344CB8AC3E}">
        <p14:creationId xmlns:p14="http://schemas.microsoft.com/office/powerpoint/2010/main" val="103023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3" name="Rectangle 922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4" name="Rectangle 922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BC1CDC4-0DA2-4504-91D6-731D62B2BAB6}"/>
              </a:ext>
            </a:extLst>
          </p:cNvPr>
          <p:cNvSpPr>
            <a:spLocks noGrp="1"/>
          </p:cNvSpPr>
          <p:nvPr>
            <p:ph type="title"/>
          </p:nvPr>
        </p:nvSpPr>
        <p:spPr>
          <a:xfrm>
            <a:off x="7320466" y="609600"/>
            <a:ext cx="4140014" cy="1330839"/>
          </a:xfrm>
        </p:spPr>
        <p:txBody>
          <a:bodyPr>
            <a:normAutofit/>
          </a:bodyPr>
          <a:lstStyle/>
          <a:p>
            <a:pPr algn="ctr"/>
            <a:r>
              <a:rPr lang="hr-HR" b="1" dirty="0">
                <a:effectLst>
                  <a:outerShdw blurRad="38100" dist="38100" dir="2700000" algn="tl">
                    <a:srgbClr val="000000">
                      <a:alpha val="43137"/>
                    </a:srgbClr>
                  </a:outerShdw>
                </a:effectLst>
              </a:rPr>
              <a:t>ZAKLJUČAK ANKETE</a:t>
            </a:r>
          </a:p>
        </p:txBody>
      </p:sp>
      <p:pic>
        <p:nvPicPr>
          <p:cNvPr id="9220" name="Picture 4" descr="Knowledge Management Software for Human Resources">
            <a:extLst>
              <a:ext uri="{FF2B5EF4-FFF2-40B4-BE49-F238E27FC236}">
                <a16:creationId xmlns:a16="http://schemas.microsoft.com/office/drawing/2014/main" id="{A030ABAA-067A-4894-99A9-607F74659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4" r="2674"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Rezervirano mjesto sadržaja 2">
            <a:extLst>
              <a:ext uri="{FF2B5EF4-FFF2-40B4-BE49-F238E27FC236}">
                <a16:creationId xmlns:a16="http://schemas.microsoft.com/office/drawing/2014/main" id="{256CD67A-B19E-498A-A04C-9CDED3434723}"/>
              </a:ext>
            </a:extLst>
          </p:cNvPr>
          <p:cNvSpPr>
            <a:spLocks noGrp="1"/>
          </p:cNvSpPr>
          <p:nvPr>
            <p:ph idx="1"/>
          </p:nvPr>
        </p:nvSpPr>
        <p:spPr>
          <a:xfrm>
            <a:off x="7320465" y="2194102"/>
            <a:ext cx="4140013" cy="3908586"/>
          </a:xfrm>
        </p:spPr>
        <p:txBody>
          <a:bodyPr>
            <a:normAutofit/>
          </a:bodyPr>
          <a:lstStyle/>
          <a:p>
            <a:r>
              <a:rPr lang="hr-HR" sz="2000"/>
              <a:t>Većina učenika je upoznata s opasnostima pušenja i zato velika količina i ne konzumira.</a:t>
            </a:r>
          </a:p>
          <a:p>
            <a:r>
              <a:rPr lang="hr-HR" sz="2000"/>
              <a:t>Malo veća količina učenika je probala cigartetu.</a:t>
            </a:r>
          </a:p>
          <a:p>
            <a:r>
              <a:rPr lang="hr-HR" sz="2000"/>
              <a:t>Veliki dio smatra da je e-cigareta jednako šetetna te smatraju da su upoznati s posljedicama e-cigareta.</a:t>
            </a:r>
          </a:p>
          <a:p>
            <a:r>
              <a:rPr lang="hr-HR" sz="2000"/>
              <a:t>Smatraju da dim utječe na okoliš.</a:t>
            </a:r>
          </a:p>
        </p:txBody>
      </p:sp>
    </p:spTree>
    <p:extLst>
      <p:ext uri="{BB962C8B-B14F-4D97-AF65-F5344CB8AC3E}">
        <p14:creationId xmlns:p14="http://schemas.microsoft.com/office/powerpoint/2010/main" val="220850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9" name="Freeform: Shape 1024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3" name="Rectangle 1025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Freeform: Shape 1025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57" name="Isosceles Triangle 1025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Opis fotografije nije dostupan.">
            <a:extLst>
              <a:ext uri="{FF2B5EF4-FFF2-40B4-BE49-F238E27FC236}">
                <a16:creationId xmlns:a16="http://schemas.microsoft.com/office/drawing/2014/main" id="{083162D6-E990-4ABB-832A-B731CCEB97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10565" y="643467"/>
            <a:ext cx="85708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259" name="Isosceles Triangle 1025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50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D070FEF-AEDE-41E0-952E-97FF1D8B6D8B}"/>
              </a:ext>
            </a:extLst>
          </p:cNvPr>
          <p:cNvSpPr>
            <a:spLocks noGrp="1"/>
          </p:cNvSpPr>
          <p:nvPr>
            <p:ph type="title"/>
          </p:nvPr>
        </p:nvSpPr>
        <p:spPr>
          <a:xfrm>
            <a:off x="6739128" y="638089"/>
            <a:ext cx="4818888" cy="1476801"/>
          </a:xfrm>
        </p:spPr>
        <p:txBody>
          <a:bodyPr anchor="b">
            <a:normAutofit/>
          </a:bodyPr>
          <a:lstStyle/>
          <a:p>
            <a:pPr algn="ctr"/>
            <a:r>
              <a:rPr lang="hr-HR" sz="5000" b="1" dirty="0">
                <a:effectLst>
                  <a:outerShdw blurRad="38100" dist="38100" dir="2700000" algn="tl">
                    <a:srgbClr val="000000">
                      <a:alpha val="43137"/>
                    </a:srgbClr>
                  </a:outerShdw>
                </a:effectLst>
              </a:rPr>
              <a:t>POSLJEDICE PUŠENJA</a:t>
            </a:r>
          </a:p>
        </p:txBody>
      </p:sp>
      <p:pic>
        <p:nvPicPr>
          <p:cNvPr id="1026" name="Picture 2" descr="Zagarantiran prestanak pušenja svima koji žele postati nepušači! -  ePodravina.hr">
            <a:extLst>
              <a:ext uri="{FF2B5EF4-FFF2-40B4-BE49-F238E27FC236}">
                <a16:creationId xmlns:a16="http://schemas.microsoft.com/office/drawing/2014/main" id="{F4016B4A-2811-46D4-A069-F30EC883CA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936" y="1381887"/>
            <a:ext cx="5458968" cy="4094226"/>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EB9F73F9-D19C-4196-A814-4E773DBDB2E6}"/>
              </a:ext>
            </a:extLst>
          </p:cNvPr>
          <p:cNvSpPr>
            <a:spLocks noGrp="1"/>
          </p:cNvSpPr>
          <p:nvPr>
            <p:ph idx="1"/>
          </p:nvPr>
        </p:nvSpPr>
        <p:spPr>
          <a:xfrm>
            <a:off x="6739128" y="2664886"/>
            <a:ext cx="4818888" cy="3550789"/>
          </a:xfrm>
        </p:spPr>
        <p:txBody>
          <a:bodyPr anchor="t">
            <a:normAutofit/>
          </a:bodyPr>
          <a:lstStyle/>
          <a:p>
            <a:r>
              <a:rPr lang="hr-HR" sz="1600" dirty="0"/>
              <a:t>Pušenje utječe štetno na sve organe u našem tijelu</a:t>
            </a:r>
          </a:p>
          <a:p>
            <a:r>
              <a:rPr lang="hr-HR" sz="1600" dirty="0"/>
              <a:t>95% umrlih od raka pluća bili su pušači</a:t>
            </a:r>
          </a:p>
          <a:p>
            <a:pPr marL="0" lvl="0" indent="0">
              <a:buNone/>
            </a:pPr>
            <a:r>
              <a:rPr lang="hr-HR" sz="1600" dirty="0"/>
              <a:t>Neke od posljedica su:</a:t>
            </a:r>
            <a:endParaRPr lang="en-GB" sz="1600" dirty="0"/>
          </a:p>
          <a:p>
            <a:pPr lvl="0"/>
            <a:r>
              <a:rPr lang="hr-HR" sz="1600" dirty="0"/>
              <a:t>rak usta, ždrijela, grkljana, bronha, pluća, probavnog sustava, mokraćnog mjehura, bubrega, dojke, vrata maternice</a:t>
            </a:r>
            <a:endParaRPr lang="en-GB" sz="1600" dirty="0"/>
          </a:p>
          <a:p>
            <a:r>
              <a:rPr lang="hr-HR" sz="1600" dirty="0"/>
              <a:t>suženje krvnih žila, ubrzan protok krvi, povećan arterijski krvni tlak</a:t>
            </a:r>
            <a:endParaRPr lang="en-GB" sz="1600" dirty="0"/>
          </a:p>
          <a:p>
            <a:r>
              <a:rPr lang="hr-HR" sz="1600" dirty="0"/>
              <a:t>smanjuje se prijenos kisika </a:t>
            </a:r>
            <a:endParaRPr lang="en-GB" sz="1600" dirty="0"/>
          </a:p>
          <a:p>
            <a:r>
              <a:rPr lang="hr-HR" sz="1600" dirty="0"/>
              <a:t>tremor, nesanica, nemir, razdražljivost</a:t>
            </a:r>
          </a:p>
          <a:p>
            <a:r>
              <a:rPr lang="hr-HR" sz="1600" dirty="0"/>
              <a:t>pobačaj, sterilnost ili impotencija</a:t>
            </a:r>
            <a:endParaRPr lang="en-GB" sz="1600" dirty="0"/>
          </a:p>
          <a:p>
            <a:pPr marL="0" indent="0">
              <a:buNone/>
            </a:pPr>
            <a:endParaRPr lang="hr-HR" sz="1500" dirty="0"/>
          </a:p>
        </p:txBody>
      </p:sp>
    </p:spTree>
    <p:extLst>
      <p:ext uri="{BB962C8B-B14F-4D97-AF65-F5344CB8AC3E}">
        <p14:creationId xmlns:p14="http://schemas.microsoft.com/office/powerpoint/2010/main" val="2517754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3" name="Rectangle 82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07DB5292-93D6-4094-A818-47DB13513178}"/>
              </a:ext>
            </a:extLst>
          </p:cNvPr>
          <p:cNvSpPr>
            <a:spLocks noGrp="1"/>
          </p:cNvSpPr>
          <p:nvPr>
            <p:ph type="title"/>
          </p:nvPr>
        </p:nvSpPr>
        <p:spPr>
          <a:xfrm>
            <a:off x="838201" y="365125"/>
            <a:ext cx="5251316" cy="1807305"/>
          </a:xfrm>
        </p:spPr>
        <p:txBody>
          <a:bodyPr>
            <a:normAutofit/>
          </a:bodyPr>
          <a:lstStyle/>
          <a:p>
            <a:r>
              <a:rPr lang="hr-HR" sz="4100" b="1" dirty="0">
                <a:effectLst>
                  <a:outerShdw blurRad="38100" dist="38100" dir="2700000" algn="tl">
                    <a:srgbClr val="000000">
                      <a:alpha val="43137"/>
                    </a:srgbClr>
                  </a:outerShdw>
                </a:effectLst>
              </a:rPr>
              <a:t>KAKO DIM ŠTETI LJUDIMA OKO PUŠAČA?</a:t>
            </a:r>
          </a:p>
        </p:txBody>
      </p:sp>
      <p:sp>
        <p:nvSpPr>
          <p:cNvPr id="3" name="Rezervirano mjesto sadržaja 2">
            <a:extLst>
              <a:ext uri="{FF2B5EF4-FFF2-40B4-BE49-F238E27FC236}">
                <a16:creationId xmlns:a16="http://schemas.microsoft.com/office/drawing/2014/main" id="{80DDB150-CD18-4A7D-86D0-109CC022127A}"/>
              </a:ext>
            </a:extLst>
          </p:cNvPr>
          <p:cNvSpPr>
            <a:spLocks noGrp="1"/>
          </p:cNvSpPr>
          <p:nvPr>
            <p:ph idx="1"/>
          </p:nvPr>
        </p:nvSpPr>
        <p:spPr>
          <a:xfrm>
            <a:off x="838200" y="2333297"/>
            <a:ext cx="5124586" cy="3843666"/>
          </a:xfrm>
        </p:spPr>
        <p:txBody>
          <a:bodyPr>
            <a:normAutofit/>
          </a:bodyPr>
          <a:lstStyle/>
          <a:p>
            <a:r>
              <a:rPr lang="hr-HR" sz="1600" dirty="0"/>
              <a:t>Duhanski dim </a:t>
            </a:r>
            <a:r>
              <a:rPr lang="hr-HR" sz="1600" b="1" dirty="0"/>
              <a:t>štetno djeluje i na nepušače </a:t>
            </a:r>
            <a:r>
              <a:rPr lang="hr-HR" sz="1600" dirty="0"/>
              <a:t>koji su mu izloženi, kod njih je rizik od obolijevanja od </a:t>
            </a:r>
            <a:r>
              <a:rPr lang="hr-HR" sz="1600" b="1" dirty="0"/>
              <a:t>raka bronha </a:t>
            </a:r>
            <a:r>
              <a:rPr lang="hr-HR" sz="1600" dirty="0"/>
              <a:t>ili </a:t>
            </a:r>
            <a:r>
              <a:rPr lang="hr-HR" sz="1600" b="1" dirty="0"/>
              <a:t>pluća 20-30% veći nego u nepušača</a:t>
            </a:r>
            <a:r>
              <a:rPr lang="hr-HR" sz="1600" dirty="0"/>
              <a:t> koji nisu izloženi pasivnom pušenju</a:t>
            </a:r>
          </a:p>
          <a:p>
            <a:r>
              <a:rPr lang="hr-HR" sz="1600" dirty="0"/>
              <a:t>Kad pričamo o pasivnim pušačima djeca su pogotovo osjetljiva skupina zato što su u  razdoblju emocionalnog i fizičkog rasta i razvoja;</a:t>
            </a:r>
          </a:p>
          <a:p>
            <a:pPr marL="0" indent="0">
              <a:buNone/>
            </a:pPr>
            <a:r>
              <a:rPr lang="hr-HR" sz="1600" dirty="0"/>
              <a:t>                          - kašlju češće</a:t>
            </a:r>
          </a:p>
          <a:p>
            <a:pPr marL="0" indent="0">
              <a:buNone/>
            </a:pPr>
            <a:r>
              <a:rPr lang="hr-HR" sz="1600" dirty="0"/>
              <a:t>                          - imaju češće upale srednjeg uha </a:t>
            </a:r>
          </a:p>
          <a:p>
            <a:pPr marL="0" indent="0">
              <a:buNone/>
            </a:pPr>
            <a:r>
              <a:rPr lang="hr-HR" sz="1600" dirty="0"/>
              <a:t>                          - skloniji su razvoju astme          </a:t>
            </a:r>
          </a:p>
          <a:p>
            <a:pPr marL="0" indent="0">
              <a:buNone/>
            </a:pPr>
            <a:r>
              <a:rPr lang="hr-HR" sz="1600" dirty="0"/>
              <a:t>                          - imaju smanjeni kapacitet pluća</a:t>
            </a:r>
          </a:p>
          <a:p>
            <a:pPr marL="0" indent="0">
              <a:buNone/>
            </a:pPr>
            <a:r>
              <a:rPr lang="hr-HR" sz="1600" dirty="0"/>
              <a:t>                          - veći rizik razvoja raka pluća i srčanih tegoba</a:t>
            </a:r>
          </a:p>
          <a:p>
            <a:endParaRPr lang="hr-HR" sz="1600" dirty="0"/>
          </a:p>
        </p:txBody>
      </p:sp>
      <p:pic>
        <p:nvPicPr>
          <p:cNvPr id="1026" name="Picture 2" descr="Kašalj - simptom kojeg treba liječiti - Ljekarna Čakovec">
            <a:extLst>
              <a:ext uri="{FF2B5EF4-FFF2-40B4-BE49-F238E27FC236}">
                <a16:creationId xmlns:a16="http://schemas.microsoft.com/office/drawing/2014/main" id="{C55E4078-E05B-48E1-865F-8D4C372FBA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23" r="3407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5212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igara – Wikipedija">
            <a:extLst>
              <a:ext uri="{FF2B5EF4-FFF2-40B4-BE49-F238E27FC236}">
                <a16:creationId xmlns:a16="http://schemas.microsoft.com/office/drawing/2014/main" id="{0EDC7F36-3E5B-4F02-8FEC-EBB5B82D0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r="-2" b="4439"/>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rgbClr val="FFFFFF"/>
                </a:solidFill>
              </a14:hiddenFill>
            </a:ext>
          </a:extLst>
        </p:spPr>
      </p:pic>
      <p:pic>
        <p:nvPicPr>
          <p:cNvPr id="2054" name="Picture 6" descr="upload.wikimedia.org/wikipedia/commons/thumb/9/...">
            <a:extLst>
              <a:ext uri="{FF2B5EF4-FFF2-40B4-BE49-F238E27FC236}">
                <a16:creationId xmlns:a16="http://schemas.microsoft.com/office/drawing/2014/main" id="{AFA5C41D-2005-418A-8E2F-4AEC0B318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68"/>
          <a:stretch/>
        </p:blipFill>
        <p:spPr bwMode="auto">
          <a:xfrm>
            <a:off x="7381690" y="3446752"/>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Piperson.org - Opustite se uz lulu!">
            <a:extLst>
              <a:ext uri="{FF2B5EF4-FFF2-40B4-BE49-F238E27FC236}">
                <a16:creationId xmlns:a16="http://schemas.microsoft.com/office/drawing/2014/main" id="{22EADC50-9A8B-45E7-A528-83C052CB56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2" r="-2" b="-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3" name="Freeform: Shape 206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5" name="Freeform: Shape 206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1F96D13A-9842-4EDD-BCD2-AEA7CA92D8A7}"/>
              </a:ext>
            </a:extLst>
          </p:cNvPr>
          <p:cNvSpPr>
            <a:spLocks noGrp="1"/>
          </p:cNvSpPr>
          <p:nvPr>
            <p:ph type="title"/>
          </p:nvPr>
        </p:nvSpPr>
        <p:spPr>
          <a:xfrm>
            <a:off x="520857" y="996961"/>
            <a:ext cx="2807208" cy="1325563"/>
          </a:xfrm>
        </p:spPr>
        <p:txBody>
          <a:bodyPr>
            <a:normAutofit/>
          </a:bodyPr>
          <a:lstStyle/>
          <a:p>
            <a:r>
              <a:rPr lang="hr-HR" sz="3200" b="1" dirty="0">
                <a:effectLst>
                  <a:outerShdw blurRad="38100" dist="38100" dir="2700000" algn="tl">
                    <a:srgbClr val="000000">
                      <a:alpha val="43137"/>
                    </a:srgbClr>
                  </a:outerShdw>
                </a:effectLst>
              </a:rPr>
              <a:t>Što je pušenje?</a:t>
            </a:r>
          </a:p>
        </p:txBody>
      </p:sp>
      <p:sp>
        <p:nvSpPr>
          <p:cNvPr id="2067" name="Rectangle 206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9" name="Rectangle 206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zervirano mjesto sadržaja 2">
            <a:extLst>
              <a:ext uri="{FF2B5EF4-FFF2-40B4-BE49-F238E27FC236}">
                <a16:creationId xmlns:a16="http://schemas.microsoft.com/office/drawing/2014/main" id="{5C4379C8-6CDE-418A-9C61-BD426B44AB24}"/>
              </a:ext>
            </a:extLst>
          </p:cNvPr>
          <p:cNvSpPr>
            <a:spLocks noGrp="1"/>
          </p:cNvSpPr>
          <p:nvPr>
            <p:ph idx="1"/>
          </p:nvPr>
        </p:nvSpPr>
        <p:spPr>
          <a:xfrm>
            <a:off x="448055" y="2258568"/>
            <a:ext cx="3085719" cy="3922776"/>
          </a:xfrm>
        </p:spPr>
        <p:txBody>
          <a:bodyPr>
            <a:normAutofit lnSpcReduction="10000"/>
          </a:bodyPr>
          <a:lstStyle/>
          <a:p>
            <a:r>
              <a:rPr lang="hr-HR" dirty="0"/>
              <a:t>Način konzumiranja duhana uzimanog u obliku cigara (umotanih u duhanov list), cigareta (malenih cigara umotanih u papir), </a:t>
            </a:r>
            <a:r>
              <a:rPr lang="hr-HR" dirty="0" err="1"/>
              <a:t>cigarilla</a:t>
            </a:r>
            <a:r>
              <a:rPr lang="hr-HR" dirty="0"/>
              <a:t>, i pomoću lule. </a:t>
            </a:r>
          </a:p>
        </p:txBody>
      </p:sp>
      <p:pic>
        <p:nvPicPr>
          <p:cNvPr id="2052" name="Picture 4" descr="Razlika Između Cigare I Cigarete | Stil života 2022">
            <a:extLst>
              <a:ext uri="{FF2B5EF4-FFF2-40B4-BE49-F238E27FC236}">
                <a16:creationId xmlns:a16="http://schemas.microsoft.com/office/drawing/2014/main" id="{E9121779-90D6-4B1C-9A7F-52AC956591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5268"/>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extLst>
            <a:ext uri="{909E8E84-426E-40DD-AFC4-6F175D3DCCD1}">
              <a14:hiddenFill xmlns:a14="http://schemas.microsoft.com/office/drawing/2010/main">
                <a:solidFill>
                  <a:srgbClr val="FFFFFF"/>
                </a:solidFill>
              </a14:hiddenFill>
            </a:ext>
          </a:extLst>
        </p:spPr>
      </p:pic>
      <p:sp>
        <p:nvSpPr>
          <p:cNvPr id="4" name="TekstniOkvir 3">
            <a:extLst>
              <a:ext uri="{FF2B5EF4-FFF2-40B4-BE49-F238E27FC236}">
                <a16:creationId xmlns:a16="http://schemas.microsoft.com/office/drawing/2014/main" id="{C7FE09A5-F0E2-45BE-8BF3-B5840D4E65B2}"/>
              </a:ext>
            </a:extLst>
          </p:cNvPr>
          <p:cNvSpPr txBox="1"/>
          <p:nvPr/>
        </p:nvSpPr>
        <p:spPr>
          <a:xfrm>
            <a:off x="7404372" y="3087099"/>
            <a:ext cx="777008" cy="369332"/>
          </a:xfrm>
          <a:prstGeom prst="rect">
            <a:avLst/>
          </a:prstGeom>
          <a:noFill/>
        </p:spPr>
        <p:txBody>
          <a:bodyPr wrap="none" rtlCol="0">
            <a:spAutoFit/>
          </a:bodyPr>
          <a:lstStyle/>
          <a:p>
            <a:r>
              <a:rPr lang="hr-HR" dirty="0"/>
              <a:t>Slika 1</a:t>
            </a:r>
          </a:p>
        </p:txBody>
      </p:sp>
      <p:sp>
        <p:nvSpPr>
          <p:cNvPr id="14" name="TekstniOkvir 13">
            <a:extLst>
              <a:ext uri="{FF2B5EF4-FFF2-40B4-BE49-F238E27FC236}">
                <a16:creationId xmlns:a16="http://schemas.microsoft.com/office/drawing/2014/main" id="{BFE44622-0465-4DCD-8B17-863C4C0AB089}"/>
              </a:ext>
            </a:extLst>
          </p:cNvPr>
          <p:cNvSpPr txBox="1"/>
          <p:nvPr/>
        </p:nvSpPr>
        <p:spPr>
          <a:xfrm>
            <a:off x="11447836" y="3054828"/>
            <a:ext cx="777008" cy="369332"/>
          </a:xfrm>
          <a:prstGeom prst="rect">
            <a:avLst/>
          </a:prstGeom>
          <a:noFill/>
        </p:spPr>
        <p:txBody>
          <a:bodyPr wrap="none" rtlCol="0">
            <a:spAutoFit/>
          </a:bodyPr>
          <a:lstStyle/>
          <a:p>
            <a:r>
              <a:rPr lang="hr-HR" dirty="0"/>
              <a:t>Slika 2</a:t>
            </a:r>
          </a:p>
        </p:txBody>
      </p:sp>
      <p:sp>
        <p:nvSpPr>
          <p:cNvPr id="15" name="TekstniOkvir 14">
            <a:extLst>
              <a:ext uri="{FF2B5EF4-FFF2-40B4-BE49-F238E27FC236}">
                <a16:creationId xmlns:a16="http://schemas.microsoft.com/office/drawing/2014/main" id="{50E173B9-D87F-4992-9EE7-6F68B3991A85}"/>
              </a:ext>
            </a:extLst>
          </p:cNvPr>
          <p:cNvSpPr txBox="1"/>
          <p:nvPr/>
        </p:nvSpPr>
        <p:spPr>
          <a:xfrm>
            <a:off x="6611553" y="6511260"/>
            <a:ext cx="777008" cy="369332"/>
          </a:xfrm>
          <a:prstGeom prst="rect">
            <a:avLst/>
          </a:prstGeom>
          <a:noFill/>
        </p:spPr>
        <p:txBody>
          <a:bodyPr wrap="none" rtlCol="0">
            <a:spAutoFit/>
          </a:bodyPr>
          <a:lstStyle/>
          <a:p>
            <a:r>
              <a:rPr lang="hr-HR" dirty="0"/>
              <a:t>Slika 3</a:t>
            </a:r>
          </a:p>
        </p:txBody>
      </p:sp>
      <p:sp>
        <p:nvSpPr>
          <p:cNvPr id="16" name="TekstniOkvir 15">
            <a:extLst>
              <a:ext uri="{FF2B5EF4-FFF2-40B4-BE49-F238E27FC236}">
                <a16:creationId xmlns:a16="http://schemas.microsoft.com/office/drawing/2014/main" id="{7C42A8EA-A966-4272-90AE-996B3D7809D9}"/>
              </a:ext>
            </a:extLst>
          </p:cNvPr>
          <p:cNvSpPr txBox="1"/>
          <p:nvPr/>
        </p:nvSpPr>
        <p:spPr>
          <a:xfrm>
            <a:off x="11431414" y="6501580"/>
            <a:ext cx="777008" cy="369332"/>
          </a:xfrm>
          <a:prstGeom prst="rect">
            <a:avLst/>
          </a:prstGeom>
          <a:noFill/>
        </p:spPr>
        <p:txBody>
          <a:bodyPr wrap="none" rtlCol="0">
            <a:spAutoFit/>
          </a:bodyPr>
          <a:lstStyle/>
          <a:p>
            <a:r>
              <a:rPr lang="hr-HR" dirty="0"/>
              <a:t>Slika 4</a:t>
            </a:r>
          </a:p>
        </p:txBody>
      </p:sp>
    </p:spTree>
    <p:extLst>
      <p:ext uri="{BB962C8B-B14F-4D97-AF65-F5344CB8AC3E}">
        <p14:creationId xmlns:p14="http://schemas.microsoft.com/office/powerpoint/2010/main" val="412797498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A3A5CF-8F94-4090-9340-07B0FA47B4AB}"/>
              </a:ext>
            </a:extLst>
          </p:cNvPr>
          <p:cNvSpPr>
            <a:spLocks noGrp="1"/>
          </p:cNvSpPr>
          <p:nvPr>
            <p:ph type="title"/>
          </p:nvPr>
        </p:nvSpPr>
        <p:spPr>
          <a:xfrm>
            <a:off x="856409" y="33865"/>
            <a:ext cx="10515600" cy="1325563"/>
          </a:xfrm>
        </p:spPr>
        <p:txBody>
          <a:bodyPr/>
          <a:lstStyle/>
          <a:p>
            <a:r>
              <a:rPr lang="hr-HR" b="1" dirty="0">
                <a:effectLst>
                  <a:outerShdw blurRad="38100" dist="38100" dir="2700000" algn="tl">
                    <a:srgbClr val="000000">
                      <a:alpha val="43137"/>
                    </a:srgbClr>
                  </a:outerShdw>
                </a:effectLst>
              </a:rPr>
              <a:t>POKUS – DOKAZIVANJE ŠTETNOSTI CIGARETA</a:t>
            </a:r>
          </a:p>
        </p:txBody>
      </p:sp>
      <p:sp>
        <p:nvSpPr>
          <p:cNvPr id="3" name="Rezervirano mjesto sadržaja 2">
            <a:extLst>
              <a:ext uri="{FF2B5EF4-FFF2-40B4-BE49-F238E27FC236}">
                <a16:creationId xmlns:a16="http://schemas.microsoft.com/office/drawing/2014/main" id="{A6E02E01-4019-40B3-8ED7-908735B59B5E}"/>
              </a:ext>
            </a:extLst>
          </p:cNvPr>
          <p:cNvSpPr>
            <a:spLocks noGrp="1"/>
          </p:cNvSpPr>
          <p:nvPr>
            <p:ph idx="1"/>
          </p:nvPr>
        </p:nvSpPr>
        <p:spPr>
          <a:xfrm>
            <a:off x="7152362" y="2279737"/>
            <a:ext cx="4201438" cy="3897226"/>
          </a:xfrm>
        </p:spPr>
        <p:txBody>
          <a:bodyPr/>
          <a:lstStyle/>
          <a:p>
            <a:endParaRPr lang="hr-HR" dirty="0"/>
          </a:p>
        </p:txBody>
      </p:sp>
      <p:sp>
        <p:nvSpPr>
          <p:cNvPr id="5" name="TekstniOkvir 4">
            <a:extLst>
              <a:ext uri="{FF2B5EF4-FFF2-40B4-BE49-F238E27FC236}">
                <a16:creationId xmlns:a16="http://schemas.microsoft.com/office/drawing/2014/main" id="{7196CDD0-B656-438A-8805-2905BCBAA7A0}"/>
              </a:ext>
            </a:extLst>
          </p:cNvPr>
          <p:cNvSpPr txBox="1"/>
          <p:nvPr/>
        </p:nvSpPr>
        <p:spPr>
          <a:xfrm>
            <a:off x="16292" y="998376"/>
            <a:ext cx="8172797" cy="5689983"/>
          </a:xfrm>
          <a:prstGeom prst="rect">
            <a:avLst/>
          </a:prstGeom>
          <a:noFill/>
        </p:spPr>
        <p:txBody>
          <a:bodyPr wrap="square">
            <a:spAutoFit/>
          </a:bodyPr>
          <a:lstStyle/>
          <a:p>
            <a:pPr algn="l" rtl="0" fontAlgn="base"/>
            <a:r>
              <a:rPr lang="hr-HR" sz="2000" b="1" i="0" dirty="0">
                <a:solidFill>
                  <a:srgbClr val="000000"/>
                </a:solidFill>
                <a:effectLst/>
                <a:latin typeface="Calibri" panose="020F0502020204030204" pitchFamily="34" charset="0"/>
              </a:rPr>
              <a:t>POTREBAN PRIBOR:</a:t>
            </a:r>
          </a:p>
          <a:p>
            <a:pPr algn="l" rtl="0" fontAlgn="base"/>
            <a:r>
              <a:rPr lang="hr-HR" sz="2000" b="0" i="0" dirty="0">
                <a:solidFill>
                  <a:srgbClr val="000000"/>
                </a:solidFill>
                <a:effectLst/>
                <a:latin typeface="Calibri" panose="020F0502020204030204" pitchFamily="34" charset="0"/>
              </a:rPr>
              <a:t> - </a:t>
            </a:r>
            <a:r>
              <a:rPr lang="hr-HR" sz="2000" b="0" i="0" dirty="0" err="1">
                <a:solidFill>
                  <a:srgbClr val="000000"/>
                </a:solidFill>
                <a:effectLst/>
                <a:latin typeface="Calibri" panose="020F0502020204030204" pitchFamily="34" charset="0"/>
              </a:rPr>
              <a:t>ispiralica</a:t>
            </a:r>
            <a:r>
              <a:rPr lang="hr-HR" sz="2000" b="0" i="0" dirty="0">
                <a:solidFill>
                  <a:srgbClr val="000000"/>
                </a:solidFill>
                <a:effectLst/>
                <a:latin typeface="Calibri" panose="020F0502020204030204" pitchFamily="34" charset="0"/>
              </a:rPr>
              <a:t> / </a:t>
            </a:r>
            <a:r>
              <a:rPr lang="hr-HR" sz="2000" b="0" i="0" dirty="0" err="1">
                <a:solidFill>
                  <a:srgbClr val="000000"/>
                </a:solidFill>
                <a:effectLst/>
                <a:latin typeface="Calibri" panose="020F0502020204030204" pitchFamily="34" charset="0"/>
              </a:rPr>
              <a:t>Drechselova</a:t>
            </a:r>
            <a:r>
              <a:rPr lang="hr-HR" sz="2000" b="0" i="0" dirty="0">
                <a:solidFill>
                  <a:srgbClr val="000000"/>
                </a:solidFill>
                <a:effectLst/>
                <a:latin typeface="Calibri" panose="020F0502020204030204" pitchFamily="34" charset="0"/>
              </a:rPr>
              <a:t> boca (1)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pluteni čep (2)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vata (3)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staklena cijev (4)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gumeni čep s otvorom (5)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cigareta(2 vrste) (6)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satno stakalce za sakupljanje </a:t>
            </a:r>
          </a:p>
          <a:p>
            <a:pPr algn="l" rtl="0" fontAlgn="base"/>
            <a:r>
              <a:rPr lang="hr-HR" sz="2000" dirty="0">
                <a:solidFill>
                  <a:srgbClr val="000000"/>
                </a:solidFill>
                <a:latin typeface="Calibri" panose="020F0502020204030204" pitchFamily="34" charset="0"/>
              </a:rPr>
              <a:t>           </a:t>
            </a:r>
            <a:r>
              <a:rPr lang="hr-HR" sz="2000" b="0" i="0" dirty="0">
                <a:solidFill>
                  <a:srgbClr val="000000"/>
                </a:solidFill>
                <a:effectLst/>
                <a:latin typeface="Calibri" panose="020F0502020204030204" pitchFamily="34" charset="0"/>
              </a:rPr>
              <a:t>pepela (7)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stalak (8)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žičana mrežica (9)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-zasićena vodena otopina </a:t>
            </a:r>
          </a:p>
          <a:p>
            <a:pPr algn="l" rtl="0" fontAlgn="base"/>
            <a:r>
              <a:rPr lang="hr-HR" sz="2000" dirty="0">
                <a:solidFill>
                  <a:srgbClr val="000000"/>
                </a:solidFill>
                <a:latin typeface="Calibri" panose="020F0502020204030204" pitchFamily="34" charset="0"/>
              </a:rPr>
              <a:t>        </a:t>
            </a:r>
            <a:r>
              <a:rPr lang="hr-HR" sz="2000" b="0" i="0" dirty="0">
                <a:solidFill>
                  <a:srgbClr val="000000"/>
                </a:solidFill>
                <a:effectLst/>
                <a:latin typeface="Calibri" panose="020F0502020204030204" pitchFamily="34" charset="0"/>
              </a:rPr>
              <a:t>kalcijeva hidroksida (10)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upaljač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vaga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otopina etanola za čišćenje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gumene rukavice </a:t>
            </a:r>
            <a:endParaRPr lang="hr-HR" sz="2000" b="0" i="0" dirty="0">
              <a:solidFill>
                <a:srgbClr val="000000"/>
              </a:solidFill>
              <a:effectLst/>
              <a:latin typeface="Segoe UI" panose="020B0502040204020203" pitchFamily="34" charset="0"/>
            </a:endParaRPr>
          </a:p>
          <a:p>
            <a:pPr algn="l" rtl="0" fontAlgn="base"/>
            <a:r>
              <a:rPr lang="hr-HR" sz="2000" b="0" i="0" dirty="0">
                <a:solidFill>
                  <a:srgbClr val="000000"/>
                </a:solidFill>
                <a:effectLst/>
                <a:latin typeface="Calibri" panose="020F0502020204030204" pitchFamily="34" charset="0"/>
              </a:rPr>
              <a:t>      - papirnati ručnik </a:t>
            </a:r>
            <a:endParaRPr lang="hr-HR" sz="2000" b="0" i="0" dirty="0">
              <a:solidFill>
                <a:srgbClr val="000000"/>
              </a:solidFill>
              <a:effectLst/>
              <a:latin typeface="Segoe UI" panose="020B0502040204020203" pitchFamily="34" charset="0"/>
            </a:endParaRPr>
          </a:p>
        </p:txBody>
      </p:sp>
      <p:pic>
        <p:nvPicPr>
          <p:cNvPr id="22" name="Slika 21">
            <a:extLst>
              <a:ext uri="{FF2B5EF4-FFF2-40B4-BE49-F238E27FC236}">
                <a16:creationId xmlns:a16="http://schemas.microsoft.com/office/drawing/2014/main" id="{3262CFF7-D245-41A5-B5EF-E3E269360C95}"/>
              </a:ext>
            </a:extLst>
          </p:cNvPr>
          <p:cNvPicPr>
            <a:picLocks noChangeAspect="1"/>
          </p:cNvPicPr>
          <p:nvPr/>
        </p:nvPicPr>
        <p:blipFill>
          <a:blip r:embed="rId2"/>
          <a:stretch>
            <a:fillRect/>
          </a:stretch>
        </p:blipFill>
        <p:spPr>
          <a:xfrm>
            <a:off x="4136773" y="1727725"/>
            <a:ext cx="7700686" cy="4663744"/>
          </a:xfrm>
          <a:prstGeom prst="rect">
            <a:avLst/>
          </a:prstGeom>
          <a:ln>
            <a:noFill/>
          </a:ln>
          <a:effectLst>
            <a:softEdge rad="112500"/>
          </a:effectLst>
        </p:spPr>
      </p:pic>
      <p:cxnSp>
        <p:nvCxnSpPr>
          <p:cNvPr id="24" name="Ravni poveznik sa strelicom 23">
            <a:extLst>
              <a:ext uri="{FF2B5EF4-FFF2-40B4-BE49-F238E27FC236}">
                <a16:creationId xmlns:a16="http://schemas.microsoft.com/office/drawing/2014/main" id="{8C4D74B7-8A58-48B6-826C-35FD777E0770}"/>
              </a:ext>
            </a:extLst>
          </p:cNvPr>
          <p:cNvCxnSpPr>
            <a:cxnSpLocks/>
          </p:cNvCxnSpPr>
          <p:nvPr/>
        </p:nvCxnSpPr>
        <p:spPr>
          <a:xfrm flipH="1">
            <a:off x="5439748" y="4310743"/>
            <a:ext cx="1073019" cy="22020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7" name="Ravni poveznik sa strelicom 26">
            <a:extLst>
              <a:ext uri="{FF2B5EF4-FFF2-40B4-BE49-F238E27FC236}">
                <a16:creationId xmlns:a16="http://schemas.microsoft.com/office/drawing/2014/main" id="{E5AD9493-E78E-44FE-948A-06E156572C7C}"/>
              </a:ext>
            </a:extLst>
          </p:cNvPr>
          <p:cNvCxnSpPr/>
          <p:nvPr/>
        </p:nvCxnSpPr>
        <p:spPr>
          <a:xfrm flipH="1">
            <a:off x="6382139" y="5962261"/>
            <a:ext cx="373224" cy="5505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Ravni poveznik sa strelicom 28">
            <a:extLst>
              <a:ext uri="{FF2B5EF4-FFF2-40B4-BE49-F238E27FC236}">
                <a16:creationId xmlns:a16="http://schemas.microsoft.com/office/drawing/2014/main" id="{33A34121-45A7-4C71-9BA1-80E45950D559}"/>
              </a:ext>
            </a:extLst>
          </p:cNvPr>
          <p:cNvCxnSpPr/>
          <p:nvPr/>
        </p:nvCxnSpPr>
        <p:spPr>
          <a:xfrm flipH="1" flipV="1">
            <a:off x="4758612" y="1530220"/>
            <a:ext cx="2211355" cy="17728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Ravni poveznik sa strelicom 30">
            <a:extLst>
              <a:ext uri="{FF2B5EF4-FFF2-40B4-BE49-F238E27FC236}">
                <a16:creationId xmlns:a16="http://schemas.microsoft.com/office/drawing/2014/main" id="{F7202E0B-C66D-4969-A47C-86708B15B1E0}"/>
              </a:ext>
            </a:extLst>
          </p:cNvPr>
          <p:cNvCxnSpPr>
            <a:cxnSpLocks/>
          </p:cNvCxnSpPr>
          <p:nvPr/>
        </p:nvCxnSpPr>
        <p:spPr>
          <a:xfrm flipH="1" flipV="1">
            <a:off x="9031706" y="1764682"/>
            <a:ext cx="308238" cy="15943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Ravni poveznik sa strelicom 32">
            <a:extLst>
              <a:ext uri="{FF2B5EF4-FFF2-40B4-BE49-F238E27FC236}">
                <a16:creationId xmlns:a16="http://schemas.microsoft.com/office/drawing/2014/main" id="{4428726D-D9C6-4168-B08E-3AC23905EA41}"/>
              </a:ext>
            </a:extLst>
          </p:cNvPr>
          <p:cNvCxnSpPr>
            <a:cxnSpLocks/>
          </p:cNvCxnSpPr>
          <p:nvPr/>
        </p:nvCxnSpPr>
        <p:spPr>
          <a:xfrm flipH="1" flipV="1">
            <a:off x="6257846" y="1764682"/>
            <a:ext cx="1365265" cy="15943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Ravni poveznik sa strelicom 34">
            <a:extLst>
              <a:ext uri="{FF2B5EF4-FFF2-40B4-BE49-F238E27FC236}">
                <a16:creationId xmlns:a16="http://schemas.microsoft.com/office/drawing/2014/main" id="{FB489856-02B7-4AFF-8CC9-8F057FB37CB8}"/>
              </a:ext>
            </a:extLst>
          </p:cNvPr>
          <p:cNvCxnSpPr/>
          <p:nvPr/>
        </p:nvCxnSpPr>
        <p:spPr>
          <a:xfrm flipV="1">
            <a:off x="10179698" y="1649225"/>
            <a:ext cx="311031" cy="17097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7" name="Ravni poveznik sa strelicom 36">
            <a:extLst>
              <a:ext uri="{FF2B5EF4-FFF2-40B4-BE49-F238E27FC236}">
                <a16:creationId xmlns:a16="http://schemas.microsoft.com/office/drawing/2014/main" id="{F810CD5B-93F6-4C94-9024-DC49F96854AD}"/>
              </a:ext>
            </a:extLst>
          </p:cNvPr>
          <p:cNvCxnSpPr/>
          <p:nvPr/>
        </p:nvCxnSpPr>
        <p:spPr>
          <a:xfrm flipV="1">
            <a:off x="10490729" y="1649225"/>
            <a:ext cx="863071" cy="230695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Ravni poveznik sa strelicom 38">
            <a:extLst>
              <a:ext uri="{FF2B5EF4-FFF2-40B4-BE49-F238E27FC236}">
                <a16:creationId xmlns:a16="http://schemas.microsoft.com/office/drawing/2014/main" id="{3FC10FC1-54A3-4D07-A79D-D17D7BAE9F10}"/>
              </a:ext>
            </a:extLst>
          </p:cNvPr>
          <p:cNvCxnSpPr/>
          <p:nvPr/>
        </p:nvCxnSpPr>
        <p:spPr>
          <a:xfrm flipV="1">
            <a:off x="11019453" y="3872204"/>
            <a:ext cx="818006" cy="1873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2" name="TekstniOkvir 41">
            <a:extLst>
              <a:ext uri="{FF2B5EF4-FFF2-40B4-BE49-F238E27FC236}">
                <a16:creationId xmlns:a16="http://schemas.microsoft.com/office/drawing/2014/main" id="{67172CB3-2D0C-4FD2-86B8-F8E5F0BF43B2}"/>
              </a:ext>
            </a:extLst>
          </p:cNvPr>
          <p:cNvSpPr txBox="1"/>
          <p:nvPr/>
        </p:nvSpPr>
        <p:spPr>
          <a:xfrm>
            <a:off x="5197152" y="6404308"/>
            <a:ext cx="442750" cy="369332"/>
          </a:xfrm>
          <a:prstGeom prst="rect">
            <a:avLst/>
          </a:prstGeom>
          <a:noFill/>
        </p:spPr>
        <p:txBody>
          <a:bodyPr wrap="none" rtlCol="0">
            <a:spAutoFit/>
          </a:bodyPr>
          <a:lstStyle/>
          <a:p>
            <a:r>
              <a:rPr lang="hr-HR" dirty="0"/>
              <a:t>(1)</a:t>
            </a:r>
          </a:p>
        </p:txBody>
      </p:sp>
      <p:sp>
        <p:nvSpPr>
          <p:cNvPr id="43" name="TekstniOkvir 42">
            <a:extLst>
              <a:ext uri="{FF2B5EF4-FFF2-40B4-BE49-F238E27FC236}">
                <a16:creationId xmlns:a16="http://schemas.microsoft.com/office/drawing/2014/main" id="{06B44E65-05A4-4741-9621-770E42C5C489}"/>
              </a:ext>
            </a:extLst>
          </p:cNvPr>
          <p:cNvSpPr txBox="1"/>
          <p:nvPr/>
        </p:nvSpPr>
        <p:spPr>
          <a:xfrm>
            <a:off x="4392166" y="1267054"/>
            <a:ext cx="442750" cy="369332"/>
          </a:xfrm>
          <a:prstGeom prst="rect">
            <a:avLst/>
          </a:prstGeom>
          <a:noFill/>
        </p:spPr>
        <p:txBody>
          <a:bodyPr wrap="none" rtlCol="0">
            <a:spAutoFit/>
          </a:bodyPr>
          <a:lstStyle/>
          <a:p>
            <a:r>
              <a:rPr lang="hr-HR" dirty="0"/>
              <a:t>(2)</a:t>
            </a:r>
          </a:p>
        </p:txBody>
      </p:sp>
      <p:sp>
        <p:nvSpPr>
          <p:cNvPr id="44" name="TekstniOkvir 43">
            <a:extLst>
              <a:ext uri="{FF2B5EF4-FFF2-40B4-BE49-F238E27FC236}">
                <a16:creationId xmlns:a16="http://schemas.microsoft.com/office/drawing/2014/main" id="{D666EB06-E0E4-4907-B1D0-78C98810B8B7}"/>
              </a:ext>
            </a:extLst>
          </p:cNvPr>
          <p:cNvSpPr txBox="1"/>
          <p:nvPr/>
        </p:nvSpPr>
        <p:spPr>
          <a:xfrm>
            <a:off x="5962859" y="1409547"/>
            <a:ext cx="442750" cy="369332"/>
          </a:xfrm>
          <a:prstGeom prst="rect">
            <a:avLst/>
          </a:prstGeom>
          <a:noFill/>
        </p:spPr>
        <p:txBody>
          <a:bodyPr wrap="none" rtlCol="0">
            <a:spAutoFit/>
          </a:bodyPr>
          <a:lstStyle/>
          <a:p>
            <a:r>
              <a:rPr lang="hr-HR" dirty="0"/>
              <a:t>(3)</a:t>
            </a:r>
          </a:p>
        </p:txBody>
      </p:sp>
      <p:sp>
        <p:nvSpPr>
          <p:cNvPr id="45" name="TekstniOkvir 44">
            <a:extLst>
              <a:ext uri="{FF2B5EF4-FFF2-40B4-BE49-F238E27FC236}">
                <a16:creationId xmlns:a16="http://schemas.microsoft.com/office/drawing/2014/main" id="{46F5EBA6-44C5-494D-BE2D-F70219790FA8}"/>
              </a:ext>
            </a:extLst>
          </p:cNvPr>
          <p:cNvSpPr txBox="1"/>
          <p:nvPr/>
        </p:nvSpPr>
        <p:spPr>
          <a:xfrm>
            <a:off x="8034514" y="1361920"/>
            <a:ext cx="442750" cy="369332"/>
          </a:xfrm>
          <a:prstGeom prst="rect">
            <a:avLst/>
          </a:prstGeom>
          <a:noFill/>
        </p:spPr>
        <p:txBody>
          <a:bodyPr wrap="none" rtlCol="0">
            <a:spAutoFit/>
          </a:bodyPr>
          <a:lstStyle/>
          <a:p>
            <a:r>
              <a:rPr lang="hr-HR" dirty="0"/>
              <a:t>(4)</a:t>
            </a:r>
          </a:p>
        </p:txBody>
      </p:sp>
      <p:sp>
        <p:nvSpPr>
          <p:cNvPr id="46" name="TekstniOkvir 45">
            <a:extLst>
              <a:ext uri="{FF2B5EF4-FFF2-40B4-BE49-F238E27FC236}">
                <a16:creationId xmlns:a16="http://schemas.microsoft.com/office/drawing/2014/main" id="{025A2B3C-61A2-4AB9-97AB-9104C615D5F7}"/>
              </a:ext>
            </a:extLst>
          </p:cNvPr>
          <p:cNvSpPr txBox="1"/>
          <p:nvPr/>
        </p:nvSpPr>
        <p:spPr>
          <a:xfrm>
            <a:off x="8810331" y="1319143"/>
            <a:ext cx="442750" cy="369332"/>
          </a:xfrm>
          <a:prstGeom prst="rect">
            <a:avLst/>
          </a:prstGeom>
          <a:noFill/>
        </p:spPr>
        <p:txBody>
          <a:bodyPr wrap="none" rtlCol="0">
            <a:spAutoFit/>
          </a:bodyPr>
          <a:lstStyle/>
          <a:p>
            <a:r>
              <a:rPr lang="hr-HR" dirty="0"/>
              <a:t>(5)</a:t>
            </a:r>
          </a:p>
        </p:txBody>
      </p:sp>
      <p:sp>
        <p:nvSpPr>
          <p:cNvPr id="48" name="TekstniOkvir 47">
            <a:extLst>
              <a:ext uri="{FF2B5EF4-FFF2-40B4-BE49-F238E27FC236}">
                <a16:creationId xmlns:a16="http://schemas.microsoft.com/office/drawing/2014/main" id="{530D7C50-803F-44C7-AF8A-8364190F6B70}"/>
              </a:ext>
            </a:extLst>
          </p:cNvPr>
          <p:cNvSpPr txBox="1"/>
          <p:nvPr/>
        </p:nvSpPr>
        <p:spPr>
          <a:xfrm>
            <a:off x="10289808" y="1338768"/>
            <a:ext cx="442750" cy="369332"/>
          </a:xfrm>
          <a:prstGeom prst="rect">
            <a:avLst/>
          </a:prstGeom>
          <a:noFill/>
        </p:spPr>
        <p:txBody>
          <a:bodyPr wrap="none" rtlCol="0">
            <a:spAutoFit/>
          </a:bodyPr>
          <a:lstStyle/>
          <a:p>
            <a:r>
              <a:rPr lang="hr-HR" dirty="0"/>
              <a:t>(6)</a:t>
            </a:r>
          </a:p>
        </p:txBody>
      </p:sp>
      <p:sp>
        <p:nvSpPr>
          <p:cNvPr id="49" name="TekstniOkvir 48">
            <a:extLst>
              <a:ext uri="{FF2B5EF4-FFF2-40B4-BE49-F238E27FC236}">
                <a16:creationId xmlns:a16="http://schemas.microsoft.com/office/drawing/2014/main" id="{37D2BE91-6DD8-4ED0-9259-A44164CF1982}"/>
              </a:ext>
            </a:extLst>
          </p:cNvPr>
          <p:cNvSpPr txBox="1"/>
          <p:nvPr/>
        </p:nvSpPr>
        <p:spPr>
          <a:xfrm>
            <a:off x="11257552" y="1276137"/>
            <a:ext cx="442750" cy="369332"/>
          </a:xfrm>
          <a:prstGeom prst="rect">
            <a:avLst/>
          </a:prstGeom>
          <a:noFill/>
        </p:spPr>
        <p:txBody>
          <a:bodyPr wrap="none" rtlCol="0">
            <a:spAutoFit/>
          </a:bodyPr>
          <a:lstStyle/>
          <a:p>
            <a:r>
              <a:rPr lang="hr-HR" dirty="0"/>
              <a:t>(7)</a:t>
            </a:r>
          </a:p>
        </p:txBody>
      </p:sp>
      <p:cxnSp>
        <p:nvCxnSpPr>
          <p:cNvPr id="51" name="Ravni poveznik sa strelicom 50">
            <a:extLst>
              <a:ext uri="{FF2B5EF4-FFF2-40B4-BE49-F238E27FC236}">
                <a16:creationId xmlns:a16="http://schemas.microsoft.com/office/drawing/2014/main" id="{9419ADD5-A8EB-42E7-9071-C1971B43F325}"/>
              </a:ext>
            </a:extLst>
          </p:cNvPr>
          <p:cNvCxnSpPr/>
          <p:nvPr/>
        </p:nvCxnSpPr>
        <p:spPr>
          <a:xfrm flipV="1">
            <a:off x="8089641" y="3069771"/>
            <a:ext cx="3747818" cy="11585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2" name="TekstniOkvir 51">
            <a:extLst>
              <a:ext uri="{FF2B5EF4-FFF2-40B4-BE49-F238E27FC236}">
                <a16:creationId xmlns:a16="http://schemas.microsoft.com/office/drawing/2014/main" id="{8BDB3400-C28D-45DE-A951-93CA31FFC76A}"/>
              </a:ext>
            </a:extLst>
          </p:cNvPr>
          <p:cNvSpPr txBox="1"/>
          <p:nvPr/>
        </p:nvSpPr>
        <p:spPr>
          <a:xfrm>
            <a:off x="11732958" y="2845855"/>
            <a:ext cx="442750" cy="369332"/>
          </a:xfrm>
          <a:prstGeom prst="rect">
            <a:avLst/>
          </a:prstGeom>
          <a:noFill/>
        </p:spPr>
        <p:txBody>
          <a:bodyPr wrap="none" rtlCol="0">
            <a:spAutoFit/>
          </a:bodyPr>
          <a:lstStyle/>
          <a:p>
            <a:r>
              <a:rPr lang="hr-HR" dirty="0"/>
              <a:t>(8)</a:t>
            </a:r>
          </a:p>
        </p:txBody>
      </p:sp>
      <p:sp>
        <p:nvSpPr>
          <p:cNvPr id="53" name="TekstniOkvir 52">
            <a:extLst>
              <a:ext uri="{FF2B5EF4-FFF2-40B4-BE49-F238E27FC236}">
                <a16:creationId xmlns:a16="http://schemas.microsoft.com/office/drawing/2014/main" id="{945BA7BD-F965-41F3-8D88-22ABBEA13CE7}"/>
              </a:ext>
            </a:extLst>
          </p:cNvPr>
          <p:cNvSpPr txBox="1"/>
          <p:nvPr/>
        </p:nvSpPr>
        <p:spPr>
          <a:xfrm>
            <a:off x="11730859" y="3673488"/>
            <a:ext cx="442750" cy="369332"/>
          </a:xfrm>
          <a:prstGeom prst="rect">
            <a:avLst/>
          </a:prstGeom>
          <a:noFill/>
        </p:spPr>
        <p:txBody>
          <a:bodyPr wrap="none" rtlCol="0">
            <a:spAutoFit/>
          </a:bodyPr>
          <a:lstStyle/>
          <a:p>
            <a:r>
              <a:rPr lang="hr-HR" dirty="0"/>
              <a:t>(9)</a:t>
            </a:r>
          </a:p>
        </p:txBody>
      </p:sp>
      <p:sp>
        <p:nvSpPr>
          <p:cNvPr id="54" name="TekstniOkvir 53">
            <a:extLst>
              <a:ext uri="{FF2B5EF4-FFF2-40B4-BE49-F238E27FC236}">
                <a16:creationId xmlns:a16="http://schemas.microsoft.com/office/drawing/2014/main" id="{A05BC31C-C0B4-4DB1-A6C9-0404950BD822}"/>
              </a:ext>
            </a:extLst>
          </p:cNvPr>
          <p:cNvSpPr txBox="1"/>
          <p:nvPr/>
        </p:nvSpPr>
        <p:spPr>
          <a:xfrm>
            <a:off x="6114209" y="6435641"/>
            <a:ext cx="559769" cy="369332"/>
          </a:xfrm>
          <a:prstGeom prst="rect">
            <a:avLst/>
          </a:prstGeom>
          <a:noFill/>
        </p:spPr>
        <p:txBody>
          <a:bodyPr wrap="none" rtlCol="0">
            <a:spAutoFit/>
          </a:bodyPr>
          <a:lstStyle/>
          <a:p>
            <a:r>
              <a:rPr lang="hr-HR" dirty="0"/>
              <a:t>(10)</a:t>
            </a:r>
          </a:p>
        </p:txBody>
      </p:sp>
      <p:sp>
        <p:nvSpPr>
          <p:cNvPr id="57" name="Lijeva vitičasta zagrada 56">
            <a:extLst>
              <a:ext uri="{FF2B5EF4-FFF2-40B4-BE49-F238E27FC236}">
                <a16:creationId xmlns:a16="http://schemas.microsoft.com/office/drawing/2014/main" id="{1F05C616-AA90-4FBF-9B14-C1B925D4CA7A}"/>
              </a:ext>
            </a:extLst>
          </p:cNvPr>
          <p:cNvSpPr/>
          <p:nvPr/>
        </p:nvSpPr>
        <p:spPr>
          <a:xfrm rot="5400000">
            <a:off x="7526099" y="2015995"/>
            <a:ext cx="573077" cy="1683254"/>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hr-HR"/>
          </a:p>
        </p:txBody>
      </p:sp>
      <p:cxnSp>
        <p:nvCxnSpPr>
          <p:cNvPr id="59" name="Ravni poveznik sa strelicom 58">
            <a:extLst>
              <a:ext uri="{FF2B5EF4-FFF2-40B4-BE49-F238E27FC236}">
                <a16:creationId xmlns:a16="http://schemas.microsoft.com/office/drawing/2014/main" id="{74AD5816-73C5-4986-B102-16EA4DCE5DA2}"/>
              </a:ext>
            </a:extLst>
          </p:cNvPr>
          <p:cNvCxnSpPr>
            <a:stCxn id="57" idx="1"/>
            <a:endCxn id="45" idx="2"/>
          </p:cNvCxnSpPr>
          <p:nvPr/>
        </p:nvCxnSpPr>
        <p:spPr>
          <a:xfrm flipV="1">
            <a:off x="7812638" y="1731252"/>
            <a:ext cx="443251" cy="8398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93127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2318BB37-31FB-4A7C-B6E7-2B5409F1EBA1}"/>
              </a:ext>
            </a:extLst>
          </p:cNvPr>
          <p:cNvSpPr>
            <a:spLocks noGrp="1"/>
          </p:cNvSpPr>
          <p:nvPr>
            <p:ph type="title"/>
          </p:nvPr>
        </p:nvSpPr>
        <p:spPr>
          <a:xfrm>
            <a:off x="643467" y="321734"/>
            <a:ext cx="10905066" cy="1135737"/>
          </a:xfrm>
        </p:spPr>
        <p:txBody>
          <a:bodyPr>
            <a:normAutofit/>
          </a:bodyPr>
          <a:lstStyle/>
          <a:p>
            <a:r>
              <a:rPr lang="hr-HR" sz="3600" b="1" dirty="0">
                <a:effectLst>
                  <a:outerShdw blurRad="38100" dist="38100" dir="2700000" algn="tl">
                    <a:srgbClr val="000000">
                      <a:alpha val="43137"/>
                    </a:srgbClr>
                  </a:outerShdw>
                </a:effectLst>
              </a:rPr>
              <a:t>POKUS – DOKAZIVANJE ŠTETNOSTI CIGARETA</a:t>
            </a:r>
            <a:endParaRPr lang="hr-HR" sz="3600" dirty="0"/>
          </a:p>
        </p:txBody>
      </p:sp>
      <p:sp>
        <p:nvSpPr>
          <p:cNvPr id="3" name="Rezervirano mjesto sadržaja 2">
            <a:extLst>
              <a:ext uri="{FF2B5EF4-FFF2-40B4-BE49-F238E27FC236}">
                <a16:creationId xmlns:a16="http://schemas.microsoft.com/office/drawing/2014/main" id="{98C82EE7-2C8C-41EC-BA15-AC991DB639BC}"/>
              </a:ext>
            </a:extLst>
          </p:cNvPr>
          <p:cNvSpPr>
            <a:spLocks noGrp="1"/>
          </p:cNvSpPr>
          <p:nvPr>
            <p:ph idx="1"/>
          </p:nvPr>
        </p:nvSpPr>
        <p:spPr>
          <a:xfrm>
            <a:off x="422138" y="1321552"/>
            <a:ext cx="4451045" cy="4920627"/>
          </a:xfrm>
        </p:spPr>
        <p:txBody>
          <a:bodyPr>
            <a:normAutofit/>
          </a:bodyPr>
          <a:lstStyle/>
          <a:p>
            <a:pPr marL="0" indent="0" rtl="0" fontAlgn="base">
              <a:buNone/>
            </a:pPr>
            <a:r>
              <a:rPr lang="hr-HR" sz="1600" b="1" i="0" dirty="0">
                <a:effectLst/>
                <a:latin typeface="Calibri" panose="020F0502020204030204" pitchFamily="34" charset="0"/>
              </a:rPr>
              <a:t>HIPOTEZA:</a:t>
            </a:r>
            <a:r>
              <a:rPr lang="hr-HR" sz="1600" b="0" i="0" dirty="0">
                <a:effectLst/>
                <a:latin typeface="Calibri" panose="020F0502020204030204" pitchFamily="34" charset="0"/>
              </a:rPr>
              <a:t> Pretpostavljamo da će u vodenoj otopini kalcijevog hidroksida nastati talog i da će </a:t>
            </a:r>
            <a:r>
              <a:rPr lang="hr-HR" sz="1600" b="0" i="0" dirty="0" err="1">
                <a:effectLst/>
                <a:latin typeface="Calibri" panose="020F0502020204030204" pitchFamily="34" charset="0"/>
              </a:rPr>
              <a:t>vatica</a:t>
            </a:r>
            <a:r>
              <a:rPr lang="hr-HR" sz="1600" b="0" i="0" dirty="0">
                <a:effectLst/>
                <a:latin typeface="Calibri" panose="020F0502020204030204" pitchFamily="34" charset="0"/>
              </a:rPr>
              <a:t> poprimiti miris cigarete, postati žućkaste boje. </a:t>
            </a:r>
            <a:endParaRPr lang="hr-HR" sz="1600" b="0" i="0" dirty="0">
              <a:effectLst/>
              <a:latin typeface="Segoe UI" panose="020B0502040204020203" pitchFamily="34" charset="0"/>
            </a:endParaRPr>
          </a:p>
          <a:p>
            <a:pPr marL="0" indent="0" rtl="0" fontAlgn="base">
              <a:buNone/>
            </a:pPr>
            <a:r>
              <a:rPr lang="hr-HR" sz="1600" b="1" i="0" dirty="0">
                <a:effectLst/>
                <a:latin typeface="Calibri" panose="020F0502020204030204" pitchFamily="34" charset="0"/>
              </a:rPr>
              <a:t>POSTUPAK:    </a:t>
            </a:r>
          </a:p>
          <a:p>
            <a:pPr fontAlgn="base"/>
            <a:r>
              <a:rPr lang="hr-HR" sz="1600" b="1" i="0" dirty="0">
                <a:effectLst/>
                <a:latin typeface="Calibri" panose="020F0502020204030204" pitchFamily="34" charset="0"/>
              </a:rPr>
              <a:t> </a:t>
            </a:r>
            <a:r>
              <a:rPr lang="hr-HR" sz="1600" b="0" i="0" dirty="0">
                <a:effectLst/>
                <a:latin typeface="Calibri" panose="020F0502020204030204" pitchFamily="34" charset="0"/>
              </a:rPr>
              <a:t>izmjeriti masu vate prije pokusa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postaviti aparaturu i spojiti sve potrebne dijelove(kao što je prikazano na slici) </a:t>
            </a:r>
            <a:endParaRPr lang="hr-HR" sz="1600" dirty="0">
              <a:latin typeface="Segoe UI" panose="020B0502040204020203" pitchFamily="34" charset="0"/>
            </a:endParaRPr>
          </a:p>
          <a:p>
            <a:pPr rtl="0" fontAlgn="base"/>
            <a:r>
              <a:rPr lang="hr-HR" sz="1600" b="0" i="0" dirty="0">
                <a:effectLst/>
                <a:latin typeface="Calibri" panose="020F0502020204030204" pitchFamily="34" charset="0"/>
              </a:rPr>
              <a:t>upaljačem upaliti cigaretu i pustiti da izgori do nekoliko milimetara prije kraja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rastaviti aparaturu i pincetom izvaditi vatu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izmjeriti masu vate nakon pokusa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ponoviti postupak s različitim cigaretama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rastaviti aparaturu koristeći gumene rukavice </a:t>
            </a:r>
            <a:endParaRPr lang="hr-HR" sz="1600" b="0" i="0" dirty="0">
              <a:effectLst/>
              <a:latin typeface="Segoe UI" panose="020B0502040204020203" pitchFamily="34" charset="0"/>
            </a:endParaRPr>
          </a:p>
          <a:p>
            <a:pPr rtl="0" fontAlgn="base"/>
            <a:r>
              <a:rPr lang="hr-HR" sz="1600" b="0" i="0" dirty="0">
                <a:effectLst/>
                <a:latin typeface="Calibri" panose="020F0502020204030204" pitchFamily="34" charset="0"/>
              </a:rPr>
              <a:t>staklene dijelove obrisati papirnatim ručnikom umočenim u etanol </a:t>
            </a:r>
            <a:endParaRPr lang="hr-HR" sz="1600" b="0" i="0" dirty="0">
              <a:effectLst/>
              <a:latin typeface="Segoe UI" panose="020B0502040204020203" pitchFamily="34" charset="0"/>
            </a:endParaRPr>
          </a:p>
          <a:p>
            <a:pPr marL="0" indent="0">
              <a:buNone/>
            </a:pPr>
            <a:endParaRPr lang="hr-HR" sz="1400" dirty="0"/>
          </a:p>
        </p:txBody>
      </p:sp>
      <p:grpSp>
        <p:nvGrpSpPr>
          <p:cNvPr id="19"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lika 4">
            <a:extLst>
              <a:ext uri="{FF2B5EF4-FFF2-40B4-BE49-F238E27FC236}">
                <a16:creationId xmlns:a16="http://schemas.microsoft.com/office/drawing/2014/main" id="{1D488F6F-F584-4936-81CA-CF024670078F}"/>
              </a:ext>
            </a:extLst>
          </p:cNvPr>
          <p:cNvPicPr>
            <a:picLocks noChangeAspect="1"/>
          </p:cNvPicPr>
          <p:nvPr/>
        </p:nvPicPr>
        <p:blipFill>
          <a:blip r:embed="rId2"/>
          <a:stretch>
            <a:fillRect/>
          </a:stretch>
        </p:blipFill>
        <p:spPr>
          <a:xfrm>
            <a:off x="4973226" y="1586204"/>
            <a:ext cx="6575306" cy="4144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387427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683F22B4-3DCC-44D0-9164-66EDCE1AD5AC}"/>
              </a:ext>
            </a:extLst>
          </p:cNvPr>
          <p:cNvSpPr>
            <a:spLocks noGrp="1"/>
          </p:cNvSpPr>
          <p:nvPr>
            <p:ph type="title"/>
          </p:nvPr>
        </p:nvSpPr>
        <p:spPr>
          <a:xfrm>
            <a:off x="617501" y="543147"/>
            <a:ext cx="5452533" cy="1135737"/>
          </a:xfrm>
        </p:spPr>
        <p:txBody>
          <a:bodyPr>
            <a:normAutofit/>
          </a:bodyPr>
          <a:lstStyle/>
          <a:p>
            <a:r>
              <a:rPr lang="hr-HR" sz="3600" b="1" dirty="0">
                <a:effectLst>
                  <a:outerShdw blurRad="38100" dist="38100" dir="2700000" algn="tl">
                    <a:srgbClr val="000000">
                      <a:alpha val="43137"/>
                    </a:srgbClr>
                  </a:outerShdw>
                </a:effectLst>
              </a:rPr>
              <a:t>POKUS – DOKAZIVANJE ŠTETNOSTI CIGARETA</a:t>
            </a:r>
            <a:endParaRPr lang="hr-HR" sz="3600" dirty="0"/>
          </a:p>
        </p:txBody>
      </p:sp>
      <p:sp>
        <p:nvSpPr>
          <p:cNvPr id="3" name="Rezervirano mjesto sadržaja 2">
            <a:extLst>
              <a:ext uri="{FF2B5EF4-FFF2-40B4-BE49-F238E27FC236}">
                <a16:creationId xmlns:a16="http://schemas.microsoft.com/office/drawing/2014/main" id="{5CE14E86-20A4-48B4-A728-75FA1D292A1C}"/>
              </a:ext>
            </a:extLst>
          </p:cNvPr>
          <p:cNvSpPr>
            <a:spLocks noGrp="1"/>
          </p:cNvSpPr>
          <p:nvPr>
            <p:ph idx="1"/>
          </p:nvPr>
        </p:nvSpPr>
        <p:spPr>
          <a:xfrm>
            <a:off x="359258" y="2101551"/>
            <a:ext cx="4008384" cy="4393982"/>
          </a:xfrm>
        </p:spPr>
        <p:txBody>
          <a:bodyPr>
            <a:normAutofit/>
          </a:bodyPr>
          <a:lstStyle/>
          <a:p>
            <a:r>
              <a:rPr lang="hr-HR" sz="2000" b="1" i="0" dirty="0">
                <a:effectLst/>
                <a:latin typeface="Calibri" panose="020F0502020204030204" pitchFamily="34" charset="0"/>
              </a:rPr>
              <a:t>OPAŽANJA: </a:t>
            </a:r>
            <a:r>
              <a:rPr lang="hr-HR" sz="2000" b="0" i="0" dirty="0">
                <a:effectLst/>
                <a:latin typeface="Calibri" panose="020F0502020204030204" pitchFamily="34" charset="0"/>
              </a:rPr>
              <a:t>Masa vate prije i nakon izvođenja pokusa nije jednaka. Masa vate prije pokusa veća je od mase vate nakon izlaganja upaljenoj cigareti. Vata je nakon pokusa poprimila miris cigarete ,ali boja se nije promijenila, ostala je bijela kao i prije pokusa. U otopini kalcijevog hidroksida nakon pokusa nastao je talog. </a:t>
            </a:r>
            <a:endParaRPr lang="hr-HR" sz="2000" dirty="0"/>
          </a:p>
        </p:txBody>
      </p:sp>
      <p:grpSp>
        <p:nvGrpSpPr>
          <p:cNvPr id="14" name="Group 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lika 4">
            <a:extLst>
              <a:ext uri="{FF2B5EF4-FFF2-40B4-BE49-F238E27FC236}">
                <a16:creationId xmlns:a16="http://schemas.microsoft.com/office/drawing/2014/main" id="{BA8F1CED-7417-421A-8DB7-72E0F50F742D}"/>
              </a:ext>
            </a:extLst>
          </p:cNvPr>
          <p:cNvPicPr>
            <a:picLocks noChangeAspect="1"/>
          </p:cNvPicPr>
          <p:nvPr/>
        </p:nvPicPr>
        <p:blipFill>
          <a:blip r:embed="rId2"/>
          <a:stretch>
            <a:fillRect/>
          </a:stretch>
        </p:blipFill>
        <p:spPr>
          <a:xfrm>
            <a:off x="4515322" y="1935308"/>
            <a:ext cx="3602402" cy="4803202"/>
          </a:xfrm>
          <a:prstGeom prst="rect">
            <a:avLst/>
          </a:prstGeom>
          <a:ln>
            <a:noFill/>
          </a:ln>
          <a:effectLst>
            <a:softEdge rad="112500"/>
          </a:effectLst>
        </p:spPr>
      </p:pic>
      <p:pic>
        <p:nvPicPr>
          <p:cNvPr id="7" name="Slika 6">
            <a:extLst>
              <a:ext uri="{FF2B5EF4-FFF2-40B4-BE49-F238E27FC236}">
                <a16:creationId xmlns:a16="http://schemas.microsoft.com/office/drawing/2014/main" id="{8EDED4BE-F754-4B58-BD40-7059E35CA6D0}"/>
              </a:ext>
            </a:extLst>
          </p:cNvPr>
          <p:cNvPicPr>
            <a:picLocks noChangeAspect="1"/>
          </p:cNvPicPr>
          <p:nvPr/>
        </p:nvPicPr>
        <p:blipFill>
          <a:blip r:embed="rId3"/>
          <a:stretch>
            <a:fillRect/>
          </a:stretch>
        </p:blipFill>
        <p:spPr>
          <a:xfrm>
            <a:off x="8501499" y="1884216"/>
            <a:ext cx="3415167" cy="4828652"/>
          </a:xfrm>
          <a:prstGeom prst="rect">
            <a:avLst/>
          </a:prstGeom>
          <a:ln>
            <a:noFill/>
          </a:ln>
          <a:effectLst>
            <a:softEdge rad="112500"/>
          </a:effectLst>
        </p:spPr>
      </p:pic>
      <p:sp>
        <p:nvSpPr>
          <p:cNvPr id="8" name="Pravokutnik 7">
            <a:extLst>
              <a:ext uri="{FF2B5EF4-FFF2-40B4-BE49-F238E27FC236}">
                <a16:creationId xmlns:a16="http://schemas.microsoft.com/office/drawing/2014/main" id="{36E46C92-95FB-4F4C-A037-2BA3295D8A1F}"/>
              </a:ext>
            </a:extLst>
          </p:cNvPr>
          <p:cNvSpPr/>
          <p:nvPr/>
        </p:nvSpPr>
        <p:spPr>
          <a:xfrm>
            <a:off x="7782317" y="3839548"/>
            <a:ext cx="946147" cy="1959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Jednakokračni trokut 8">
            <a:extLst>
              <a:ext uri="{FF2B5EF4-FFF2-40B4-BE49-F238E27FC236}">
                <a16:creationId xmlns:a16="http://schemas.microsoft.com/office/drawing/2014/main" id="{0E761CD6-3547-45A0-B427-3356C0099F21}"/>
              </a:ext>
            </a:extLst>
          </p:cNvPr>
          <p:cNvSpPr/>
          <p:nvPr/>
        </p:nvSpPr>
        <p:spPr>
          <a:xfrm rot="5400000">
            <a:off x="8546517" y="3806890"/>
            <a:ext cx="625151" cy="26125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Elipsa 10">
            <a:extLst>
              <a:ext uri="{FF2B5EF4-FFF2-40B4-BE49-F238E27FC236}">
                <a16:creationId xmlns:a16="http://schemas.microsoft.com/office/drawing/2014/main" id="{A695C4D7-EA5E-4815-8521-4559B5978B12}"/>
              </a:ext>
            </a:extLst>
          </p:cNvPr>
          <p:cNvSpPr/>
          <p:nvPr/>
        </p:nvSpPr>
        <p:spPr>
          <a:xfrm>
            <a:off x="5522796" y="5034331"/>
            <a:ext cx="1399592" cy="8252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1" name="Elipsa 20">
            <a:extLst>
              <a:ext uri="{FF2B5EF4-FFF2-40B4-BE49-F238E27FC236}">
                <a16:creationId xmlns:a16="http://schemas.microsoft.com/office/drawing/2014/main" id="{8EA6DE53-3C4D-47F5-BB17-86E4F58F9FB1}"/>
              </a:ext>
            </a:extLst>
          </p:cNvPr>
          <p:cNvSpPr/>
          <p:nvPr/>
        </p:nvSpPr>
        <p:spPr>
          <a:xfrm>
            <a:off x="9509286" y="5064342"/>
            <a:ext cx="1399592" cy="8252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2" name="Slika 21">
            <a:extLst>
              <a:ext uri="{FF2B5EF4-FFF2-40B4-BE49-F238E27FC236}">
                <a16:creationId xmlns:a16="http://schemas.microsoft.com/office/drawing/2014/main" id="{50F7B793-3DCB-4C43-AFDA-0831E2DF1E93}"/>
              </a:ext>
            </a:extLst>
          </p:cNvPr>
          <p:cNvPicPr>
            <a:picLocks noChangeAspect="1"/>
          </p:cNvPicPr>
          <p:nvPr/>
        </p:nvPicPr>
        <p:blipFill>
          <a:blip r:embed="rId4"/>
          <a:stretch>
            <a:fillRect/>
          </a:stretch>
        </p:blipFill>
        <p:spPr>
          <a:xfrm>
            <a:off x="6687535" y="0"/>
            <a:ext cx="3077259" cy="2824624"/>
          </a:xfrm>
          <a:prstGeom prst="rect">
            <a:avLst/>
          </a:prstGeom>
          <a:ln>
            <a:noFill/>
          </a:ln>
          <a:effectLst>
            <a:softEdge rad="112500"/>
          </a:effectLst>
        </p:spPr>
      </p:pic>
    </p:spTree>
    <p:extLst>
      <p:ext uri="{BB962C8B-B14F-4D97-AF65-F5344CB8AC3E}">
        <p14:creationId xmlns:p14="http://schemas.microsoft.com/office/powerpoint/2010/main" val="18414495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araseptalni emfizem je oštećenje vazdušnih kesa u delovima pluća - eKlinika">
            <a:extLst>
              <a:ext uri="{FF2B5EF4-FFF2-40B4-BE49-F238E27FC236}">
                <a16:creationId xmlns:a16="http://schemas.microsoft.com/office/drawing/2014/main" id="{E89C328B-BFE2-4128-A5B8-6CE35161CDB1}"/>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1067"/>
          <a:stretch/>
        </p:blipFill>
        <p:spPr bwMode="auto">
          <a:xfrm>
            <a:off x="3" y="10"/>
            <a:ext cx="121919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491A5143-C422-437D-B05C-C8AB567B47AE}"/>
              </a:ext>
            </a:extLst>
          </p:cNvPr>
          <p:cNvSpPr>
            <a:spLocks noGrp="1"/>
          </p:cNvSpPr>
          <p:nvPr>
            <p:ph type="title"/>
          </p:nvPr>
        </p:nvSpPr>
        <p:spPr>
          <a:xfrm>
            <a:off x="1263393" y="838796"/>
            <a:ext cx="10490343" cy="1461778"/>
          </a:xfrm>
        </p:spPr>
        <p:txBody>
          <a:bodyPr>
            <a:normAutofit/>
          </a:bodyPr>
          <a:lstStyle/>
          <a:p>
            <a:r>
              <a:rPr lang="hr-HR" b="1" dirty="0">
                <a:effectLst>
                  <a:outerShdw blurRad="38100" dist="38100" dir="2700000" algn="tl">
                    <a:srgbClr val="000000">
                      <a:alpha val="43137"/>
                    </a:srgbClr>
                  </a:outerShdw>
                </a:effectLst>
              </a:rPr>
              <a:t>POKUS – DOKAZIVANJE ŠTETNOSTI CIGARETA</a:t>
            </a:r>
            <a:endParaRPr lang="hr-HR" dirty="0"/>
          </a:p>
        </p:txBody>
      </p:sp>
      <p:grpSp>
        <p:nvGrpSpPr>
          <p:cNvPr id="7177" name="Group 7176">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7178"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182"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183"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Rezervirano mjesto sadržaja 2">
            <a:extLst>
              <a:ext uri="{FF2B5EF4-FFF2-40B4-BE49-F238E27FC236}">
                <a16:creationId xmlns:a16="http://schemas.microsoft.com/office/drawing/2014/main" id="{96D530A4-A30F-4B27-A961-82D2E83955BE}"/>
              </a:ext>
            </a:extLst>
          </p:cNvPr>
          <p:cNvSpPr>
            <a:spLocks noGrp="1"/>
          </p:cNvSpPr>
          <p:nvPr>
            <p:ph idx="1"/>
          </p:nvPr>
        </p:nvSpPr>
        <p:spPr>
          <a:xfrm>
            <a:off x="1302827" y="2193410"/>
            <a:ext cx="9997000" cy="3694174"/>
          </a:xfrm>
        </p:spPr>
        <p:txBody>
          <a:bodyPr>
            <a:normAutofit/>
          </a:bodyPr>
          <a:lstStyle/>
          <a:p>
            <a:pPr rtl="0" fontAlgn="base"/>
            <a:r>
              <a:rPr lang="hr-HR" sz="1800" b="1" i="0" dirty="0">
                <a:effectLst/>
                <a:latin typeface="Calibri" panose="020F0502020204030204" pitchFamily="34" charset="0"/>
              </a:rPr>
              <a:t>OBRAZLOŽENJE:  </a:t>
            </a:r>
            <a:r>
              <a:rPr lang="hr-HR" sz="1800" b="0" i="0" dirty="0">
                <a:effectLst/>
                <a:latin typeface="Calibri" panose="020F0502020204030204" pitchFamily="34" charset="0"/>
              </a:rPr>
              <a:t>Vata u izvedenom pokusu predstavlja plućne alveole koje se nalaze u ljudskom organizmu i koje su odgovorne za izmjenu plinova (kisik i ugljikov dioksid) ,tj. za proces disanja. Primjećujemo da se masa vate tijekom pokusa smanjila i to pokazuje štetan utjecaj cigarete na organizam. Pušenje loše utječe na alveole, s vremenom toksične tvari iz duhanskih proizvoda uništavaju i pucaju stijenke alveola čime nastaju veći, manje učinkoviti zračni mjehurići te se otežava izmjena plinova, unošenje kisika i izdisanje ugljikovog dioksida. U otopini nakon pokusa primijetili smo talog koji je nastao zbog tvari iz cigarete koji su prešli u otopinu što pokazuje kako se  talože štetni sastojci cigarete (najviše katran) na pluća pušača. </a:t>
            </a:r>
            <a:endParaRPr lang="hr-HR" sz="1800" b="0" i="0" dirty="0">
              <a:effectLst/>
              <a:latin typeface="Segoe UI" panose="020B0502040204020203" pitchFamily="34" charset="0"/>
            </a:endParaRPr>
          </a:p>
          <a:p>
            <a:pPr marL="0" indent="0" rtl="0" fontAlgn="base">
              <a:buNone/>
            </a:pPr>
            <a:endParaRPr lang="hr-HR" sz="1800" b="0" i="0" dirty="0">
              <a:effectLst/>
              <a:latin typeface="Segoe UI" panose="020B0502040204020203" pitchFamily="34" charset="0"/>
            </a:endParaRPr>
          </a:p>
          <a:p>
            <a:pPr rtl="0" fontAlgn="base"/>
            <a:r>
              <a:rPr lang="hr-HR" sz="1800" b="1" i="0" dirty="0">
                <a:effectLst/>
                <a:latin typeface="Calibri" panose="020F0502020204030204" pitchFamily="34" charset="0"/>
              </a:rPr>
              <a:t>ZAKLJUČAK: </a:t>
            </a:r>
            <a:r>
              <a:rPr lang="hr-HR" sz="1800" b="0" i="0" dirty="0">
                <a:effectLst/>
                <a:latin typeface="Calibri" panose="020F0502020204030204" pitchFamily="34" charset="0"/>
              </a:rPr>
              <a:t>Pušenje štetno utječe na ljudski organizam ,pogotovo na pluća koja su zaslužna za proces disanja. Tvari iz duhanskih proizvoda talože se na plućima pušača te slabe i uništavaju stijenku alveola ,čime se smanjuje uspješnost izmjene plinova (kisika i ugljikovog dioksida). To rezultira otežanim disanjem te pušenje povećava rizik raznih respiratornih ,ali i mnogih drugih bolesti. </a:t>
            </a:r>
            <a:endParaRPr lang="hr-HR" sz="1800" b="0" i="0" dirty="0">
              <a:effectLst/>
              <a:latin typeface="Segoe UI" panose="020B0502040204020203" pitchFamily="34" charset="0"/>
            </a:endParaRPr>
          </a:p>
          <a:p>
            <a:pPr marL="0" indent="0">
              <a:buNone/>
            </a:pPr>
            <a:endParaRPr lang="hr-HR" sz="1500" dirty="0"/>
          </a:p>
        </p:txBody>
      </p:sp>
    </p:spTree>
    <p:extLst>
      <p:ext uri="{BB962C8B-B14F-4D97-AF65-F5344CB8AC3E}">
        <p14:creationId xmlns:p14="http://schemas.microsoft.com/office/powerpoint/2010/main" val="1848242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617F5B65-6B70-43E8-A937-179B1B6387BC}"/>
              </a:ext>
            </a:extLst>
          </p:cNvPr>
          <p:cNvSpPr>
            <a:spLocks noGrp="1"/>
          </p:cNvSpPr>
          <p:nvPr>
            <p:ph type="title"/>
          </p:nvPr>
        </p:nvSpPr>
        <p:spPr>
          <a:xfrm>
            <a:off x="640080" y="325369"/>
            <a:ext cx="4368602" cy="1956841"/>
          </a:xfrm>
        </p:spPr>
        <p:txBody>
          <a:bodyPr anchor="b">
            <a:normAutofit/>
          </a:bodyPr>
          <a:lstStyle/>
          <a:p>
            <a:pPr algn="ctr"/>
            <a:r>
              <a:rPr lang="hr-HR" sz="5400" b="1" dirty="0">
                <a:effectLst>
                  <a:outerShdw blurRad="38100" dist="38100" dir="2700000" algn="tl">
                    <a:srgbClr val="000000">
                      <a:alpha val="43137"/>
                    </a:srgbClr>
                  </a:outerShdw>
                </a:effectLst>
              </a:rPr>
              <a:t>E-CIGARETE, ZDRAVIJE?</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zervirano mjesto sadržaja 2">
            <a:extLst>
              <a:ext uri="{FF2B5EF4-FFF2-40B4-BE49-F238E27FC236}">
                <a16:creationId xmlns:a16="http://schemas.microsoft.com/office/drawing/2014/main" id="{09598343-82C8-476B-969A-E5D4B7362981}"/>
              </a:ext>
            </a:extLst>
          </p:cNvPr>
          <p:cNvSpPr>
            <a:spLocks noGrp="1"/>
          </p:cNvSpPr>
          <p:nvPr>
            <p:ph idx="1"/>
          </p:nvPr>
        </p:nvSpPr>
        <p:spPr>
          <a:xfrm>
            <a:off x="640080" y="2872899"/>
            <a:ext cx="4243589" cy="3320668"/>
          </a:xfrm>
        </p:spPr>
        <p:txBody>
          <a:bodyPr>
            <a:normAutofit/>
          </a:bodyPr>
          <a:lstStyle/>
          <a:p>
            <a:pPr marL="0" indent="0">
              <a:buNone/>
            </a:pPr>
            <a:endParaRPr lang="hr-HR" sz="2200" dirty="0"/>
          </a:p>
          <a:p>
            <a:r>
              <a:rPr lang="hr-HR" sz="2200" dirty="0"/>
              <a:t>Manje toksična varijanta cigareta</a:t>
            </a:r>
          </a:p>
          <a:p>
            <a:r>
              <a:rPr lang="hr-HR" sz="2200" dirty="0"/>
              <a:t>Razine smanjenog rizika nisu poznate</a:t>
            </a:r>
          </a:p>
          <a:p>
            <a:r>
              <a:rPr lang="hr-HR" sz="2200" dirty="0"/>
              <a:t>Nema puno studija o utjecajima e-cigareta na zdravlje </a:t>
            </a:r>
          </a:p>
          <a:p>
            <a:r>
              <a:rPr lang="hr-HR" sz="2200" dirty="0"/>
              <a:t>Nisu korisne kao sredstvo za odvikavanje od pušenja	</a:t>
            </a:r>
          </a:p>
        </p:txBody>
      </p:sp>
      <p:pic>
        <p:nvPicPr>
          <p:cNvPr id="2050" name="Picture 2" descr="Your questions about vaping, answered – Rogers Behavioral Health">
            <a:extLst>
              <a:ext uri="{FF2B5EF4-FFF2-40B4-BE49-F238E27FC236}">
                <a16:creationId xmlns:a16="http://schemas.microsoft.com/office/drawing/2014/main" id="{FC8D8791-93FD-4340-A3EF-B229E02D8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56" r="1355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3428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learing up some myths around e-cigarettes - UK Health Security Agency">
            <a:extLst>
              <a:ext uri="{FF2B5EF4-FFF2-40B4-BE49-F238E27FC236}">
                <a16:creationId xmlns:a16="http://schemas.microsoft.com/office/drawing/2014/main" id="{3435013F-52D5-4786-99E5-4EA58A19C3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 r="4353"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12139CAC-4F3E-4A66-9490-A854DA703B66}"/>
              </a:ext>
            </a:extLst>
          </p:cNvPr>
          <p:cNvSpPr>
            <a:spLocks noGrp="1"/>
          </p:cNvSpPr>
          <p:nvPr>
            <p:ph type="title"/>
          </p:nvPr>
        </p:nvSpPr>
        <p:spPr>
          <a:xfrm>
            <a:off x="838200" y="365125"/>
            <a:ext cx="3822189" cy="1899912"/>
          </a:xfrm>
        </p:spPr>
        <p:txBody>
          <a:bodyPr>
            <a:normAutofit/>
          </a:bodyPr>
          <a:lstStyle/>
          <a:p>
            <a:r>
              <a:rPr lang="hr-HR" sz="4000" b="1">
                <a:effectLst>
                  <a:outerShdw blurRad="38100" dist="38100" dir="2700000" algn="tl">
                    <a:srgbClr val="000000">
                      <a:alpha val="43137"/>
                    </a:srgbClr>
                  </a:outerShdw>
                </a:effectLst>
              </a:rPr>
              <a:t>POSLJEDICA E-CIGARETA</a:t>
            </a:r>
          </a:p>
        </p:txBody>
      </p:sp>
      <p:sp>
        <p:nvSpPr>
          <p:cNvPr id="3" name="Rezervirano mjesto sadržaja 2">
            <a:extLst>
              <a:ext uri="{FF2B5EF4-FFF2-40B4-BE49-F238E27FC236}">
                <a16:creationId xmlns:a16="http://schemas.microsoft.com/office/drawing/2014/main" id="{C0D3188B-975A-4E44-86C9-B9F104D27156}"/>
              </a:ext>
            </a:extLst>
          </p:cNvPr>
          <p:cNvSpPr>
            <a:spLocks noGrp="1"/>
          </p:cNvSpPr>
          <p:nvPr>
            <p:ph idx="1"/>
          </p:nvPr>
        </p:nvSpPr>
        <p:spPr>
          <a:xfrm>
            <a:off x="838200" y="2434201"/>
            <a:ext cx="3822189" cy="3742762"/>
          </a:xfrm>
        </p:spPr>
        <p:txBody>
          <a:bodyPr>
            <a:normAutofit/>
          </a:bodyPr>
          <a:lstStyle/>
          <a:p>
            <a:r>
              <a:rPr lang="hr-HR" sz="2000"/>
              <a:t>moždani udar</a:t>
            </a:r>
          </a:p>
          <a:p>
            <a:r>
              <a:rPr lang="hr-HR" sz="2000"/>
              <a:t>srčani udar</a:t>
            </a:r>
          </a:p>
          <a:p>
            <a:r>
              <a:rPr lang="hr-HR" sz="2000"/>
              <a:t>srčane bolesti</a:t>
            </a:r>
          </a:p>
          <a:p>
            <a:r>
              <a:rPr lang="hr-HR" sz="2000" b="0" i="0">
                <a:effectLst/>
                <a:latin typeface="-apple-system"/>
              </a:rPr>
              <a:t>čini površine zuba sklonijim razvoju bakterija</a:t>
            </a:r>
          </a:p>
          <a:p>
            <a:r>
              <a:rPr lang="hr-HR" sz="2000" b="0" i="0">
                <a:effectLst/>
                <a:latin typeface="-apple-system"/>
              </a:rPr>
              <a:t>staničnu disfunkciju</a:t>
            </a:r>
          </a:p>
          <a:p>
            <a:r>
              <a:rPr lang="hr-HR" sz="2000" b="0" i="0">
                <a:effectLst/>
                <a:latin typeface="-apple-system"/>
              </a:rPr>
              <a:t>oksidativni stres</a:t>
            </a:r>
          </a:p>
          <a:p>
            <a:r>
              <a:rPr lang="hr-HR" sz="2000" b="0" i="0">
                <a:effectLst/>
                <a:latin typeface="-apple-system"/>
              </a:rPr>
              <a:t>oštećenje DNK</a:t>
            </a:r>
            <a:endParaRPr lang="hr-HR" sz="2000" dirty="0"/>
          </a:p>
        </p:txBody>
      </p:sp>
    </p:spTree>
    <p:extLst>
      <p:ext uri="{BB962C8B-B14F-4D97-AF65-F5344CB8AC3E}">
        <p14:creationId xmlns:p14="http://schemas.microsoft.com/office/powerpoint/2010/main" val="430162405"/>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 kolicima sam i dugogodišnji sam pušač, što se počinje odražavati na moje  zdravlje">
            <a:extLst>
              <a:ext uri="{FF2B5EF4-FFF2-40B4-BE49-F238E27FC236}">
                <a16:creationId xmlns:a16="http://schemas.microsoft.com/office/drawing/2014/main" id="{B4902B0F-D160-4DE9-B649-D555DCF7C2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3" b="2"/>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5CA3ADD5-5146-47ED-8D6D-F58C03D114A5}"/>
              </a:ext>
            </a:extLst>
          </p:cNvPr>
          <p:cNvSpPr>
            <a:spLocks noGrp="1"/>
          </p:cNvSpPr>
          <p:nvPr>
            <p:ph type="title"/>
          </p:nvPr>
        </p:nvSpPr>
        <p:spPr>
          <a:xfrm>
            <a:off x="7531610" y="365125"/>
            <a:ext cx="3822189" cy="1899912"/>
          </a:xfrm>
        </p:spPr>
        <p:txBody>
          <a:bodyPr>
            <a:normAutofit/>
          </a:bodyPr>
          <a:lstStyle/>
          <a:p>
            <a:pPr algn="ctr"/>
            <a:r>
              <a:rPr lang="hr-HR" sz="4000" b="1" dirty="0">
                <a:effectLst>
                  <a:outerShdw blurRad="38100" dist="38100" dir="2700000" algn="tl">
                    <a:srgbClr val="000000">
                      <a:alpha val="43137"/>
                    </a:srgbClr>
                  </a:outerShdw>
                </a:effectLst>
              </a:rPr>
              <a:t>CIGARETA = ZAGAĐENJE OKOLIŠA?</a:t>
            </a:r>
          </a:p>
        </p:txBody>
      </p:sp>
      <p:sp>
        <p:nvSpPr>
          <p:cNvPr id="3" name="Rezervirano mjesto sadržaja 2">
            <a:extLst>
              <a:ext uri="{FF2B5EF4-FFF2-40B4-BE49-F238E27FC236}">
                <a16:creationId xmlns:a16="http://schemas.microsoft.com/office/drawing/2014/main" id="{478E5DCC-4FB6-48BC-AFC7-DD62F3015E24}"/>
              </a:ext>
            </a:extLst>
          </p:cNvPr>
          <p:cNvSpPr>
            <a:spLocks noGrp="1"/>
          </p:cNvSpPr>
          <p:nvPr>
            <p:ph idx="1"/>
          </p:nvPr>
        </p:nvSpPr>
        <p:spPr>
          <a:xfrm>
            <a:off x="7531610" y="2435290"/>
            <a:ext cx="4159647" cy="4124228"/>
          </a:xfrm>
        </p:spPr>
        <p:txBody>
          <a:bodyPr>
            <a:normAutofit/>
          </a:bodyPr>
          <a:lstStyle/>
          <a:p>
            <a:r>
              <a:rPr lang="hr-HR" sz="1800" dirty="0"/>
              <a:t>Ciklus proizvodnje duhana izuzetno je </a:t>
            </a:r>
            <a:r>
              <a:rPr lang="hr-HR" sz="1800" b="1" dirty="0"/>
              <a:t>ZAGAĐUJUĆ I ŠTETAN</a:t>
            </a:r>
          </a:p>
          <a:p>
            <a:pPr lvl="1"/>
            <a:r>
              <a:rPr lang="hr-HR" sz="1800" dirty="0"/>
              <a:t>Onečišćenje zraka</a:t>
            </a:r>
          </a:p>
          <a:p>
            <a:pPr lvl="1"/>
            <a:r>
              <a:rPr lang="hr-HR" sz="1800" dirty="0"/>
              <a:t>Krčenje šuma i uništavanje obradive zemlje radi uzgoja duhana</a:t>
            </a:r>
          </a:p>
          <a:p>
            <a:pPr lvl="1"/>
            <a:r>
              <a:rPr lang="hr-HR" sz="1800" dirty="0"/>
              <a:t>Destruktivno utječe na klimatske promjene</a:t>
            </a:r>
          </a:p>
          <a:p>
            <a:pPr lvl="1"/>
            <a:r>
              <a:rPr lang="hr-HR" sz="1800" dirty="0"/>
              <a:t>Pomanjkanje vode, fosilnih goriva i izvora metala na svjetskoj razini</a:t>
            </a:r>
          </a:p>
          <a:p>
            <a:pPr lvl="1"/>
            <a:r>
              <a:rPr lang="hr-HR" sz="1800" dirty="0"/>
              <a:t>Požari</a:t>
            </a:r>
          </a:p>
          <a:p>
            <a:pPr lvl="1"/>
            <a:r>
              <a:rPr lang="hr-HR" sz="1800" dirty="0"/>
              <a:t>Toksičan otpad</a:t>
            </a:r>
          </a:p>
          <a:p>
            <a:pPr lvl="1"/>
            <a:r>
              <a:rPr lang="hr-HR" sz="1800" dirty="0"/>
              <a:t>Filteri – opasnost u vodenom ekosustavu</a:t>
            </a:r>
          </a:p>
        </p:txBody>
      </p:sp>
    </p:spTree>
    <p:extLst>
      <p:ext uri="{BB962C8B-B14F-4D97-AF65-F5344CB8AC3E}">
        <p14:creationId xmlns:p14="http://schemas.microsoft.com/office/powerpoint/2010/main" val="316398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 Smoking Day: How to quit smoking? Expert offer tips | Health - Hindustan  Times">
            <a:extLst>
              <a:ext uri="{FF2B5EF4-FFF2-40B4-BE49-F238E27FC236}">
                <a16:creationId xmlns:a16="http://schemas.microsoft.com/office/drawing/2014/main" id="{5C4A47E6-C2A3-43BB-8725-37CA7BB50367}"/>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DDE4E2CC-37F0-4CBF-9F6F-E929E45FEE7B}"/>
              </a:ext>
            </a:extLst>
          </p:cNvPr>
          <p:cNvSpPr>
            <a:spLocks noGrp="1"/>
          </p:cNvSpPr>
          <p:nvPr>
            <p:ph type="title"/>
          </p:nvPr>
        </p:nvSpPr>
        <p:spPr>
          <a:xfrm>
            <a:off x="841249" y="941832"/>
            <a:ext cx="10506456" cy="2057400"/>
          </a:xfrm>
        </p:spPr>
        <p:txBody>
          <a:bodyPr anchor="b">
            <a:normAutofit/>
          </a:bodyPr>
          <a:lstStyle/>
          <a:p>
            <a:r>
              <a:rPr lang="hr-HR" sz="5000" b="1">
                <a:effectLst>
                  <a:outerShdw blurRad="38100" dist="38100" dir="2700000" algn="tl">
                    <a:srgbClr val="000000">
                      <a:alpha val="43137"/>
                    </a:srgbClr>
                  </a:outerShdw>
                </a:effectLst>
              </a:rPr>
              <a:t>KAKO SMANJITI ŽELJU ZA PUŠENJEM?</a:t>
            </a:r>
          </a:p>
        </p:txBody>
      </p:sp>
      <p:sp>
        <p:nvSpPr>
          <p:cNvPr id="10279" name="Rectangle 102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81" name="Rectangle 102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zervirano mjesto sadržaja 2">
            <a:extLst>
              <a:ext uri="{FF2B5EF4-FFF2-40B4-BE49-F238E27FC236}">
                <a16:creationId xmlns:a16="http://schemas.microsoft.com/office/drawing/2014/main" id="{AD1F2A75-9337-4176-BBD2-8B0315B6601C}"/>
              </a:ext>
            </a:extLst>
          </p:cNvPr>
          <p:cNvSpPr>
            <a:spLocks noGrp="1"/>
          </p:cNvSpPr>
          <p:nvPr>
            <p:ph idx="1"/>
          </p:nvPr>
        </p:nvSpPr>
        <p:spPr>
          <a:xfrm>
            <a:off x="841248" y="3502152"/>
            <a:ext cx="10506456" cy="2670048"/>
          </a:xfrm>
        </p:spPr>
        <p:txBody>
          <a:bodyPr>
            <a:normAutofit/>
          </a:bodyPr>
          <a:lstStyle/>
          <a:p>
            <a:pPr marL="514350" indent="-514350">
              <a:buFont typeface="+mj-lt"/>
              <a:buAutoNum type="arabicPeriod"/>
            </a:pPr>
            <a:r>
              <a:rPr lang="hr-HR" sz="2000" b="1"/>
              <a:t>Odgoda</a:t>
            </a:r>
            <a:r>
              <a:rPr lang="hr-HR" sz="2000"/>
              <a:t>: Odgodite što duže prije nego što ćete popustiti svom porivu.</a:t>
            </a:r>
          </a:p>
          <a:p>
            <a:pPr marL="514350" indent="-514350">
              <a:buFont typeface="+mj-lt"/>
              <a:buAutoNum type="arabicPeriod"/>
            </a:pPr>
            <a:r>
              <a:rPr lang="hr-HR" sz="2000" b="1"/>
              <a:t>Duboko disanje</a:t>
            </a:r>
            <a:r>
              <a:rPr lang="hr-HR" sz="2000"/>
              <a:t>: Udahnite duboko 10 puta kako biste se opustili dok poriv ne prođe.</a:t>
            </a:r>
          </a:p>
          <a:p>
            <a:pPr marL="514350" indent="-514350">
              <a:buFont typeface="+mj-lt"/>
              <a:buAutoNum type="arabicPeriod"/>
            </a:pPr>
            <a:r>
              <a:rPr lang="hr-HR" sz="2000" b="1"/>
              <a:t>Pijte vodu</a:t>
            </a:r>
            <a:r>
              <a:rPr lang="hr-HR" sz="2000"/>
              <a:t>: Pijenje vode zdrava je alternativa pušenju.</a:t>
            </a:r>
          </a:p>
          <a:p>
            <a:pPr marL="514350" indent="-514350">
              <a:buFont typeface="+mj-lt"/>
              <a:buAutoNum type="arabicPeriod"/>
            </a:pPr>
            <a:r>
              <a:rPr lang="hr-HR" sz="2000"/>
              <a:t>Radite nešto što će vam </a:t>
            </a:r>
            <a:r>
              <a:rPr lang="hr-HR" sz="2000" b="1"/>
              <a:t>odvući pažnju</a:t>
            </a:r>
            <a:r>
              <a:rPr lang="hr-HR" sz="2000"/>
              <a:t>: Istuširajte se, čitajte, otiđite u šetnju, slušajte glazbu.</a:t>
            </a:r>
          </a:p>
        </p:txBody>
      </p:sp>
    </p:spTree>
    <p:extLst>
      <p:ext uri="{BB962C8B-B14F-4D97-AF65-F5344CB8AC3E}">
        <p14:creationId xmlns:p14="http://schemas.microsoft.com/office/powerpoint/2010/main" val="2903970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E0EE50-F648-4806-AE17-C2CF65945346}"/>
              </a:ext>
            </a:extLst>
          </p:cNvPr>
          <p:cNvSpPr>
            <a:spLocks noGrp="1"/>
          </p:cNvSpPr>
          <p:nvPr>
            <p:ph type="title"/>
          </p:nvPr>
        </p:nvSpPr>
        <p:spPr>
          <a:xfrm>
            <a:off x="1146110" y="682366"/>
            <a:ext cx="10515600" cy="1325563"/>
          </a:xfrm>
        </p:spPr>
        <p:txBody>
          <a:bodyPr/>
          <a:lstStyle/>
          <a:p>
            <a:r>
              <a:rPr lang="hr-HR" b="1" dirty="0">
                <a:effectLst>
                  <a:outerShdw blurRad="38100" dist="38100" dir="2700000" algn="tl">
                    <a:srgbClr val="000000">
                      <a:alpha val="43137"/>
                    </a:srgbClr>
                  </a:outerShdw>
                </a:effectLst>
              </a:rPr>
              <a:t>ORGANIZAM NAKON PRESTANKA PUŠENJA</a:t>
            </a:r>
          </a:p>
        </p:txBody>
      </p:sp>
      <p:graphicFrame>
        <p:nvGraphicFramePr>
          <p:cNvPr id="7" name="Rezervirano mjesto sadržaja 2">
            <a:extLst>
              <a:ext uri="{FF2B5EF4-FFF2-40B4-BE49-F238E27FC236}">
                <a16:creationId xmlns:a16="http://schemas.microsoft.com/office/drawing/2014/main" id="{AA29867D-E3AD-F6D3-F476-5D2E81FBC258}"/>
              </a:ext>
            </a:extLst>
          </p:cNvPr>
          <p:cNvGraphicFramePr>
            <a:graphicFrameLocks noGrp="1"/>
          </p:cNvGraphicFramePr>
          <p:nvPr>
            <p:ph idx="1"/>
            <p:extLst>
              <p:ext uri="{D42A27DB-BD31-4B8C-83A1-F6EECF244321}">
                <p14:modId xmlns:p14="http://schemas.microsoft.com/office/powerpoint/2010/main" val="1197601755"/>
              </p:ext>
            </p:extLst>
          </p:nvPr>
        </p:nvGraphicFramePr>
        <p:xfrm>
          <a:off x="464976" y="1825625"/>
          <a:ext cx="11011678"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216533"/>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35A8F4EF-E410-4E97-BF3D-E9D700A83F11}"/>
              </a:ext>
            </a:extLst>
          </p:cNvPr>
          <p:cNvSpPr>
            <a:spLocks noGrp="1"/>
          </p:cNvSpPr>
          <p:nvPr>
            <p:ph type="title"/>
          </p:nvPr>
        </p:nvSpPr>
        <p:spPr>
          <a:xfrm>
            <a:off x="7147249" y="1937764"/>
            <a:ext cx="4085245" cy="4463035"/>
          </a:xfrm>
          <a:noFill/>
        </p:spPr>
        <p:txBody>
          <a:bodyPr vert="horz" lIns="91440" tIns="45720" rIns="91440" bIns="45720" rtlCol="0" anchor="b">
            <a:normAutofit fontScale="90000"/>
          </a:bodyPr>
          <a:lstStyle/>
          <a:p>
            <a:pPr algn="ctr"/>
            <a:r>
              <a:rPr lang="en-US" sz="5400" b="1" dirty="0">
                <a:solidFill>
                  <a:srgbClr val="FF0000"/>
                </a:solidFill>
                <a:effectLst>
                  <a:outerShdw blurRad="38100" dist="38100" dir="2700000" algn="tl">
                    <a:srgbClr val="000000">
                      <a:alpha val="43137"/>
                    </a:srgbClr>
                  </a:outerShdw>
                </a:effectLst>
              </a:rPr>
              <a:t>PRESTANITE PUŠITI JER NIJE DOBRO ZA VAS, OKOLIŠ I LJUDE KOJE VAS OKRUŽUJU!</a:t>
            </a:r>
            <a:br>
              <a:rPr lang="hr-HR" sz="5400" b="1" dirty="0">
                <a:solidFill>
                  <a:srgbClr val="FF0000"/>
                </a:solidFill>
                <a:effectLst>
                  <a:outerShdw blurRad="38100" dist="38100" dir="2700000" algn="tl">
                    <a:srgbClr val="000000">
                      <a:alpha val="43137"/>
                    </a:srgbClr>
                  </a:outerShdw>
                </a:effectLst>
              </a:rPr>
            </a:br>
            <a:r>
              <a:rPr lang="hr-HR" sz="5400" b="1" dirty="0">
                <a:solidFill>
                  <a:srgbClr val="FF0000"/>
                </a:solidFill>
                <a:effectLst>
                  <a:outerShdw blurRad="38100" dist="38100" dir="2700000" algn="tl">
                    <a:srgbClr val="000000">
                      <a:alpha val="43137"/>
                    </a:srgbClr>
                  </a:outerShdw>
                </a:effectLst>
              </a:rPr>
              <a:t>MI SMO NOSITELJI BUDUĆNOSTI!!</a:t>
            </a:r>
            <a:endParaRPr lang="en-US" sz="5400" b="1" dirty="0">
              <a:solidFill>
                <a:srgbClr val="FF0000"/>
              </a:solidFill>
              <a:effectLst>
                <a:outerShdw blurRad="38100" dist="38100" dir="2700000" algn="tl">
                  <a:srgbClr val="000000">
                    <a:alpha val="43137"/>
                  </a:srgbClr>
                </a:outerShdw>
              </a:effectLst>
            </a:endParaRPr>
          </a:p>
        </p:txBody>
      </p:sp>
      <p:pic>
        <p:nvPicPr>
          <p:cNvPr id="3074" name="Picture 2" descr="Slika na kojoj se prikazuje plavo, porculan&#10;&#10;Opis je automatski generiran">
            <a:extLst>
              <a:ext uri="{FF2B5EF4-FFF2-40B4-BE49-F238E27FC236}">
                <a16:creationId xmlns:a16="http://schemas.microsoft.com/office/drawing/2014/main" id="{9D46969E-894E-4AEB-8F52-63A2489E094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29" r="-1" b="-1"/>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55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vjetski dan nepušenja – Udruga Terra">
            <a:extLst>
              <a:ext uri="{FF2B5EF4-FFF2-40B4-BE49-F238E27FC236}">
                <a16:creationId xmlns:a16="http://schemas.microsoft.com/office/drawing/2014/main" id="{933824D6-DA74-47C0-B13F-D143C691557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035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1F27A8B6-8CE3-4FD7-B0C8-FB8EEDB9F404}"/>
              </a:ext>
            </a:extLst>
          </p:cNvPr>
          <p:cNvSpPr>
            <a:spLocks noGrp="1"/>
          </p:cNvSpPr>
          <p:nvPr>
            <p:ph type="title"/>
          </p:nvPr>
        </p:nvSpPr>
        <p:spPr>
          <a:xfrm>
            <a:off x="838201" y="1065862"/>
            <a:ext cx="3313164" cy="4726276"/>
          </a:xfrm>
        </p:spPr>
        <p:txBody>
          <a:bodyPr>
            <a:normAutofit/>
          </a:bodyPr>
          <a:lstStyle/>
          <a:p>
            <a:pPr algn="ctr"/>
            <a:r>
              <a:rPr lang="hr-HR" b="1" dirty="0">
                <a:solidFill>
                  <a:srgbClr val="FFFFFF"/>
                </a:solidFill>
                <a:effectLst>
                  <a:outerShdw blurRad="38100" dist="38100" dir="2700000" algn="tl">
                    <a:srgbClr val="000000">
                      <a:alpha val="43137"/>
                    </a:srgbClr>
                  </a:outerShdw>
                </a:effectLst>
              </a:rPr>
              <a:t>SVJETSKI DAN NEPUŠENJA</a:t>
            </a:r>
          </a:p>
        </p:txBody>
      </p:sp>
      <p:cxnSp>
        <p:nvCxnSpPr>
          <p:cNvPr id="3081" name="Straight Connector 308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a:extLst>
              <a:ext uri="{FF2B5EF4-FFF2-40B4-BE49-F238E27FC236}">
                <a16:creationId xmlns:a16="http://schemas.microsoft.com/office/drawing/2014/main" id="{3EFD400E-E21E-4208-96FC-813EDE53EFB3}"/>
              </a:ext>
            </a:extLst>
          </p:cNvPr>
          <p:cNvSpPr>
            <a:spLocks noGrp="1"/>
          </p:cNvSpPr>
          <p:nvPr>
            <p:ph idx="1"/>
          </p:nvPr>
        </p:nvSpPr>
        <p:spPr>
          <a:xfrm>
            <a:off x="5155380" y="1428670"/>
            <a:ext cx="5744685" cy="4000660"/>
          </a:xfrm>
        </p:spPr>
        <p:txBody>
          <a:bodyPr anchor="ctr">
            <a:normAutofit/>
          </a:bodyPr>
          <a:lstStyle/>
          <a:p>
            <a:r>
              <a:rPr lang="hr-HR" sz="2000" dirty="0">
                <a:solidFill>
                  <a:srgbClr val="FFFFFF"/>
                </a:solidFill>
              </a:rPr>
              <a:t>31. svibnja</a:t>
            </a:r>
          </a:p>
          <a:p>
            <a:r>
              <a:rPr lang="hr-HR" sz="2000" dirty="0">
                <a:solidFill>
                  <a:srgbClr val="FFFFFF"/>
                </a:solidFill>
              </a:rPr>
              <a:t>Potaknula ga je Svjetska zdravstvena organizacija 1987. godine</a:t>
            </a:r>
          </a:p>
          <a:p>
            <a:r>
              <a:rPr lang="hr-HR" sz="2000" dirty="0">
                <a:solidFill>
                  <a:srgbClr val="FFFFFF"/>
                </a:solidFill>
              </a:rPr>
              <a:t>Svake godine -&gt; određena tema (vezana za štetnost duhanskih proizvoda, važnost prestanka pušenja ili utjecaj duhanskih proizvoda na određene bolesti i stanja)</a:t>
            </a:r>
          </a:p>
          <a:p>
            <a:r>
              <a:rPr lang="hr-HR" sz="2000" dirty="0">
                <a:solidFill>
                  <a:srgbClr val="FFFFFF"/>
                </a:solidFill>
              </a:rPr>
              <a:t>Cilj je</a:t>
            </a:r>
            <a:r>
              <a:rPr lang="it-IT" sz="2000" dirty="0">
                <a:solidFill>
                  <a:srgbClr val="FFFFFF"/>
                </a:solidFill>
              </a:rPr>
              <a:t> </a:t>
            </a:r>
            <a:r>
              <a:rPr lang="it-IT" sz="2000" dirty="0" err="1">
                <a:solidFill>
                  <a:srgbClr val="FFFFFF"/>
                </a:solidFill>
              </a:rPr>
              <a:t>motivirati</a:t>
            </a:r>
            <a:r>
              <a:rPr lang="it-IT" sz="2000" dirty="0">
                <a:solidFill>
                  <a:srgbClr val="FFFFFF"/>
                </a:solidFill>
              </a:rPr>
              <a:t> </a:t>
            </a:r>
            <a:r>
              <a:rPr lang="it-IT" sz="2000" dirty="0" err="1">
                <a:solidFill>
                  <a:srgbClr val="FFFFFF"/>
                </a:solidFill>
              </a:rPr>
              <a:t>pušače</a:t>
            </a:r>
            <a:r>
              <a:rPr lang="it-IT" sz="2000" dirty="0">
                <a:solidFill>
                  <a:srgbClr val="FFFFFF"/>
                </a:solidFill>
              </a:rPr>
              <a:t> </a:t>
            </a:r>
            <a:r>
              <a:rPr lang="it-IT" sz="2000" dirty="0" err="1">
                <a:solidFill>
                  <a:srgbClr val="FFFFFF"/>
                </a:solidFill>
              </a:rPr>
              <a:t>na</a:t>
            </a:r>
            <a:r>
              <a:rPr lang="it-IT" sz="2000" dirty="0">
                <a:solidFill>
                  <a:srgbClr val="FFFFFF"/>
                </a:solidFill>
              </a:rPr>
              <a:t> </a:t>
            </a:r>
            <a:r>
              <a:rPr lang="it-IT" sz="2000" dirty="0" err="1">
                <a:solidFill>
                  <a:srgbClr val="FFFFFF"/>
                </a:solidFill>
              </a:rPr>
              <a:t>prestanak</a:t>
            </a:r>
            <a:r>
              <a:rPr lang="it-IT" sz="2000" dirty="0">
                <a:solidFill>
                  <a:srgbClr val="FFFFFF"/>
                </a:solidFill>
              </a:rPr>
              <a:t> </a:t>
            </a:r>
            <a:r>
              <a:rPr lang="it-IT" sz="2000" dirty="0" err="1">
                <a:solidFill>
                  <a:srgbClr val="FFFFFF"/>
                </a:solidFill>
              </a:rPr>
              <a:t>pušenja</a:t>
            </a:r>
            <a:endParaRPr lang="hr-HR" sz="2000" dirty="0">
              <a:solidFill>
                <a:srgbClr val="FFFFFF"/>
              </a:solidFill>
            </a:endParaRPr>
          </a:p>
        </p:txBody>
      </p:sp>
    </p:spTree>
    <p:extLst>
      <p:ext uri="{BB962C8B-B14F-4D97-AF65-F5344CB8AC3E}">
        <p14:creationId xmlns:p14="http://schemas.microsoft.com/office/powerpoint/2010/main" val="2349057748"/>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0D193C-2F74-40DE-98FE-014A7F5C13DB}"/>
              </a:ext>
            </a:extLst>
          </p:cNvPr>
          <p:cNvSpPr>
            <a:spLocks noGrp="1"/>
          </p:cNvSpPr>
          <p:nvPr>
            <p:ph type="title"/>
          </p:nvPr>
        </p:nvSpPr>
        <p:spPr>
          <a:xfrm>
            <a:off x="647700" y="0"/>
            <a:ext cx="10515600" cy="1325563"/>
          </a:xfrm>
        </p:spPr>
        <p:txBody>
          <a:bodyPr/>
          <a:lstStyle/>
          <a:p>
            <a:r>
              <a:rPr lang="hr-HR" b="1" dirty="0">
                <a:effectLst>
                  <a:outerShdw blurRad="38100" dist="38100" dir="2700000" algn="tl">
                    <a:srgbClr val="000000">
                      <a:alpha val="43137"/>
                    </a:srgbClr>
                  </a:outerShdw>
                </a:effectLst>
              </a:rPr>
              <a:t>LITERATURA TEKSTA</a:t>
            </a:r>
          </a:p>
        </p:txBody>
      </p:sp>
      <p:sp>
        <p:nvSpPr>
          <p:cNvPr id="3" name="Rezervirano mjesto sadržaja 2">
            <a:extLst>
              <a:ext uri="{FF2B5EF4-FFF2-40B4-BE49-F238E27FC236}">
                <a16:creationId xmlns:a16="http://schemas.microsoft.com/office/drawing/2014/main" id="{CEFA47AA-CC20-4895-B41D-099BF9FE7055}"/>
              </a:ext>
            </a:extLst>
          </p:cNvPr>
          <p:cNvSpPr>
            <a:spLocks noGrp="1"/>
          </p:cNvSpPr>
          <p:nvPr>
            <p:ph idx="1"/>
          </p:nvPr>
        </p:nvSpPr>
        <p:spPr>
          <a:xfrm>
            <a:off x="0" y="1066800"/>
            <a:ext cx="11811000" cy="6019800"/>
          </a:xfrm>
        </p:spPr>
        <p:txBody>
          <a:bodyPr>
            <a:normAutofit fontScale="77500" lnSpcReduction="20000"/>
          </a:bodyPr>
          <a:lstStyle/>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Wikipedia; Pušenje: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https://hr.wikipedia.org/wiki/Pu%C5%A1enje</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Hrvatski zavod za javno zdravstvo; Svjetski dan nepušenja 2021.:</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https://www.hzjz.hr/sluzba-epidemiologija-prevencija-nezaraznih-bolesti/svjetski-dan-nepusenja-2021/</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Zavod za javno zdravstvo Dubrovačko-neretvanske županije; Učinci pušenja na zdravlje: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https://www.zzjzdnz.hr/zdravlje/pusenje-i-zdravlje/445</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Zavod za javno zdravstvo Dubrovačko-neretvanske županije; Djeca su pasivni pušači: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https://www.zzjzdnz.hr/hr/zdravlje/pusenje-i-zdravlje/173-ch-0</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Medicinski priručnik za </a:t>
            </a:r>
            <a:r>
              <a:rPr lang="hr-HR" sz="1800" dirty="0" err="1">
                <a:effectLst/>
                <a:latin typeface="Calibri" panose="020F0502020204030204" pitchFamily="34" charset="0"/>
                <a:ea typeface="Calibri" panose="020F0502020204030204" pitchFamily="34" charset="0"/>
                <a:cs typeface="Calibri" panose="020F0502020204030204" pitchFamily="34" charset="0"/>
              </a:rPr>
              <a:t>pacijente;Biologija</a:t>
            </a:r>
            <a:r>
              <a:rPr lang="hr-HR" sz="1800" dirty="0">
                <a:effectLst/>
                <a:latin typeface="Calibri" panose="020F0502020204030204" pitchFamily="34" charset="0"/>
                <a:ea typeface="Calibri" panose="020F0502020204030204" pitchFamily="34" charset="0"/>
                <a:cs typeface="Calibri" panose="020F0502020204030204" pitchFamily="34" charset="0"/>
              </a:rPr>
              <a:t> pluća i dišnih putova: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http://www.msd-prirucnici.placebo.hr/msd-za-pacijente/bolesti-pluca-i-disnih-putova/biologija-pluca-i-disnih-putova</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Brainmain.net; Kako dim cigarete utječe na alveole u plućima: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https://hr.brainmain.net/10490538-how-does-cigarette-smoke-affect-alveoli-in-the-lungs</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Hrvatski zavod za javno zdravstvo; Elektroničke cigarete: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https://www.hzjz.hr/sluzba-zdravstvena-ekologija/elektronicke-cigarete/#zdravstveni</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Prirucnik.hr; Je li </a:t>
            </a:r>
            <a:r>
              <a:rPr lang="hr-HR" sz="1800" dirty="0" err="1">
                <a:effectLst/>
                <a:latin typeface="Calibri" panose="020F0502020204030204" pitchFamily="34" charset="0"/>
                <a:ea typeface="Calibri" panose="020F0502020204030204" pitchFamily="34" charset="0"/>
                <a:cs typeface="Calibri" panose="020F0502020204030204" pitchFamily="34" charset="0"/>
              </a:rPr>
              <a:t>Vaping</a:t>
            </a:r>
            <a:r>
              <a:rPr lang="hr-HR" sz="1800" dirty="0">
                <a:effectLst/>
                <a:latin typeface="Calibri" panose="020F0502020204030204" pitchFamily="34" charset="0"/>
                <a:ea typeface="Calibri" panose="020F0502020204030204" pitchFamily="34" charset="0"/>
                <a:cs typeface="Calibri" panose="020F0502020204030204" pitchFamily="34" charset="0"/>
              </a:rPr>
              <a:t> loš za vas, nuspojave, rizici, nikotin, marihuana, više: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https://prirucnik.hr/je-li-vaping-los-za-vas-nuspojave-rizici-nikotin-marihuana-vise/</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Hrvatski zavod za javno zdravstvo; Svjetski dan nepušenja 2021.: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https://www.hzjz.hr/sluzba-epidemiologija-prevencija-nezaraznih-bolesti/svjetski-dan-nepusenja-2021/</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hr-HR" sz="1800" dirty="0">
                <a:effectLst/>
                <a:latin typeface="Calibri" panose="020F0502020204030204" pitchFamily="34" charset="0"/>
                <a:ea typeface="Calibri" panose="020F0502020204030204" pitchFamily="34" charset="0"/>
                <a:cs typeface="Calibri" panose="020F0502020204030204" pitchFamily="34" charset="0"/>
              </a:rPr>
              <a:t>Hrvatski zavod za javno zdravstvo; HZZJ obilježava Svjetski dan nepušenja 2022.: </a:t>
            </a:r>
            <a:r>
              <a:rPr lang="hr-HR"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0"/>
              </a:rPr>
              <a:t>https://www.hzjz.hr/aktualnosti/svjetski-dan-nepusenja-2022/</a:t>
            </a:r>
            <a:r>
              <a:rPr lang="hr-HR" sz="1800" dirty="0">
                <a:effectLst/>
                <a:latin typeface="Calibri" panose="020F0502020204030204" pitchFamily="34" charset="0"/>
                <a:ea typeface="Calibri" panose="020F0502020204030204" pitchFamily="34" charset="0"/>
                <a:cs typeface="Calibri" panose="020F0502020204030204" pitchFamily="34" charset="0"/>
              </a:rPr>
              <a:t> ,</a:t>
            </a:r>
            <a:r>
              <a:rPr lang="hr-HR" sz="1800" dirty="0" err="1">
                <a:effectLst/>
                <a:latin typeface="Calibri" panose="020F0502020204030204" pitchFamily="34" charset="0"/>
                <a:ea typeface="Calibri" panose="020F0502020204030204" pitchFamily="34" charset="0"/>
                <a:cs typeface="Calibri" panose="020F0502020204030204" pitchFamily="34" charset="0"/>
              </a:rPr>
              <a:t>pristupljeno</a:t>
            </a:r>
            <a:r>
              <a:rPr lang="hr-HR" sz="1800" dirty="0">
                <a:effectLst/>
                <a:latin typeface="Calibri" panose="020F0502020204030204" pitchFamily="34" charset="0"/>
                <a:ea typeface="Calibri" panose="020F0502020204030204" pitchFamily="34" charset="0"/>
                <a:cs typeface="Calibri" panose="020F0502020204030204" pitchFamily="34" charset="0"/>
              </a:rPr>
              <a:t>: 09.06.2022.</a:t>
            </a:r>
            <a:endParaRPr lang="hr-HR"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hr-HR" dirty="0"/>
          </a:p>
        </p:txBody>
      </p:sp>
    </p:spTree>
    <p:extLst>
      <p:ext uri="{BB962C8B-B14F-4D97-AF65-F5344CB8AC3E}">
        <p14:creationId xmlns:p14="http://schemas.microsoft.com/office/powerpoint/2010/main" val="51038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A13EF3C-8621-4DAB-9EC4-52D5F35F0D30}"/>
              </a:ext>
            </a:extLst>
          </p:cNvPr>
          <p:cNvSpPr>
            <a:spLocks noGrp="1"/>
          </p:cNvSpPr>
          <p:nvPr>
            <p:ph type="title"/>
          </p:nvPr>
        </p:nvSpPr>
        <p:spPr>
          <a:xfrm>
            <a:off x="421640" y="121285"/>
            <a:ext cx="10515600" cy="1325563"/>
          </a:xfrm>
        </p:spPr>
        <p:txBody>
          <a:bodyPr/>
          <a:lstStyle/>
          <a:p>
            <a:r>
              <a:rPr lang="hr-HR" b="1" dirty="0">
                <a:effectLst>
                  <a:outerShdw blurRad="38100" dist="38100" dir="2700000" algn="tl">
                    <a:srgbClr val="000000">
                      <a:alpha val="43137"/>
                    </a:srgbClr>
                  </a:outerShdw>
                </a:effectLst>
              </a:rPr>
              <a:t>LITERATURA SLIKA</a:t>
            </a:r>
          </a:p>
        </p:txBody>
      </p:sp>
      <p:sp>
        <p:nvSpPr>
          <p:cNvPr id="3" name="Rezervirano mjesto sadržaja 2">
            <a:extLst>
              <a:ext uri="{FF2B5EF4-FFF2-40B4-BE49-F238E27FC236}">
                <a16:creationId xmlns:a16="http://schemas.microsoft.com/office/drawing/2014/main" id="{EE6BE6A4-2B4C-4E6D-9931-6BCF8680BD4B}"/>
              </a:ext>
            </a:extLst>
          </p:cNvPr>
          <p:cNvSpPr>
            <a:spLocks noGrp="1"/>
          </p:cNvSpPr>
          <p:nvPr>
            <p:ph idx="1"/>
          </p:nvPr>
        </p:nvSpPr>
        <p:spPr>
          <a:xfrm>
            <a:off x="421640" y="1049972"/>
            <a:ext cx="10515600" cy="4758055"/>
          </a:xfrm>
        </p:spPr>
        <p:txBody>
          <a:bodyPr>
            <a:noAutofit/>
          </a:bodyPr>
          <a:lstStyle/>
          <a:p>
            <a:pPr marL="0" indent="0">
              <a:buNone/>
            </a:pPr>
            <a:r>
              <a:rPr lang="hr-HR" sz="1200" dirty="0"/>
              <a:t>Slajd 1. – pliva zdravlje - </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https://www.plivazdravlje.hr/aktualno/clanak/32526/Prestanak-pusenja.html</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p>
          <a:p>
            <a:pPr marL="0" indent="0">
              <a:buNone/>
            </a:pPr>
            <a:r>
              <a:rPr lang="hr-HR" sz="1200" dirty="0">
                <a:latin typeface="Calibri" panose="020F0502020204030204" pitchFamily="34" charset="0"/>
                <a:cs typeface="Times New Roman" panose="02020603050405020304" pitchFamily="18" charset="0"/>
              </a:rPr>
              <a:t>Slajd 2. –  slika 1. – </a:t>
            </a:r>
            <a:r>
              <a:rPr lang="hr-HR" sz="1200" dirty="0" err="1">
                <a:latin typeface="Calibri" panose="020F0502020204030204" pitchFamily="34" charset="0"/>
                <a:cs typeface="Times New Roman" panose="02020603050405020304" pitchFamily="18" charset="0"/>
              </a:rPr>
              <a:t>wikipedia</a:t>
            </a:r>
            <a:r>
              <a:rPr lang="hr-HR" sz="1200" dirty="0">
                <a:latin typeface="Calibri" panose="020F0502020204030204" pitchFamily="34" charset="0"/>
                <a:cs typeface="Times New Roman" panose="02020603050405020304" pitchFamily="18" charset="0"/>
              </a:rPr>
              <a:t> - </a:t>
            </a:r>
            <a:r>
              <a:rPr lang="hr-HR"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https://hr.wikipedia.org/wiki/Cigara</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p>
          <a:p>
            <a:pPr marL="0" indent="0">
              <a:buNone/>
            </a:pPr>
            <a:r>
              <a:rPr lang="hr-HR" sz="1200" dirty="0">
                <a:latin typeface="Calibri" panose="020F0502020204030204" pitchFamily="34" charset="0"/>
                <a:cs typeface="Times New Roman" panose="02020603050405020304" pitchFamily="18" charset="0"/>
              </a:rPr>
              <a:t>              - slika 2. – </a:t>
            </a:r>
            <a:r>
              <a:rPr lang="hr-HR" sz="1200" dirty="0" err="1">
                <a:latin typeface="Calibri" panose="020F0502020204030204" pitchFamily="34" charset="0"/>
                <a:cs typeface="Times New Roman" panose="02020603050405020304" pitchFamily="18" charset="0"/>
              </a:rPr>
              <a:t>differencevs</a:t>
            </a:r>
            <a:r>
              <a:rPr lang="hr-HR" sz="1200" dirty="0">
                <a:latin typeface="Calibri" panose="020F0502020204030204" pitchFamily="34" charset="0"/>
                <a:cs typeface="Times New Roman" panose="02020603050405020304" pitchFamily="18" charset="0"/>
              </a:rPr>
              <a:t> - </a:t>
            </a:r>
            <a:r>
              <a:rPr lang="hr-HR"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https://hr.differencevs.com/6855664-difference-between-cigar-and-cigarette</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             - slika 3. –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piperson</a:t>
            </a:r>
            <a:r>
              <a:rPr lang="hr-HR" sz="1200" dirty="0">
                <a:effectLst/>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http://piperson.org/</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latin typeface="Calibri" panose="020F0502020204030204" pitchFamily="34" charset="0"/>
                <a:ea typeface="Calibri" panose="020F0502020204030204" pitchFamily="34" charset="0"/>
                <a:cs typeface="Times New Roman" panose="02020603050405020304" pitchFamily="18" charset="0"/>
              </a:rPr>
              <a:t>               - slika 4. – </a:t>
            </a:r>
            <a:r>
              <a:rPr lang="hr-HR" sz="1200" dirty="0" err="1">
                <a:latin typeface="Calibri" panose="020F0502020204030204" pitchFamily="34" charset="0"/>
                <a:ea typeface="Calibri" panose="020F0502020204030204" pitchFamily="34" charset="0"/>
                <a:cs typeface="Times New Roman" panose="02020603050405020304" pitchFamily="18" charset="0"/>
              </a:rPr>
              <a:t>wikipedia</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https://en.wikipedia.org/wiki/Cigarillo</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latin typeface="Calibri" panose="020F0502020204030204" pitchFamily="34" charset="0"/>
              <a:ea typeface="Calibri" panose="020F0502020204030204" pitchFamily="34"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3. –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wikipedia</a:t>
            </a:r>
            <a:r>
              <a:rPr lang="hr-HR" sz="1200" dirty="0">
                <a:effectLst/>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https://www.udrugaterra.hr/svjetski-dan-nepusenja/</a:t>
            </a:r>
            <a:r>
              <a:rPr lang="hr-HR" sz="1200" dirty="0">
                <a:effectLst/>
                <a:latin typeface="Calibri" panose="020F0502020204030204" pitchFamily="34" charset="0"/>
                <a:ea typeface="Calibri" panose="020F0502020204030204" pitchFamily="34" charset="0"/>
                <a:cs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5. –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motionarray</a:t>
            </a:r>
            <a:r>
              <a:rPr lang="hr-HR" sz="1200" dirty="0">
                <a:effectLst/>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https://motionarray.com/stock-motion-graphics/blue-neon-question-mark-background-168793/</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latin typeface="Calibri" panose="020F0502020204030204" pitchFamily="34" charset="0"/>
                <a:ea typeface="Calibri" panose="020F0502020204030204" pitchFamily="34" charset="0"/>
                <a:cs typeface="Times New Roman" panose="02020603050405020304" pitchFamily="18" charset="0"/>
              </a:rPr>
              <a:t>Slajd 16. – </a:t>
            </a:r>
            <a:r>
              <a:rPr lang="hr-HR" sz="1200" dirty="0" err="1">
                <a:latin typeface="Calibri" panose="020F0502020204030204" pitchFamily="34" charset="0"/>
                <a:ea typeface="Calibri" panose="020F0502020204030204" pitchFamily="34" charset="0"/>
                <a:cs typeface="Times New Roman" panose="02020603050405020304" pitchFamily="18" charset="0"/>
              </a:rPr>
              <a:t>picc-solution</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9"/>
              </a:rPr>
              <a:t>https://www.picc-solution.com/knowledge-management-software/</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hr-HR" sz="1200" dirty="0">
                <a:latin typeface="Calibri" panose="020F0502020204030204" pitchFamily="34" charset="0"/>
                <a:ea typeface="Calibri" panose="020F0502020204030204" pitchFamily="34" charset="0"/>
                <a:cs typeface="Times New Roman" panose="02020603050405020304" pitchFamily="18" charset="0"/>
              </a:rPr>
              <a:t>Slajd 17. – </a:t>
            </a:r>
            <a:r>
              <a:rPr lang="hr-HR" sz="1200" dirty="0" err="1">
                <a:latin typeface="Calibri" panose="020F0502020204030204" pitchFamily="34" charset="0"/>
                <a:ea typeface="Calibri" panose="020F0502020204030204" pitchFamily="34" charset="0"/>
                <a:cs typeface="Times New Roman" panose="02020603050405020304" pitchFamily="18" charset="0"/>
              </a:rPr>
              <a:t>vpz</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10"/>
              </a:rPr>
              <a:t>http://www.vpz.hr/2018/05/28/svjetski-dan-nepusenja-nasoj-zupaniji-bit-ce-obiljezen-javnozdravstvenom-akcijom-udahni-zivot-zdravim-plucima-a-ovoga-ce-puta-obiljezavanje-trajati-tri-dana/</a:t>
            </a:r>
            <a:r>
              <a:rPr lang="hr-HR" sz="1200" dirty="0">
                <a:latin typeface="Calibri" panose="020F0502020204030204" pitchFamily="34" charset="0"/>
                <a:ea typeface="Calibri" panose="020F0502020204030204" pitchFamily="34" charset="0"/>
                <a:cs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hr-HR" sz="1200" dirty="0">
                <a:latin typeface="Calibri" panose="020F0502020204030204" pitchFamily="34" charset="0"/>
                <a:ea typeface="Calibri" panose="020F0502020204030204" pitchFamily="34" charset="0"/>
                <a:cs typeface="Times New Roman" panose="02020603050405020304" pitchFamily="18" charset="0"/>
              </a:rPr>
              <a:t>Slajd 18 – </a:t>
            </a:r>
            <a:r>
              <a:rPr lang="hr-HR" sz="1200" dirty="0" err="1">
                <a:latin typeface="Calibri" panose="020F0502020204030204" pitchFamily="34" charset="0"/>
                <a:ea typeface="Calibri" panose="020F0502020204030204" pitchFamily="34" charset="0"/>
                <a:cs typeface="Times New Roman" panose="02020603050405020304" pitchFamily="18" charset="0"/>
              </a:rPr>
              <a:t>epodravina</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11"/>
              </a:rPr>
              <a:t>https://epodravina.hr/zagarantiran-prestanak-pusenja-svima-koji-zele-postati-nepusaci/</a:t>
            </a:r>
            <a:r>
              <a:rPr lang="hr-HR" sz="1200" dirty="0">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19. – ljekarna-</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cakovec</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2"/>
              </a:rPr>
              <a:t>https://ljekarna-cakovec.hr/kasalj-simptom-kojeg-treba-lijeciti/</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23. – eklinika</a:t>
            </a:r>
            <a:r>
              <a:rPr lang="hr-HR" sz="1200" dirty="0">
                <a:latin typeface="Calibri" panose="020F0502020204030204" pitchFamily="34" charset="0"/>
                <a:ea typeface="Calibri" panose="020F0502020204030204" pitchFamily="34" charset="0"/>
                <a:cs typeface="Times New Roman" panose="02020603050405020304" pitchFamily="18" charset="0"/>
              </a:rPr>
              <a:t>.telegraf.rs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3"/>
              </a:rPr>
              <a:t>https://eklinika.telegraf.rs/zdravlje/57437-paraseptalni-emfizem-je-ostecenje-vazdusnih-kesa-u-delovima-pluca</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24. – heart.org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4"/>
              </a:rPr>
              <a:t>https://www.heart.org/en/healthy-living/healthy-lifestyle/quit-smoking-tobacco/is-vaping-safer-than-smoking</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25. – ukhsa.blog.gov.uk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5"/>
              </a:rPr>
              <a:t>https://ukhsa.blog.gov.uk/2018/02/20/clearing-up-some-myths-around-e-cigarettes/</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26. – in</a:t>
            </a:r>
            <a:r>
              <a:rPr lang="hr-HR" sz="1200" dirty="0">
                <a:latin typeface="Calibri" panose="020F0502020204030204" pitchFamily="34" charset="0"/>
                <a:ea typeface="Calibri" panose="020F0502020204030204" pitchFamily="34" charset="0"/>
                <a:cs typeface="Times New Roman" panose="02020603050405020304" pitchFamily="18" charset="0"/>
              </a:rPr>
              <a:t>-portanl.hr - </a:t>
            </a:r>
            <a:r>
              <a:rPr lang="hr-HR" sz="1200" dirty="0">
                <a:effectLst/>
                <a:latin typeface="Calibri" panose="020F0502020204030204" pitchFamily="34" charset="0"/>
                <a:ea typeface="Calibri" panose="020F0502020204030204" pitchFamily="34" charset="0"/>
              </a:rPr>
              <a:t>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6"/>
              </a:rPr>
              <a:t>https://www.in-portal.hr/in-portal-news/kutak-za-strucnjake/22769/u-kolicima-sam-i-dugogodisnji-sam-pusac-sto-se-pocinje-odrazavati-na-moje-zdravlje</a:t>
            </a:r>
            <a:r>
              <a:rPr lang="hr-HR" sz="1200" dirty="0">
                <a:effectLst/>
                <a:latin typeface="Calibri" panose="020F0502020204030204" pitchFamily="34" charset="0"/>
                <a:ea typeface="Calibri" panose="020F0502020204030204" pitchFamily="34" charset="0"/>
              </a:rPr>
              <a:t> </a:t>
            </a:r>
            <a:endParaRPr lang="hr-HR" sz="1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27</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dirty="0" err="1">
                <a:latin typeface="Calibri" panose="020F0502020204030204" pitchFamily="34" charset="0"/>
                <a:ea typeface="Calibri" panose="020F0502020204030204" pitchFamily="34" charset="0"/>
                <a:cs typeface="Times New Roman" panose="02020603050405020304" pitchFamily="18" charset="0"/>
              </a:rPr>
              <a:t>hindustantimes</a:t>
            </a:r>
            <a:r>
              <a:rPr lang="hr-HR" sz="1200" dirty="0">
                <a:latin typeface="Calibri" panose="020F0502020204030204" pitchFamily="34" charset="0"/>
                <a:ea typeface="Calibri" panose="020F0502020204030204" pitchFamily="34" charset="0"/>
                <a:cs typeface="Times New Roman" panose="02020603050405020304" pitchFamily="18" charset="0"/>
              </a:rPr>
              <a:t> - </a:t>
            </a:r>
            <a:r>
              <a:rPr lang="hr-HR"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7"/>
              </a:rPr>
              <a:t>https://www.hindustantimes.com/lifestyle/health/no-smoking-day-how-to-quit-smoking-expert-offer-tips-101646478359748. HYPERLINK "https://www.hindustantimes.com/lifestyle/health/no-smoking-day-how-to-quit-smoking-expert-offer-tips-101646478359748.html"h HYPERLINK "https://www.hindustantimes.com/lifestyle/health/no-smoking-day-how-to-quit-smoking-expert-offer-tips-101646478359748.html"tml</a:t>
            </a:r>
            <a:r>
              <a:rPr lang="hr-HR" sz="1200" dirty="0">
                <a:effectLst/>
                <a:latin typeface="Calibri" panose="020F0502020204030204" pitchFamily="34" charset="0"/>
                <a:ea typeface="Calibri" panose="020F0502020204030204" pitchFamily="34" charset="0"/>
              </a:rPr>
              <a:t> </a:t>
            </a:r>
            <a:r>
              <a:rPr lang="hr-HR" sz="1200" dirty="0">
                <a:effectLst/>
                <a:latin typeface="Calibri" panose="020F0502020204030204" pitchFamily="34" charset="0"/>
                <a:ea typeface="Calibri" panose="020F0502020204030204" pitchFamily="34" charset="0"/>
                <a:cs typeface="Times New Roman" panose="02020603050405020304" pitchFamily="18" charset="0"/>
              </a:rPr>
              <a:t>,</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endParaRPr lang="hr-HR" sz="1200" dirty="0">
              <a:effectLst/>
              <a:latin typeface="Calibri" panose="020F0502020204030204" pitchFamily="34" charset="0"/>
              <a:ea typeface="Calibri" panose="020F0502020204030204" pitchFamily="34" charset="0"/>
            </a:endParaRPr>
          </a:p>
          <a:p>
            <a:pPr marL="0" indent="0">
              <a:buNone/>
            </a:pPr>
            <a:r>
              <a:rPr lang="hr-HR" sz="1200" dirty="0">
                <a:effectLst/>
                <a:latin typeface="Calibri" panose="020F0502020204030204" pitchFamily="34" charset="0"/>
                <a:ea typeface="Calibri" panose="020F0502020204030204" pitchFamily="34" charset="0"/>
                <a:cs typeface="Times New Roman" panose="02020603050405020304" pitchFamily="18" charset="0"/>
              </a:rPr>
              <a:t>Slajd 29. - </a:t>
            </a:r>
            <a:r>
              <a:rPr lang="hr-HR" sz="1200" dirty="0">
                <a:effectLst/>
                <a:latin typeface="Calibri" panose="020F0502020204030204" pitchFamily="34" charset="0"/>
                <a:ea typeface="Times New Roman" panose="02020603050405020304" pitchFamily="18" charset="0"/>
                <a:cs typeface="Times New Roman" panose="02020603050405020304" pitchFamily="18" charset="0"/>
              </a:rPr>
              <a:t>commons.wikimedia.org - </a:t>
            </a:r>
            <a:r>
              <a:rPr lang="hr-HR"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8"/>
              </a:rPr>
              <a:t>https://commons.wikimedia.org/wiki/File:Earth_Western_Hemisphere_transparent_background.png</a:t>
            </a:r>
            <a:r>
              <a:rPr lang="hr-HR" sz="1200" dirty="0">
                <a:effectLst/>
                <a:latin typeface="Calibri" panose="020F0502020204030204" pitchFamily="34" charset="0"/>
                <a:ea typeface="Calibri" panose="020F0502020204030204" pitchFamily="34" charset="0"/>
                <a:cs typeface="Times New Roman" panose="02020603050405020304" pitchFamily="18" charset="0"/>
              </a:rPr>
              <a:t>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pristupljeno</a:t>
            </a:r>
            <a:r>
              <a:rPr lang="hr-HR" sz="1200" dirty="0">
                <a:effectLst/>
                <a:latin typeface="Calibri" panose="020F0502020204030204" pitchFamily="34" charset="0"/>
                <a:ea typeface="Calibri" panose="020F0502020204030204" pitchFamily="34" charset="0"/>
                <a:cs typeface="Times New Roman" panose="02020603050405020304" pitchFamily="18" charset="0"/>
              </a:rPr>
              <a:t> 09.06.2022.</a:t>
            </a:r>
          </a:p>
          <a:p>
            <a:pPr marL="0" indent="0">
              <a:buNone/>
            </a:pPr>
            <a:r>
              <a:rPr lang="hr-HR" sz="1200" dirty="0">
                <a:latin typeface="Calibri" panose="020F0502020204030204" pitchFamily="34" charset="0"/>
                <a:cs typeface="Times New Roman" panose="02020603050405020304" pitchFamily="18" charset="0"/>
              </a:rPr>
              <a:t> </a:t>
            </a:r>
            <a:endParaRPr lang="hr-HR" sz="1200" dirty="0"/>
          </a:p>
        </p:txBody>
      </p:sp>
    </p:spTree>
    <p:extLst>
      <p:ext uri="{BB962C8B-B14F-4D97-AF65-F5344CB8AC3E}">
        <p14:creationId xmlns:p14="http://schemas.microsoft.com/office/powerpoint/2010/main" val="426006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D8DD9F-BFE1-4664-A841-37FC5C209D79}"/>
              </a:ext>
            </a:extLst>
          </p:cNvPr>
          <p:cNvSpPr>
            <a:spLocks noGrp="1"/>
          </p:cNvSpPr>
          <p:nvPr>
            <p:ph type="title"/>
          </p:nvPr>
        </p:nvSpPr>
        <p:spPr>
          <a:xfrm>
            <a:off x="838200" y="365125"/>
            <a:ext cx="10515600" cy="5373202"/>
          </a:xfrm>
        </p:spPr>
        <p:txBody>
          <a:bodyPr>
            <a:noAutofit/>
          </a:bodyPr>
          <a:lstStyle/>
          <a:p>
            <a:pPr algn="ctr"/>
            <a:r>
              <a:rPr lang="hr-HR" sz="17900" b="1" dirty="0">
                <a:effectLst>
                  <a:outerShdw blurRad="38100" dist="38100" dir="2700000" algn="tl">
                    <a:srgbClr val="000000">
                      <a:alpha val="43137"/>
                    </a:srgbClr>
                  </a:outerShdw>
                </a:effectLst>
              </a:rPr>
              <a:t>ANKETA</a:t>
            </a:r>
          </a:p>
        </p:txBody>
      </p:sp>
      <p:sp>
        <p:nvSpPr>
          <p:cNvPr id="3" name="Rezervirano mjesto sadržaja 2">
            <a:extLst>
              <a:ext uri="{FF2B5EF4-FFF2-40B4-BE49-F238E27FC236}">
                <a16:creationId xmlns:a16="http://schemas.microsoft.com/office/drawing/2014/main" id="{9E94BA60-9A3F-4D34-AC03-F74B056346D2}"/>
              </a:ext>
            </a:extLst>
          </p:cNvPr>
          <p:cNvSpPr>
            <a:spLocks noGrp="1"/>
          </p:cNvSpPr>
          <p:nvPr>
            <p:ph idx="1"/>
          </p:nvPr>
        </p:nvSpPr>
        <p:spPr>
          <a:xfrm>
            <a:off x="1118118" y="4922156"/>
            <a:ext cx="10515600" cy="1292032"/>
          </a:xfrm>
        </p:spPr>
        <p:txBody>
          <a:bodyPr>
            <a:normAutofit/>
          </a:bodyPr>
          <a:lstStyle/>
          <a:p>
            <a:pPr marL="0" indent="0" algn="ctr">
              <a:buNone/>
            </a:pPr>
            <a:r>
              <a:rPr lang="hr-HR" dirty="0"/>
              <a:t>PROVEDENA JE KAKO BISMO UVIDJELI KOLIKO GENERACIJA DRUGAŠA U GIMNAZIJI FRANJE PETRIĆA MISLI I ZNA O PUŠENJU TE KAKO DJELUJE </a:t>
            </a:r>
            <a:r>
              <a:rPr lang="hr-HR" sz="1200" dirty="0"/>
              <a:t>(Anketa je provedena preko Google </a:t>
            </a:r>
            <a:r>
              <a:rPr lang="hr-HR" sz="1200" dirty="0" err="1"/>
              <a:t>Formsa</a:t>
            </a:r>
            <a:r>
              <a:rPr lang="hr-HR" sz="1200" dirty="0"/>
              <a:t>; link: </a:t>
            </a:r>
            <a:r>
              <a:rPr lang="hr-HR" sz="1200" dirty="0">
                <a:hlinkClick r:id="rId2"/>
              </a:rPr>
              <a:t>https://docs.google.com/forms/d/e/1FAIpQLSdji3hPnd9C6WKBDxCx-WdIc8LCm5BTsJ1w2vmNK8dafi2o4A/viewform?usp=sf_link</a:t>
            </a:r>
            <a:r>
              <a:rPr lang="hr-HR" sz="1200" dirty="0"/>
              <a:t> )</a:t>
            </a:r>
          </a:p>
        </p:txBody>
      </p:sp>
    </p:spTree>
    <p:extLst>
      <p:ext uri="{BB962C8B-B14F-4D97-AF65-F5344CB8AC3E}">
        <p14:creationId xmlns:p14="http://schemas.microsoft.com/office/powerpoint/2010/main" val="88141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lue Neon Question Mark Background - Stock Motion Graphics | Motion Array">
            <a:extLst>
              <a:ext uri="{FF2B5EF4-FFF2-40B4-BE49-F238E27FC236}">
                <a16:creationId xmlns:a16="http://schemas.microsoft.com/office/drawing/2014/main" id="{043A4812-6D62-448D-BC8B-50D66E65EBE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517B181C-795F-4C00-B223-E8EC336EB8D1}"/>
              </a:ext>
            </a:extLst>
          </p:cNvPr>
          <p:cNvSpPr>
            <a:spLocks noGrp="1"/>
          </p:cNvSpPr>
          <p:nvPr>
            <p:ph type="title"/>
          </p:nvPr>
        </p:nvSpPr>
        <p:spPr>
          <a:xfrm>
            <a:off x="838200" y="365125"/>
            <a:ext cx="10515600" cy="1325563"/>
          </a:xfrm>
        </p:spPr>
        <p:txBody>
          <a:bodyPr>
            <a:normAutofit/>
          </a:bodyPr>
          <a:lstStyle/>
          <a:p>
            <a:r>
              <a:rPr lang="hr-HR" b="1">
                <a:solidFill>
                  <a:srgbClr val="FFFFFF"/>
                </a:solidFill>
                <a:effectLst>
                  <a:outerShdw blurRad="38100" dist="38100" dir="2700000" algn="tl">
                    <a:srgbClr val="000000">
                      <a:alpha val="43137"/>
                    </a:srgbClr>
                  </a:outerShdw>
                </a:effectLst>
              </a:rPr>
              <a:t>PITANJA ANKETE</a:t>
            </a:r>
          </a:p>
        </p:txBody>
      </p:sp>
      <p:sp>
        <p:nvSpPr>
          <p:cNvPr id="3" name="Rezervirano mjesto sadržaja 2">
            <a:extLst>
              <a:ext uri="{FF2B5EF4-FFF2-40B4-BE49-F238E27FC236}">
                <a16:creationId xmlns:a16="http://schemas.microsoft.com/office/drawing/2014/main" id="{512D3E1B-73BD-4F20-9170-8621CD368BF6}"/>
              </a:ext>
            </a:extLst>
          </p:cNvPr>
          <p:cNvSpPr>
            <a:spLocks noGrp="1"/>
          </p:cNvSpPr>
          <p:nvPr>
            <p:ph idx="1"/>
          </p:nvPr>
        </p:nvSpPr>
        <p:spPr>
          <a:xfrm>
            <a:off x="838200" y="1534876"/>
            <a:ext cx="11174186" cy="5323114"/>
          </a:xfrm>
        </p:spPr>
        <p:txBody>
          <a:bodyPr>
            <a:normAutofit lnSpcReduction="10000"/>
          </a:bodyPr>
          <a:lstStyle/>
          <a:p>
            <a:pPr marL="514350" indent="-514350">
              <a:buFont typeface="+mj-lt"/>
              <a:buAutoNum type="arabicPeriod"/>
            </a:pPr>
            <a:r>
              <a:rPr lang="hr-HR" b="0" i="0" dirty="0">
                <a:solidFill>
                  <a:srgbClr val="FFFFFF"/>
                </a:solidFill>
                <a:effectLst/>
                <a:latin typeface="Google Sans"/>
              </a:rPr>
              <a:t>Pušite li?</a:t>
            </a:r>
          </a:p>
          <a:p>
            <a:pPr marL="514350" indent="-514350">
              <a:buFont typeface="+mj-lt"/>
              <a:buAutoNum type="arabicPeriod"/>
            </a:pPr>
            <a:r>
              <a:rPr lang="it-IT" b="0" i="0" dirty="0" err="1">
                <a:solidFill>
                  <a:srgbClr val="FFFFFF"/>
                </a:solidFill>
                <a:effectLst/>
                <a:latin typeface="Google Sans"/>
              </a:rPr>
              <a:t>Jeste</a:t>
            </a:r>
            <a:r>
              <a:rPr lang="it-IT" b="0" i="0" dirty="0">
                <a:solidFill>
                  <a:srgbClr val="FFFFFF"/>
                </a:solidFill>
                <a:effectLst/>
                <a:latin typeface="Google Sans"/>
              </a:rPr>
              <a:t> li </a:t>
            </a:r>
            <a:r>
              <a:rPr lang="it-IT" b="0" i="0" dirty="0" err="1">
                <a:solidFill>
                  <a:srgbClr val="FFFFFF"/>
                </a:solidFill>
                <a:effectLst/>
                <a:latin typeface="Google Sans"/>
              </a:rPr>
              <a:t>ikad</a:t>
            </a:r>
            <a:r>
              <a:rPr lang="it-IT" b="0" i="0" dirty="0">
                <a:solidFill>
                  <a:srgbClr val="FFFFFF"/>
                </a:solidFill>
                <a:effectLst/>
                <a:latin typeface="Google Sans"/>
              </a:rPr>
              <a:t> </a:t>
            </a:r>
            <a:r>
              <a:rPr lang="it-IT" b="0" i="0" dirty="0" err="1">
                <a:solidFill>
                  <a:srgbClr val="FFFFFF"/>
                </a:solidFill>
                <a:effectLst/>
                <a:latin typeface="Google Sans"/>
              </a:rPr>
              <a:t>probali</a:t>
            </a:r>
            <a:r>
              <a:rPr lang="it-IT" b="0" i="0" dirty="0">
                <a:solidFill>
                  <a:srgbClr val="FFFFFF"/>
                </a:solidFill>
                <a:effectLst/>
                <a:latin typeface="Google Sans"/>
              </a:rPr>
              <a:t> </a:t>
            </a:r>
            <a:r>
              <a:rPr lang="it-IT" b="0" i="0" dirty="0" err="1">
                <a:solidFill>
                  <a:srgbClr val="FFFFFF"/>
                </a:solidFill>
                <a:effectLst/>
                <a:latin typeface="Google Sans"/>
              </a:rPr>
              <a:t>cigaretu</a:t>
            </a:r>
            <a:r>
              <a:rPr lang="it-IT" b="0" i="0" dirty="0">
                <a:solidFill>
                  <a:srgbClr val="FFFFFF"/>
                </a:solidFill>
                <a:effectLst/>
                <a:latin typeface="Google Sans"/>
              </a:rPr>
              <a:t>?</a:t>
            </a:r>
            <a:endParaRPr lang="hr-HR" b="0" i="0" dirty="0">
              <a:solidFill>
                <a:srgbClr val="FFFFFF"/>
              </a:solidFill>
              <a:effectLst/>
              <a:latin typeface="Google Sans"/>
            </a:endParaRPr>
          </a:p>
          <a:p>
            <a:pPr marL="514350" indent="-514350">
              <a:buFont typeface="+mj-lt"/>
              <a:buAutoNum type="arabicPeriod"/>
            </a:pPr>
            <a:r>
              <a:rPr lang="it-IT" b="0" i="0" dirty="0" err="1">
                <a:solidFill>
                  <a:srgbClr val="FFFFFF"/>
                </a:solidFill>
                <a:effectLst/>
                <a:latin typeface="Google Sans"/>
              </a:rPr>
              <a:t>Jeste</a:t>
            </a:r>
            <a:r>
              <a:rPr lang="it-IT" b="0" i="0" dirty="0">
                <a:solidFill>
                  <a:srgbClr val="FFFFFF"/>
                </a:solidFill>
                <a:effectLst/>
                <a:latin typeface="Google Sans"/>
              </a:rPr>
              <a:t> li </a:t>
            </a:r>
            <a:r>
              <a:rPr lang="it-IT" b="0" i="0" dirty="0" err="1">
                <a:solidFill>
                  <a:srgbClr val="FFFFFF"/>
                </a:solidFill>
                <a:effectLst/>
                <a:latin typeface="Google Sans"/>
              </a:rPr>
              <a:t>upoznati</a:t>
            </a:r>
            <a:r>
              <a:rPr lang="it-IT" b="0" i="0" dirty="0">
                <a:solidFill>
                  <a:srgbClr val="FFFFFF"/>
                </a:solidFill>
                <a:effectLst/>
                <a:latin typeface="Google Sans"/>
              </a:rPr>
              <a:t> s </a:t>
            </a:r>
            <a:r>
              <a:rPr lang="it-IT" b="0" i="0" dirty="0" err="1">
                <a:solidFill>
                  <a:srgbClr val="FFFFFF"/>
                </a:solidFill>
                <a:effectLst/>
                <a:latin typeface="Google Sans"/>
              </a:rPr>
              <a:t>rizicima</a:t>
            </a:r>
            <a:r>
              <a:rPr lang="it-IT" b="0" i="0" dirty="0">
                <a:solidFill>
                  <a:srgbClr val="FFFFFF"/>
                </a:solidFill>
                <a:effectLst/>
                <a:latin typeface="Google Sans"/>
              </a:rPr>
              <a:t> </a:t>
            </a:r>
            <a:r>
              <a:rPr lang="it-IT" b="0" i="0" dirty="0" err="1">
                <a:solidFill>
                  <a:srgbClr val="FFFFFF"/>
                </a:solidFill>
                <a:effectLst/>
                <a:latin typeface="Google Sans"/>
              </a:rPr>
              <a:t>pušenja</a:t>
            </a:r>
            <a:r>
              <a:rPr lang="it-IT" b="0" i="0" dirty="0">
                <a:solidFill>
                  <a:srgbClr val="FFFFFF"/>
                </a:solidFill>
                <a:effectLst/>
                <a:latin typeface="Google Sans"/>
              </a:rPr>
              <a:t>?</a:t>
            </a:r>
            <a:endParaRPr lang="hr-HR" b="0" i="0" dirty="0">
              <a:solidFill>
                <a:srgbClr val="FFFFFF"/>
              </a:solidFill>
              <a:effectLst/>
              <a:latin typeface="Google Sans"/>
            </a:endParaRPr>
          </a:p>
          <a:p>
            <a:pPr marL="514350" indent="-514350">
              <a:buFont typeface="+mj-lt"/>
              <a:buAutoNum type="arabicPeriod"/>
            </a:pPr>
            <a:r>
              <a:rPr lang="hr-HR" b="0" i="0" dirty="0">
                <a:solidFill>
                  <a:srgbClr val="FFFFFF"/>
                </a:solidFill>
                <a:effectLst/>
                <a:latin typeface="Google Sans"/>
              </a:rPr>
              <a:t>Ako jeste navedite ih</a:t>
            </a:r>
            <a:r>
              <a:rPr lang="hr-HR" dirty="0">
                <a:solidFill>
                  <a:srgbClr val="FFFFFF"/>
                </a:solidFill>
                <a:latin typeface="Google Sans"/>
              </a:rPr>
              <a:t>.</a:t>
            </a:r>
          </a:p>
          <a:p>
            <a:pPr marL="514350" indent="-514350">
              <a:buFont typeface="+mj-lt"/>
              <a:buAutoNum type="arabicPeriod"/>
            </a:pPr>
            <a:r>
              <a:rPr lang="hr-HR" b="0" i="0" dirty="0">
                <a:solidFill>
                  <a:srgbClr val="FFFFFF"/>
                </a:solidFill>
                <a:effectLst/>
                <a:latin typeface="Google Sans"/>
              </a:rPr>
              <a:t>Jeste li često okruženi ljudima koji puše cigarete (dimom)?</a:t>
            </a:r>
          </a:p>
          <a:p>
            <a:pPr marL="514350" indent="-514350">
              <a:buFont typeface="+mj-lt"/>
              <a:buAutoNum type="arabicPeriod"/>
            </a:pPr>
            <a:r>
              <a:rPr lang="hr-HR" b="0" i="0" dirty="0">
                <a:solidFill>
                  <a:srgbClr val="FFFFFF"/>
                </a:solidFill>
                <a:effectLst/>
                <a:latin typeface="Google Sans"/>
              </a:rPr>
              <a:t>Mislite li da je vaša izloženost dimu jednako štetna kao i samo pušenje?</a:t>
            </a:r>
            <a:endParaRPr lang="hr-HR" dirty="0">
              <a:solidFill>
                <a:srgbClr val="FFFFFF"/>
              </a:solidFill>
              <a:latin typeface="Google Sans"/>
            </a:endParaRPr>
          </a:p>
          <a:p>
            <a:pPr marL="514350" indent="-514350">
              <a:buFont typeface="+mj-lt"/>
              <a:buAutoNum type="arabicPeriod"/>
            </a:pPr>
            <a:r>
              <a:rPr lang="hr-HR" b="0" i="0" dirty="0">
                <a:solidFill>
                  <a:srgbClr val="FFFFFF"/>
                </a:solidFill>
                <a:effectLst/>
                <a:latin typeface="Google Sans"/>
              </a:rPr>
              <a:t>Smatrate li električnu cigaretu manje štetnom od obične?</a:t>
            </a:r>
          </a:p>
          <a:p>
            <a:pPr marL="514350" indent="-514350">
              <a:buFont typeface="+mj-lt"/>
              <a:buAutoNum type="arabicPeriod"/>
            </a:pPr>
            <a:r>
              <a:rPr lang="hr-HR" b="0" i="0" dirty="0">
                <a:solidFill>
                  <a:srgbClr val="FFFFFF"/>
                </a:solidFill>
                <a:effectLst/>
                <a:latin typeface="Google Sans"/>
              </a:rPr>
              <a:t>Jeste li upoznati s rizicima pušenja električne cigarete?</a:t>
            </a:r>
            <a:endParaRPr lang="hr-HR" dirty="0">
              <a:solidFill>
                <a:srgbClr val="FFFFFF"/>
              </a:solidFill>
              <a:latin typeface="Google Sans"/>
            </a:endParaRPr>
          </a:p>
          <a:p>
            <a:pPr marL="514350" indent="-514350">
              <a:buFont typeface="+mj-lt"/>
              <a:buAutoNum type="arabicPeriod"/>
            </a:pPr>
            <a:r>
              <a:rPr lang="hr-HR" b="0" i="0" dirty="0">
                <a:solidFill>
                  <a:srgbClr val="FFFFFF"/>
                </a:solidFill>
                <a:effectLst/>
                <a:latin typeface="Google Sans"/>
              </a:rPr>
              <a:t>Ako jeste navedite koji su.</a:t>
            </a:r>
          </a:p>
          <a:p>
            <a:pPr marL="514350" indent="-514350">
              <a:buFont typeface="+mj-lt"/>
              <a:buAutoNum type="arabicPeriod"/>
            </a:pPr>
            <a:r>
              <a:rPr lang="hr-HR" b="0" i="0" dirty="0">
                <a:solidFill>
                  <a:srgbClr val="FFFFFF"/>
                </a:solidFill>
                <a:effectLst/>
                <a:latin typeface="Google Sans"/>
              </a:rPr>
              <a:t>Smatrate li da dim cigareta zagađuje okoliš?</a:t>
            </a:r>
            <a:br>
              <a:rPr lang="hr-HR" dirty="0">
                <a:solidFill>
                  <a:srgbClr val="FFFFFF"/>
                </a:solidFill>
              </a:rPr>
            </a:br>
            <a:endParaRPr lang="hr-HR" dirty="0">
              <a:solidFill>
                <a:srgbClr val="FFFFFF"/>
              </a:solidFill>
              <a:latin typeface="Google Sans"/>
            </a:endParaRPr>
          </a:p>
          <a:p>
            <a:pPr marL="514350" indent="-514350">
              <a:buFont typeface="+mj-lt"/>
              <a:buAutoNum type="arabicPeriod"/>
            </a:pPr>
            <a:endParaRPr lang="hr-HR" sz="2000" dirty="0">
              <a:solidFill>
                <a:srgbClr val="FFFFFF"/>
              </a:solidFill>
              <a:latin typeface="Google Sans"/>
            </a:endParaRPr>
          </a:p>
          <a:p>
            <a:pPr marL="514350" indent="-514350">
              <a:buFont typeface="+mj-lt"/>
              <a:buAutoNum type="arabicPeriod"/>
            </a:pPr>
            <a:endParaRPr lang="hr-HR" sz="2000" dirty="0">
              <a:solidFill>
                <a:srgbClr val="FFFFFF"/>
              </a:solidFill>
            </a:endParaRPr>
          </a:p>
        </p:txBody>
      </p:sp>
    </p:spTree>
    <p:extLst>
      <p:ext uri="{BB962C8B-B14F-4D97-AF65-F5344CB8AC3E}">
        <p14:creationId xmlns:p14="http://schemas.microsoft.com/office/powerpoint/2010/main" val="1789251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zervirano mjesto sadržaja 4">
            <a:extLst>
              <a:ext uri="{FF2B5EF4-FFF2-40B4-BE49-F238E27FC236}">
                <a16:creationId xmlns:a16="http://schemas.microsoft.com/office/drawing/2014/main" id="{7EF4445C-7188-4C7D-B3EF-4C297C130F10}"/>
              </a:ext>
            </a:extLst>
          </p:cNvPr>
          <p:cNvPicPr>
            <a:picLocks noGrp="1" noChangeAspect="1"/>
          </p:cNvPicPr>
          <p:nvPr>
            <p:ph idx="1"/>
          </p:nvPr>
        </p:nvPicPr>
        <p:blipFill rotWithShape="1">
          <a:blip r:embed="rId2"/>
          <a:srcRect r="11096" b="1"/>
          <a:stretch/>
        </p:blipFill>
        <p:spPr>
          <a:xfrm>
            <a:off x="669471" y="377778"/>
            <a:ext cx="10332138" cy="5810751"/>
          </a:xfrm>
          <a:prstGeom prst="rect">
            <a:avLst/>
          </a:prstGeom>
        </p:spPr>
      </p:pic>
      <p:sp>
        <p:nvSpPr>
          <p:cNvPr id="6" name="TekstniOkvir 5">
            <a:extLst>
              <a:ext uri="{FF2B5EF4-FFF2-40B4-BE49-F238E27FC236}">
                <a16:creationId xmlns:a16="http://schemas.microsoft.com/office/drawing/2014/main" id="{C26CE586-23DE-4625-9A57-355E7B5DEAFA}"/>
              </a:ext>
            </a:extLst>
          </p:cNvPr>
          <p:cNvSpPr txBox="1"/>
          <p:nvPr/>
        </p:nvSpPr>
        <p:spPr>
          <a:xfrm>
            <a:off x="420845" y="377778"/>
            <a:ext cx="471604" cy="584775"/>
          </a:xfrm>
          <a:prstGeom prst="rect">
            <a:avLst/>
          </a:prstGeom>
          <a:noFill/>
        </p:spPr>
        <p:txBody>
          <a:bodyPr wrap="none" rtlCol="0">
            <a:spAutoFit/>
          </a:bodyPr>
          <a:lstStyle/>
          <a:p>
            <a:r>
              <a:rPr lang="hr-HR" sz="2800" dirty="0"/>
              <a:t>1</a:t>
            </a:r>
            <a:r>
              <a:rPr lang="hr-HR" sz="3200" dirty="0"/>
              <a:t>.</a:t>
            </a:r>
          </a:p>
        </p:txBody>
      </p:sp>
    </p:spTree>
    <p:extLst>
      <p:ext uri="{BB962C8B-B14F-4D97-AF65-F5344CB8AC3E}">
        <p14:creationId xmlns:p14="http://schemas.microsoft.com/office/powerpoint/2010/main" val="27178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00374160-3491-4181-914F-EF33D6E01A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661839"/>
            <a:ext cx="10905066" cy="5534321"/>
          </a:xfrm>
          <a:prstGeom prst="rect">
            <a:avLst/>
          </a:prstGeom>
        </p:spPr>
      </p:pic>
      <p:sp>
        <p:nvSpPr>
          <p:cNvPr id="7" name="TekstniOkvir 6">
            <a:extLst>
              <a:ext uri="{FF2B5EF4-FFF2-40B4-BE49-F238E27FC236}">
                <a16:creationId xmlns:a16="http://schemas.microsoft.com/office/drawing/2014/main" id="{24F9D26D-2300-4457-9CE4-281F91CFFDD5}"/>
              </a:ext>
            </a:extLst>
          </p:cNvPr>
          <p:cNvSpPr txBox="1"/>
          <p:nvPr/>
        </p:nvSpPr>
        <p:spPr>
          <a:xfrm>
            <a:off x="414077" y="661839"/>
            <a:ext cx="458780" cy="523220"/>
          </a:xfrm>
          <a:prstGeom prst="rect">
            <a:avLst/>
          </a:prstGeom>
          <a:noFill/>
        </p:spPr>
        <p:txBody>
          <a:bodyPr wrap="none" rtlCol="0">
            <a:spAutoFit/>
          </a:bodyPr>
          <a:lstStyle/>
          <a:p>
            <a:r>
              <a:rPr lang="hr-HR" sz="2800" dirty="0"/>
              <a:t>2.</a:t>
            </a:r>
          </a:p>
        </p:txBody>
      </p:sp>
    </p:spTree>
    <p:extLst>
      <p:ext uri="{BB962C8B-B14F-4D97-AF65-F5344CB8AC3E}">
        <p14:creationId xmlns:p14="http://schemas.microsoft.com/office/powerpoint/2010/main" val="295685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9430C9E8-53B3-44B3-9263-FDDC9BFD5905}"/>
              </a:ext>
            </a:extLst>
          </p:cNvPr>
          <p:cNvPicPr>
            <a:picLocks noGrp="1" noChangeAspect="1"/>
          </p:cNvPicPr>
          <p:nvPr>
            <p:ph idx="1"/>
          </p:nvPr>
        </p:nvPicPr>
        <p:blipFill rotWithShape="1">
          <a:blip r:embed="rId2"/>
          <a:srcRect r="8427"/>
          <a:stretch/>
        </p:blipFill>
        <p:spPr>
          <a:xfrm>
            <a:off x="1142998" y="643466"/>
            <a:ext cx="9906004" cy="5571067"/>
          </a:xfrm>
          <a:prstGeom prst="rect">
            <a:avLst/>
          </a:prstGeom>
        </p:spPr>
      </p:pic>
      <p:sp>
        <p:nvSpPr>
          <p:cNvPr id="6" name="TekstniOkvir 5">
            <a:extLst>
              <a:ext uri="{FF2B5EF4-FFF2-40B4-BE49-F238E27FC236}">
                <a16:creationId xmlns:a16="http://schemas.microsoft.com/office/drawing/2014/main" id="{B4652374-E0A0-4F03-8430-714FD6B17612}"/>
              </a:ext>
            </a:extLst>
          </p:cNvPr>
          <p:cNvSpPr txBox="1"/>
          <p:nvPr/>
        </p:nvSpPr>
        <p:spPr>
          <a:xfrm>
            <a:off x="934447" y="879864"/>
            <a:ext cx="417102" cy="461665"/>
          </a:xfrm>
          <a:prstGeom prst="rect">
            <a:avLst/>
          </a:prstGeom>
          <a:noFill/>
        </p:spPr>
        <p:txBody>
          <a:bodyPr wrap="none" rtlCol="0">
            <a:spAutoFit/>
          </a:bodyPr>
          <a:lstStyle/>
          <a:p>
            <a:r>
              <a:rPr lang="hr-HR" sz="2400" dirty="0"/>
              <a:t>3.</a:t>
            </a:r>
          </a:p>
        </p:txBody>
      </p:sp>
    </p:spTree>
    <p:extLst>
      <p:ext uri="{BB962C8B-B14F-4D97-AF65-F5344CB8AC3E}">
        <p14:creationId xmlns:p14="http://schemas.microsoft.com/office/powerpoint/2010/main" val="3044846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88151E-7805-4097-AC8C-7D4474FD1D4B}"/>
              </a:ext>
            </a:extLst>
          </p:cNvPr>
          <p:cNvSpPr>
            <a:spLocks noGrp="1"/>
          </p:cNvSpPr>
          <p:nvPr>
            <p:ph type="title"/>
          </p:nvPr>
        </p:nvSpPr>
        <p:spPr>
          <a:xfrm>
            <a:off x="838200" y="681037"/>
            <a:ext cx="10515600" cy="1325563"/>
          </a:xfrm>
        </p:spPr>
        <p:txBody>
          <a:bodyPr>
            <a:normAutofit fontScale="90000"/>
          </a:bodyPr>
          <a:lstStyle/>
          <a:p>
            <a:r>
              <a:rPr lang="hr-HR" dirty="0"/>
              <a:t>4. Ako jeste navedite ih .</a:t>
            </a:r>
            <a:br>
              <a:rPr lang="hr-HR" dirty="0"/>
            </a:br>
            <a:r>
              <a:rPr lang="hr-HR" dirty="0"/>
              <a:t>(nadovezuje se na 3. pitanje)</a:t>
            </a:r>
            <a:br>
              <a:rPr lang="hr-HR" dirty="0"/>
            </a:br>
            <a:endParaRPr lang="hr-HR" dirty="0"/>
          </a:p>
        </p:txBody>
      </p:sp>
      <p:sp>
        <p:nvSpPr>
          <p:cNvPr id="4" name="Oblak 3">
            <a:extLst>
              <a:ext uri="{FF2B5EF4-FFF2-40B4-BE49-F238E27FC236}">
                <a16:creationId xmlns:a16="http://schemas.microsoft.com/office/drawing/2014/main" id="{46C4BD6F-2EC4-46CD-9D56-8F8FA4C0DF72}"/>
              </a:ext>
            </a:extLst>
          </p:cNvPr>
          <p:cNvSpPr/>
          <p:nvPr/>
        </p:nvSpPr>
        <p:spPr>
          <a:xfrm>
            <a:off x="234043" y="1861796"/>
            <a:ext cx="3363685" cy="24524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„kvarenje </a:t>
            </a:r>
            <a:r>
              <a:rPr lang="hr-HR" dirty="0" err="1"/>
              <a:t>zubiju</a:t>
            </a:r>
            <a:r>
              <a:rPr lang="hr-HR" dirty="0"/>
              <a:t>, </a:t>
            </a:r>
            <a:r>
              <a:rPr lang="hr-HR" dirty="0" err="1"/>
              <a:t>steti</a:t>
            </a:r>
            <a:r>
              <a:rPr lang="hr-HR" dirty="0"/>
              <a:t> </a:t>
            </a:r>
            <a:r>
              <a:rPr lang="hr-HR" dirty="0" err="1"/>
              <a:t>plucima</a:t>
            </a:r>
            <a:r>
              <a:rPr lang="hr-HR" dirty="0"/>
              <a:t>, rizik raka, ovisnost”</a:t>
            </a:r>
          </a:p>
        </p:txBody>
      </p:sp>
      <p:sp>
        <p:nvSpPr>
          <p:cNvPr id="8" name="Rezervirano mjesto sadržaja 7">
            <a:extLst>
              <a:ext uri="{FF2B5EF4-FFF2-40B4-BE49-F238E27FC236}">
                <a16:creationId xmlns:a16="http://schemas.microsoft.com/office/drawing/2014/main" id="{1228740C-5B83-484F-A574-17A4451A3BF5}"/>
              </a:ext>
            </a:extLst>
          </p:cNvPr>
          <p:cNvSpPr>
            <a:spLocks noGrp="1"/>
          </p:cNvSpPr>
          <p:nvPr>
            <p:ph idx="1"/>
          </p:nvPr>
        </p:nvSpPr>
        <p:spPr>
          <a:xfrm>
            <a:off x="3597728" y="1861796"/>
            <a:ext cx="5791201" cy="47711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indent="0">
              <a:buNone/>
            </a:pPr>
            <a:r>
              <a:rPr lang="hr-HR" dirty="0"/>
              <a:t>„Svaka cigareta skraćuje život 6 minuta, ma svašta, najviše rak pluća, srca, suženje krvnih žila zbog nakupljanja masti, povišen tlak (krvni), postupno trovanje ugljikovim monoksidom (smanjuje se površina plućnih mjehurića koji primaju kisik jer se CO brže veže), ima još toga kao neplodnost, smanjena potencija itd., pogotovo je opasno za nerođenu djecu da im majke puše jer može doći do razvoja raznih bolesti...”</a:t>
            </a:r>
          </a:p>
        </p:txBody>
      </p:sp>
      <p:sp>
        <p:nvSpPr>
          <p:cNvPr id="9" name="Oblak 8">
            <a:extLst>
              <a:ext uri="{FF2B5EF4-FFF2-40B4-BE49-F238E27FC236}">
                <a16:creationId xmlns:a16="http://schemas.microsoft.com/office/drawing/2014/main" id="{B22FB475-6A5E-4FC1-AA7D-F98F9FD7FB64}"/>
              </a:ext>
            </a:extLst>
          </p:cNvPr>
          <p:cNvSpPr/>
          <p:nvPr/>
        </p:nvSpPr>
        <p:spPr>
          <a:xfrm>
            <a:off x="8738509" y="225087"/>
            <a:ext cx="3363685" cy="24524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„Rak pluća, rak grla, gubitak tjelesne mase, </a:t>
            </a:r>
            <a:r>
              <a:rPr lang="hr-HR" dirty="0" err="1"/>
              <a:t>skraceni</a:t>
            </a:r>
            <a:r>
              <a:rPr lang="hr-HR" dirty="0"/>
              <a:t> životni </a:t>
            </a:r>
            <a:r>
              <a:rPr lang="hr-HR" dirty="0" err="1"/>
              <a:t>vijekoštećenje</a:t>
            </a:r>
            <a:r>
              <a:rPr lang="hr-HR" dirty="0"/>
              <a:t> pluća i drugih organa”</a:t>
            </a:r>
          </a:p>
        </p:txBody>
      </p:sp>
      <p:sp>
        <p:nvSpPr>
          <p:cNvPr id="10" name="Oblak 9">
            <a:extLst>
              <a:ext uri="{FF2B5EF4-FFF2-40B4-BE49-F238E27FC236}">
                <a16:creationId xmlns:a16="http://schemas.microsoft.com/office/drawing/2014/main" id="{FBAF4F09-07DF-4AFD-A965-69E0603BA463}"/>
              </a:ext>
            </a:extLst>
          </p:cNvPr>
          <p:cNvSpPr/>
          <p:nvPr/>
        </p:nvSpPr>
        <p:spPr>
          <a:xfrm>
            <a:off x="234043" y="4513375"/>
            <a:ext cx="2846613" cy="20212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a:t>
            </a:r>
            <a:r>
              <a:rPr lang="hr-HR" dirty="0" err="1"/>
              <a:t>Srcane</a:t>
            </a:r>
            <a:r>
              <a:rPr lang="hr-HR" dirty="0"/>
              <a:t> bolesti, rak...”</a:t>
            </a:r>
          </a:p>
        </p:txBody>
      </p:sp>
      <p:sp>
        <p:nvSpPr>
          <p:cNvPr id="11" name="Oblak 10">
            <a:extLst>
              <a:ext uri="{FF2B5EF4-FFF2-40B4-BE49-F238E27FC236}">
                <a16:creationId xmlns:a16="http://schemas.microsoft.com/office/drawing/2014/main" id="{E878B3D9-89E7-4BD4-8E61-561C5178403C}"/>
              </a:ext>
            </a:extLst>
          </p:cNvPr>
          <p:cNvSpPr/>
          <p:nvPr/>
        </p:nvSpPr>
        <p:spPr>
          <a:xfrm>
            <a:off x="9013371" y="4513375"/>
            <a:ext cx="3088823" cy="21195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„Uništava pluća, i kompletno zdravlje”</a:t>
            </a:r>
          </a:p>
        </p:txBody>
      </p:sp>
    </p:spTree>
    <p:extLst>
      <p:ext uri="{BB962C8B-B14F-4D97-AF65-F5344CB8AC3E}">
        <p14:creationId xmlns:p14="http://schemas.microsoft.com/office/powerpoint/2010/main" val="223026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69C775EF088B4D879F69EBCA39D512" ma:contentTypeVersion="10" ma:contentTypeDescription="Stvaranje novog dokumenta." ma:contentTypeScope="" ma:versionID="05e6d85ba382f6333cd7352a775a345c">
  <xsd:schema xmlns:xsd="http://www.w3.org/2001/XMLSchema" xmlns:xs="http://www.w3.org/2001/XMLSchema" xmlns:p="http://schemas.microsoft.com/office/2006/metadata/properties" xmlns:ns2="2e395e25-2a15-4810-b432-8fb16873b376" xmlns:ns3="3eb87eb7-1c8c-4134-b67c-bd06bb20cde4" targetNamespace="http://schemas.microsoft.com/office/2006/metadata/properties" ma:root="true" ma:fieldsID="cfbca9345b8e75e0e9af9442dba32d4c" ns2:_="" ns3:_="">
    <xsd:import namespace="2e395e25-2a15-4810-b432-8fb16873b376"/>
    <xsd:import namespace="3eb87eb7-1c8c-4134-b67c-bd06bb20cd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95e25-2a15-4810-b432-8fb16873b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a" ma:readOnly="false" ma:fieldId="{5cf76f15-5ced-4ddc-b409-7134ff3c332f}" ma:taxonomyMulti="true" ma:sspId="a0d909bf-645b-46a2-8bb9-ccdb743347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eb87eb7-1c8c-4134-b67c-bd06bb20cde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6119b51-90de-49e6-8dde-5732e7e6c37d}" ma:internalName="TaxCatchAll" ma:showField="CatchAllData" ma:web="3eb87eb7-1c8c-4134-b67c-bd06bb20cd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395e25-2a15-4810-b432-8fb16873b376">
      <Terms xmlns="http://schemas.microsoft.com/office/infopath/2007/PartnerControls"/>
    </lcf76f155ced4ddcb4097134ff3c332f>
    <TaxCatchAll xmlns="3eb87eb7-1c8c-4134-b67c-bd06bb20cd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7101A4-D719-4B44-AE57-5DD57F5FC7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95e25-2a15-4810-b432-8fb16873b376"/>
    <ds:schemaRef ds:uri="3eb87eb7-1c8c-4134-b67c-bd06bb20cd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B92B15-6C3F-4121-B011-8DC4899BD931}">
  <ds:schemaRefs>
    <ds:schemaRef ds:uri="http://schemas.microsoft.com/office/2006/metadata/properties"/>
    <ds:schemaRef ds:uri="http://schemas.microsoft.com/office/infopath/2007/PartnerControls"/>
    <ds:schemaRef ds:uri="2e395e25-2a15-4810-b432-8fb16873b376"/>
    <ds:schemaRef ds:uri="3eb87eb7-1c8c-4134-b67c-bd06bb20cde4"/>
  </ds:schemaRefs>
</ds:datastoreItem>
</file>

<file path=customXml/itemProps3.xml><?xml version="1.0" encoding="utf-8"?>
<ds:datastoreItem xmlns:ds="http://schemas.openxmlformats.org/officeDocument/2006/customXml" ds:itemID="{3059ABFC-ECEA-4C27-B4B8-507100751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TotalTime>
  <Words>1827</Words>
  <Application>Microsoft Office PowerPoint</Application>
  <PresentationFormat>Široki zaslon</PresentationFormat>
  <Paragraphs>185</Paragraphs>
  <Slides>31</Slides>
  <Notes>0</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31</vt:i4>
      </vt:variant>
    </vt:vector>
  </HeadingPairs>
  <TitlesOfParts>
    <vt:vector size="39" baseType="lpstr">
      <vt:lpstr>-apple-system</vt:lpstr>
      <vt:lpstr>Arial</vt:lpstr>
      <vt:lpstr>Calibri</vt:lpstr>
      <vt:lpstr>Calibri Light</vt:lpstr>
      <vt:lpstr>Google Sans</vt:lpstr>
      <vt:lpstr>Segoe UI</vt:lpstr>
      <vt:lpstr>Times New Roman</vt:lpstr>
      <vt:lpstr>Tema sustava Office</vt:lpstr>
      <vt:lpstr>SVJETSKI DAN NEPUŠENJA</vt:lpstr>
      <vt:lpstr>Što je pušenje?</vt:lpstr>
      <vt:lpstr>SVJETSKI DAN NEPUŠENJA</vt:lpstr>
      <vt:lpstr>ANKETA</vt:lpstr>
      <vt:lpstr>PITANJA ANKETE</vt:lpstr>
      <vt:lpstr>PowerPoint prezentacija</vt:lpstr>
      <vt:lpstr>PowerPoint prezentacija</vt:lpstr>
      <vt:lpstr>PowerPoint prezentacija</vt:lpstr>
      <vt:lpstr>4. Ako jeste navedite ih . (nadovezuje se na 3. pitanje) </vt:lpstr>
      <vt:lpstr>PowerPoint prezentacija</vt:lpstr>
      <vt:lpstr>PowerPoint prezentacija</vt:lpstr>
      <vt:lpstr>PowerPoint prezentacija</vt:lpstr>
      <vt:lpstr>PowerPoint prezentacija</vt:lpstr>
      <vt:lpstr>9. Ako jeste navedite koji su. (nadovezuje se na 8. pitanje)</vt:lpstr>
      <vt:lpstr>PowerPoint prezentacija</vt:lpstr>
      <vt:lpstr>ZAKLJUČAK ANKETE</vt:lpstr>
      <vt:lpstr>PowerPoint prezentacija</vt:lpstr>
      <vt:lpstr>POSLJEDICE PUŠENJA</vt:lpstr>
      <vt:lpstr>KAKO DIM ŠTETI LJUDIMA OKO PUŠAČA?</vt:lpstr>
      <vt:lpstr>POKUS – DOKAZIVANJE ŠTETNOSTI CIGARETA</vt:lpstr>
      <vt:lpstr>POKUS – DOKAZIVANJE ŠTETNOSTI CIGARETA</vt:lpstr>
      <vt:lpstr>POKUS – DOKAZIVANJE ŠTETNOSTI CIGARETA</vt:lpstr>
      <vt:lpstr>POKUS – DOKAZIVANJE ŠTETNOSTI CIGARETA</vt:lpstr>
      <vt:lpstr>E-CIGARETE, ZDRAVIJE?</vt:lpstr>
      <vt:lpstr>POSLJEDICA E-CIGARETA</vt:lpstr>
      <vt:lpstr>CIGARETA = ZAGAĐENJE OKOLIŠA?</vt:lpstr>
      <vt:lpstr>KAKO SMANJITI ŽELJU ZA PUŠENJEM?</vt:lpstr>
      <vt:lpstr>ORGANIZAM NAKON PRESTANKA PUŠENJA</vt:lpstr>
      <vt:lpstr>PRESTANITE PUŠITI JER NIJE DOBRO ZA VAS, OKOLIŠ I LJUDE KOJE VAS OKRUŽUJU! MI SMO NOSITELJI BUDUĆNOSTI!!</vt:lpstr>
      <vt:lpstr>LITERATURA TEKSTA</vt:lpstr>
      <vt:lpstr>LITERATURA SLIKA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SVJETSKI DAN NEPUŠENJE</dc:title>
  <dc:creator>leon dedaj</dc:creator>
  <cp:lastModifiedBy>Mioc 13</cp:lastModifiedBy>
  <cp:revision>32</cp:revision>
  <dcterms:created xsi:type="dcterms:W3CDTF">2022-06-09T18:42:39Z</dcterms:created>
  <dcterms:modified xsi:type="dcterms:W3CDTF">2022-06-10T16:13:41Z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0x010100E969C775EF088B4D879F69EBCA39D512</vt:lpwstr>
  </property>
</Properties>
</file>