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4" r:id="rId5"/>
    <p:sldId id="300" r:id="rId6"/>
    <p:sldId id="258" r:id="rId7"/>
    <p:sldId id="260" r:id="rId8"/>
    <p:sldId id="301" r:id="rId9"/>
    <p:sldId id="294" r:id="rId10"/>
    <p:sldId id="259" r:id="rId11"/>
    <p:sldId id="291" r:id="rId12"/>
    <p:sldId id="295" r:id="rId13"/>
    <p:sldId id="302" r:id="rId14"/>
    <p:sldId id="297" r:id="rId15"/>
    <p:sldId id="285" r:id="rId16"/>
    <p:sldId id="299" r:id="rId17"/>
    <p:sldId id="261" r:id="rId18"/>
    <p:sldId id="262" r:id="rId19"/>
    <p:sldId id="264" r:id="rId20"/>
    <p:sldId id="265" r:id="rId21"/>
    <p:sldId id="263" r:id="rId22"/>
    <p:sldId id="293" r:id="rId23"/>
    <p:sldId id="303" r:id="rId24"/>
    <p:sldId id="266" r:id="rId25"/>
    <p:sldId id="296" r:id="rId26"/>
    <p:sldId id="268" r:id="rId27"/>
    <p:sldId id="269" r:id="rId28"/>
    <p:sldId id="267" r:id="rId29"/>
    <p:sldId id="270" r:id="rId30"/>
    <p:sldId id="271" r:id="rId31"/>
    <p:sldId id="272" r:id="rId32"/>
    <p:sldId id="292" r:id="rId3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4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91002973114233"/>
          <c:y val="9.7331500500591861E-2"/>
          <c:w val="0.42217994053771529"/>
          <c:h val="0.9026684994994080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1.posao </c:v>
                </c:pt>
                <c:pt idx="1">
                  <c:v>2.privatno</c:v>
                </c:pt>
                <c:pt idx="2">
                  <c:v>3. osobno</c:v>
                </c:pt>
                <c:pt idx="3">
                  <c:v>4.javno</c:v>
                </c:pt>
                <c:pt idx="4">
                  <c:v>5. san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10.5</c:v>
                </c:pt>
                <c:pt idx="1">
                  <c:v>3</c:v>
                </c:pt>
                <c:pt idx="2">
                  <c:v>1.4</c:v>
                </c:pt>
                <c:pt idx="3">
                  <c:v>1.2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D-48B7-B9B8-97CCD00F1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1"/>
      <c:txPr>
        <a:bodyPr/>
        <a:lstStyle/>
        <a:p>
          <a:pPr>
            <a:defRPr lang="hr-HR"/>
          </a:pPr>
          <a:endParaRPr lang="sr-Latn-RS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17FD89-9A43-49D0-9DF7-F24BC2647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F220A2-A338-401A-AFC2-1F35AAAF3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A72F5B-36AC-48B7-B5C2-118B09CC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25A2E6-D566-4006-85D2-89FEB421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11614F-18F4-4453-905F-BFE1B4A4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42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6C1AA-CD67-4DF7-9811-E7F71996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A5BAB1E-1E57-4197-B36E-AF44E884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D00A24-59EE-4611-8A3A-57D85D1C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D739C0-6C5D-421F-B750-77EF2046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0FF300-1CA7-4952-9D0D-2CDB837A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15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BE943EC-F6A0-4CF5-9375-A148704DD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CF8F419-C8B9-4B5B-B488-AEB4D5BFE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D1FCC5-6FC8-465C-B7CE-34E24126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DDFE1D-AEDB-4F89-879B-3F05AB45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A29FA3-E354-4581-9C62-F9AF1405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91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193191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916314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681039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751800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662096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051941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250590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78513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92DCDA-FC69-4B3B-A26D-B0C5FB8F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6FDB8E-1185-4A19-96E0-0BCA436B2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37216B-126E-4DD9-9843-AF417682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4E6022-E1B7-4F76-9FB1-03D621D4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83AC5C-6832-4986-AD47-F6F51AD1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941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3185506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880797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57771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D0A5C8-BB9E-4741-95FF-0D77EBB1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FA6372-56AC-433E-A684-696872CD1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5F8D20-F254-4EFE-9B50-1DB85E9B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DF3545-69CD-4B8B-A1C1-30DD6AA1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E20A49-0ECC-44ED-BA39-C0A53CB8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89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3C605-E128-4BD3-B9FD-547C06BA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6C9B66-D0A7-4DED-ACD7-4D4ECBB65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CA9ADE6-2B4C-45FD-9553-688490475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A506D4B-430A-47B9-86BA-916C4A35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5E114E-BD33-47E2-97E7-8360BDA3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6FAA574-97E5-48D8-8543-A2D4BE2C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9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3583C5-005C-402B-AA84-381B8D66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6D67B1-5870-4323-A8FD-B9F59ADA6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6EA04D8-4E08-4CE8-9726-F94FBA812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308D97-8A46-46F6-9EAA-5B068A3E4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7581055-311A-4A63-8F04-6A4D579B8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6E4631B-6C40-4D7E-8BB5-8ECE3748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C64FEA8-2588-427D-8108-E97ABF47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28BF8FD-7D7D-41D7-BC65-665DB287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78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A77146-AD56-4721-8809-6767F1C0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6E32AED-BE61-4A57-BC88-6664EFDC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B415B75-FC7B-4F5A-BE35-BC5BD1C8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8AB36A9-6145-4E24-8936-CF7A441F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4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122D548-B1F7-46E2-A3C4-EB913BFA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FBEAA29-7ED8-48B7-AA37-8DBBDFA8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66A0758-4441-4EF2-942B-3E3221B6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18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2C1543-5B9F-4E18-816A-724C3BD6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092ADA-2F0D-477B-A058-A0904259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36CE3F3-11B0-4F48-B1D6-1D99D83EB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2E72D9-6A18-485C-BF12-CEFAA0EE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82A8259-1067-4B00-BECD-5EDC8438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C5920AB-B9A2-40D6-811F-633AB36C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63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9D21EA-F9AC-4703-AE69-9CB90DCB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9DB3B13-FB4B-4071-881F-FB3091ADB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CB9C2A0-796D-443B-8B26-8A3386C8A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C2A9C87-1A46-4ADE-9C85-7EC700A7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4289684-2A76-4227-9760-BE4F98B5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0DE9DD-FCE1-44FC-888B-78296D55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66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BF8D839-220D-4371-99B6-B84D3025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9DF4844-9BF7-4443-869E-EE472FFDB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AB1DA8-E665-44B0-ACF3-045BFA7D0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20ED4-EA67-438E-9796-DC2CE37011CF}" type="datetimeFigureOut">
              <a:rPr lang="hr-HR" smtClean="0"/>
              <a:t>12.11.2021.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A0C998-E318-4883-8AA5-B6D22949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C587F6-0853-46AB-93D2-2DAA70CE1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CF9F-71EB-493D-B18A-C283F7039C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2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12.11.2021.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ricider.com/brainstorming/2REptLBkgaN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orms.office.com/r/cuTdmtrt8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orms.office.com/r/smJt50jTb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ricider.com/brainstorming/3dnuPc1QH4d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rms.office.com/r/6Z4WxEb6a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6">
            <a:extLst>
              <a:ext uri="{FF2B5EF4-FFF2-40B4-BE49-F238E27FC236}">
                <a16:creationId xmlns:a16="http://schemas.microsoft.com/office/drawing/2014/main" id="{C50EFB9D-4C52-4438-B9B4-87CA8071D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839200" cy="2133600"/>
          </a:xfr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Motivacijska radionica: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b="1" dirty="0">
                <a:solidFill>
                  <a:srgbClr val="FF0000"/>
                </a:solidFill>
              </a:rPr>
              <a:t>UTJECAJ STRESA NA RAVNOTEŽU ŽIVOTA</a:t>
            </a:r>
            <a:endParaRPr lang="hr-H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Podnaslov 7">
            <a:extLst>
              <a:ext uri="{FF2B5EF4-FFF2-40B4-BE49-F238E27FC236}">
                <a16:creationId xmlns:a16="http://schemas.microsoft.com/office/drawing/2014/main" id="{62060A77-5ECC-407A-A78C-488527758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76" y="3788942"/>
            <a:ext cx="7772400" cy="2530050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chemeClr val="tx1"/>
                </a:solidFill>
              </a:rPr>
              <a:t>			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dr. sc. Josipa </a:t>
            </a:r>
            <a:r>
              <a:rPr lang="hr-HR" b="1" dirty="0" err="1">
                <a:solidFill>
                  <a:srgbClr val="002060"/>
                </a:solidFill>
              </a:rPr>
              <a:t>Caktaš</a:t>
            </a:r>
            <a:r>
              <a:rPr lang="hr-HR" b="1" dirty="0">
                <a:solidFill>
                  <a:srgbClr val="002060"/>
                </a:solidFill>
              </a:rPr>
              <a:t>, prof.</a:t>
            </a:r>
          </a:p>
          <a:p>
            <a:r>
              <a:rPr lang="hr-HR" b="1" dirty="0">
                <a:solidFill>
                  <a:srgbClr val="002060"/>
                </a:solidFill>
              </a:rPr>
              <a:t>e-</a:t>
            </a:r>
            <a:r>
              <a:rPr lang="hr-HR" b="1" dirty="0" err="1">
                <a:solidFill>
                  <a:srgbClr val="002060"/>
                </a:solidFill>
              </a:rPr>
              <a:t>twinning</a:t>
            </a:r>
            <a:r>
              <a:rPr lang="hr-HR" b="1" dirty="0">
                <a:solidFill>
                  <a:srgbClr val="002060"/>
                </a:solidFill>
              </a:rPr>
              <a:t> projekt „</a:t>
            </a:r>
            <a:r>
              <a:rPr lang="hr-HR" b="1" dirty="0" err="1">
                <a:solidFill>
                  <a:srgbClr val="002060"/>
                </a:solidFill>
              </a:rPr>
              <a:t>Homeostaza</a:t>
            </a:r>
            <a:r>
              <a:rPr lang="hr-HR" b="1" dirty="0">
                <a:solidFill>
                  <a:srgbClr val="002060"/>
                </a:solidFill>
              </a:rPr>
              <a:t> – ravnoteža života”</a:t>
            </a:r>
          </a:p>
          <a:p>
            <a:r>
              <a:rPr lang="hr-HR" b="1" dirty="0">
                <a:solidFill>
                  <a:srgbClr val="002060"/>
                </a:solidFill>
              </a:rPr>
              <a:t>listopad/studeni 2021.</a:t>
            </a:r>
          </a:p>
        </p:txBody>
      </p:sp>
      <p:pic>
        <p:nvPicPr>
          <p:cNvPr id="7" name="Slika 6" descr="Slikovni rezultat za upravljanje stresom u Å¡koli">
            <a:extLst>
              <a:ext uri="{FF2B5EF4-FFF2-40B4-BE49-F238E27FC236}">
                <a16:creationId xmlns:a16="http://schemas.microsoft.com/office/drawing/2014/main" id="{F46CB335-EE00-41CC-9153-8215960901D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0"/>
            <a:ext cx="41910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305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814B8F-C769-4D25-9928-F8C116B8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280"/>
            <a:ext cx="3733015" cy="804896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Vježba 3. Komentirajmo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FD2CB9-D92C-4BF3-8B4F-8F687E242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5725"/>
            <a:ext cx="8229600" cy="5189294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hr-HR" b="1" dirty="0"/>
              <a:t>DEFINIRAJTE ŠTO JE PO VAMA STRES </a:t>
            </a:r>
          </a:p>
          <a:p>
            <a:pPr marL="0" indent="0">
              <a:buNone/>
            </a:pPr>
            <a:r>
              <a:rPr lang="sr-Latn-RS" altLang="sr-Latn-RS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http://www.tricider.com/brainstorming/2REptLBkgaN</a:t>
            </a:r>
            <a:endParaRPr lang="hr-HR" b="1" dirty="0"/>
          </a:p>
          <a:p>
            <a:pPr marL="0" indent="0">
              <a:buNone/>
            </a:pPr>
            <a:r>
              <a:rPr lang="hr-HR" dirty="0"/>
              <a:t>-stres nije događaj već naša REAKCIJA na događaj.</a:t>
            </a:r>
          </a:p>
          <a:p>
            <a:pPr marL="0" indent="0">
              <a:buNone/>
            </a:pPr>
            <a:r>
              <a:rPr lang="hr-HR" b="1" dirty="0"/>
              <a:t>2. KAKO VAŠE TIJELO REAGIRA POD STRESOM </a:t>
            </a:r>
          </a:p>
          <a:p>
            <a:pPr marL="0" indent="0">
              <a:buNone/>
            </a:pPr>
            <a:r>
              <a:rPr lang="hr-HR" dirty="0"/>
              <a:t>-lupanje srca, znojenje, u govoru zamuckujem, crveni mi se lice, ne mogu spavati, povučem se u sebe,… </a:t>
            </a:r>
          </a:p>
          <a:p>
            <a:pPr marL="0" indent="0">
              <a:buNone/>
            </a:pPr>
            <a:r>
              <a:rPr lang="hr-HR" b="1" dirty="0"/>
              <a:t>3. NAVEDITE ŠTO OSJEĆATE U SITUACIJI ŠKOLSKOG STRESA</a:t>
            </a:r>
          </a:p>
          <a:p>
            <a:pPr marL="0" indent="0">
              <a:buNone/>
            </a:pPr>
            <a:r>
              <a:rPr lang="hr-HR" dirty="0"/>
              <a:t>a) ljutnju, strah, bijes, anksioznost, depresiju, napetost, uzbuđenje, …</a:t>
            </a:r>
          </a:p>
          <a:p>
            <a:pPr marL="0" indent="0">
              <a:buNone/>
            </a:pPr>
            <a:r>
              <a:rPr lang="hr-HR" dirty="0"/>
              <a:t>b) otežano ili ubrzano disanje, teže pamćenje, znojenje, želučani problemi, glavobolja, nesanica, pretjerano razmišljanje, stalna briga,…</a:t>
            </a:r>
          </a:p>
          <a:p>
            <a:pPr marL="0" indent="0">
              <a:buNone/>
            </a:pPr>
            <a:r>
              <a:rPr lang="hr-HR" b="1" dirty="0"/>
              <a:t>4. KOJIM NAČINIMA STRES MOGU KONTROLIRATI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-pozitivno mislim, tražim podršku, pomoć, utjehu, ne želim razgovarati o stresu, čekam da prođe, bavim se fizičkom aktivnošću,…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D359AB-4B3D-486E-BF87-793162A3C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357" y="82901"/>
            <a:ext cx="2286198" cy="208501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CDA48DF-2C6F-4B85-9DC3-B90219A1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38664"/>
            <a:ext cx="18473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2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BFCC998-F9D9-4B15-88C5-3E48CDA47253}"/>
              </a:ext>
            </a:extLst>
          </p:cNvPr>
          <p:cNvSpPr txBox="1"/>
          <p:nvPr/>
        </p:nvSpPr>
        <p:spPr>
          <a:xfrm>
            <a:off x="5382704" y="395926"/>
            <a:ext cx="284689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>
                <a:solidFill>
                  <a:srgbClr val="FF0000"/>
                </a:solidFill>
              </a:rPr>
              <a:t>Vježba 4.</a:t>
            </a:r>
          </a:p>
          <a:p>
            <a:endParaRPr lang="hr-HR" sz="2500" b="1" dirty="0">
              <a:solidFill>
                <a:srgbClr val="FF0000"/>
              </a:solidFill>
            </a:endParaRPr>
          </a:p>
          <a:p>
            <a:r>
              <a:rPr lang="hr-HR" sz="2500" b="1" dirty="0">
                <a:solidFill>
                  <a:srgbClr val="FF0000"/>
                </a:solidFill>
              </a:rPr>
              <a:t>REKACIJE </a:t>
            </a:r>
            <a:r>
              <a:rPr lang="hr-HR" sz="2500" dirty="0"/>
              <a:t>NA STRES: </a:t>
            </a:r>
            <a:r>
              <a:rPr lang="hr-HR" sz="2500" dirty="0">
                <a:highlight>
                  <a:srgbClr val="FFFF00"/>
                </a:highlight>
              </a:rPr>
              <a:t>putem linka na sljedećem slajdu </a:t>
            </a:r>
            <a:r>
              <a:rPr lang="hr-HR" sz="2500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hr-HR" sz="2500" dirty="0">
              <a:highlight>
                <a:srgbClr val="FFFF00"/>
              </a:highlight>
            </a:endParaRPr>
          </a:p>
          <a:p>
            <a:endParaRPr lang="hr-HR" dirty="0"/>
          </a:p>
          <a:p>
            <a:r>
              <a:rPr lang="hr-HR" dirty="0"/>
              <a:t>Zaokruži reakcije koje uočavaš kod sebe kad si pod stresom: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5B38586A-D7EB-40A6-886F-77B945432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703555"/>
              </p:ext>
            </p:extLst>
          </p:nvPr>
        </p:nvGraphicFramePr>
        <p:xfrm>
          <a:off x="92075" y="188536"/>
          <a:ext cx="4533900" cy="680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Acrobat Document" r:id="rId3" imgW="4533723" imgH="6415677" progId="AcroExch.Document.DC">
                  <p:embed/>
                </p:oleObj>
              </mc:Choice>
              <mc:Fallback>
                <p:oleObj name="Acrobat Document" r:id="rId3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188536"/>
                        <a:ext cx="4533900" cy="680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15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E3E14D-E623-4A5E-BFCE-B8189511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Vježba 4.</a:t>
            </a:r>
            <a:br>
              <a:rPr lang="hr-HR" sz="3600" b="1" dirty="0">
                <a:solidFill>
                  <a:srgbClr val="FF0000"/>
                </a:solidFill>
              </a:rPr>
            </a:br>
            <a:r>
              <a:rPr lang="hr-HR" sz="3600" dirty="0"/>
              <a:t>REAKCIJA NA STRES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45C995-9D88-4A0B-946D-A891F655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https://forms.office.com/r/cuTdmtrt8F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893DDD-2927-4C60-806E-749B26E64C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660" y="2359660"/>
            <a:ext cx="2138680" cy="213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3141F3E-70A7-4DFE-A1A1-51CCFE0C7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618456"/>
            <a:ext cx="6115050" cy="61150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6D32CC9-6A80-48C9-983F-3A93056F1F3C}"/>
              </a:ext>
            </a:extLst>
          </p:cNvPr>
          <p:cNvSpPr txBox="1"/>
          <p:nvPr/>
        </p:nvSpPr>
        <p:spPr>
          <a:xfrm>
            <a:off x="2809188" y="141402"/>
            <a:ext cx="31768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>
                <a:solidFill>
                  <a:srgbClr val="FF0000"/>
                </a:solidFill>
              </a:rPr>
              <a:t>SIMPTOMI</a:t>
            </a:r>
            <a:r>
              <a:rPr lang="hr-HR" sz="2500" b="1" dirty="0"/>
              <a:t> STRESA:</a:t>
            </a:r>
          </a:p>
        </p:txBody>
      </p:sp>
    </p:spTree>
    <p:extLst>
      <p:ext uri="{BB962C8B-B14F-4D97-AF65-F5344CB8AC3E}">
        <p14:creationId xmlns:p14="http://schemas.microsoft.com/office/powerpoint/2010/main" val="28735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D93A590-16CB-4092-A9D6-CB1032FC8E49}"/>
              </a:ext>
            </a:extLst>
          </p:cNvPr>
          <p:cNvSpPr txBox="1"/>
          <p:nvPr/>
        </p:nvSpPr>
        <p:spPr>
          <a:xfrm>
            <a:off x="1" y="91126"/>
            <a:ext cx="3630820" cy="360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effectLst/>
              </a:rPr>
              <a:t>Stresna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situacija</a:t>
            </a:r>
            <a:r>
              <a:rPr lang="en-US" sz="2000" b="1" i="0" dirty="0">
                <a:effectLst/>
              </a:rPr>
              <a:t> </a:t>
            </a:r>
            <a:r>
              <a:rPr lang="en-US" sz="2000" i="0" dirty="0" err="1">
                <a:effectLst/>
              </a:rPr>
              <a:t>odnosi</a:t>
            </a:r>
            <a:r>
              <a:rPr lang="en-US" sz="2000" i="0" dirty="0">
                <a:effectLst/>
              </a:rPr>
              <a:t> se </a:t>
            </a:r>
            <a:r>
              <a:rPr lang="en-US" sz="2000" i="0" dirty="0" err="1">
                <a:effectLst/>
              </a:rPr>
              <a:t>na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vanjski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događaj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>
                <a:effectLst/>
              </a:rPr>
              <a:t>koji </a:t>
            </a:r>
            <a:r>
              <a:rPr lang="en-US" sz="2000" i="0" dirty="0" err="1">
                <a:effectLst/>
              </a:rPr>
              <a:t>remeti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psihofizičko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funkcioniranje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i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zahtijeva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prilagodbu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organizma</a:t>
            </a:r>
            <a:r>
              <a:rPr lang="en-US" sz="2000" i="0" dirty="0">
                <a:effectLst/>
              </a:rPr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 err="1">
                <a:effectLst/>
              </a:rPr>
              <a:t>Stres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definiramo</a:t>
            </a:r>
            <a:r>
              <a:rPr lang="en-US" sz="2000" b="1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kao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skup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fizičkih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i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psihičkih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promjena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koje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nastaju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kada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vanjski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i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unutrašnji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čimbenici</a:t>
            </a:r>
            <a:r>
              <a:rPr lang="en-US" sz="2000" i="0" dirty="0">
                <a:effectLst/>
              </a:rPr>
              <a:t> (</a:t>
            </a:r>
            <a:r>
              <a:rPr lang="en-US" sz="2000" i="0" dirty="0" err="1">
                <a:effectLst/>
              </a:rPr>
              <a:t>stresori</a:t>
            </a:r>
            <a:r>
              <a:rPr lang="en-US" sz="2000" i="0" dirty="0">
                <a:effectLst/>
              </a:rPr>
              <a:t>)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remete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homeostazu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tj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.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fiziološku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ravnotežu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organizma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>
                <a:effectLst/>
              </a:rPr>
              <a:t>koja</a:t>
            </a:r>
            <a:r>
              <a:rPr lang="en-US" sz="2000" i="0" dirty="0">
                <a:effectLst/>
              </a:rPr>
              <a:t> je </a:t>
            </a:r>
            <a:r>
              <a:rPr lang="en-US" sz="2000" i="0" dirty="0" err="1">
                <a:effectLst/>
              </a:rPr>
              <a:t>nužna</a:t>
            </a:r>
            <a:r>
              <a:rPr lang="en-US" sz="2000" i="0" dirty="0">
                <a:effectLst/>
              </a:rPr>
              <a:t> za </a:t>
            </a:r>
            <a:r>
              <a:rPr lang="en-US" sz="2000" i="0" dirty="0" err="1">
                <a:effectLst/>
              </a:rPr>
              <a:t>održavanje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života</a:t>
            </a:r>
            <a:r>
              <a:rPr lang="en-US" sz="2000" i="0" dirty="0">
                <a:effectLst/>
              </a:rPr>
              <a:t>.</a:t>
            </a:r>
            <a:endParaRPr lang="hr-HR" sz="200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Adaptacija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stres</a:t>
            </a:r>
            <a:r>
              <a:rPr lang="en-US" sz="2000" b="0" i="0" dirty="0">
                <a:effectLst/>
              </a:rPr>
              <a:t> pod </a:t>
            </a:r>
            <a:r>
              <a:rPr lang="en-US" sz="2000" b="0" i="0" dirty="0" err="1">
                <a:effectLst/>
              </a:rPr>
              <a:t>nadzorom</a:t>
            </a:r>
            <a:r>
              <a:rPr lang="en-US" sz="2000" b="0" i="0" dirty="0">
                <a:effectLst/>
              </a:rPr>
              <a:t> je </a:t>
            </a:r>
            <a:r>
              <a:rPr lang="en-US" sz="2000" b="0" i="0" dirty="0" err="1">
                <a:effectLst/>
              </a:rPr>
              <a:t>složene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neuroendokrine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stanične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molekularne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infrastrukture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nazvane</a:t>
            </a:r>
            <a:r>
              <a:rPr lang="en-US" sz="2000" b="0" i="0" dirty="0">
                <a:effectLst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stresnim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sustavom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koja</a:t>
            </a:r>
            <a:r>
              <a:rPr lang="en-US" sz="2000" b="0" i="0" dirty="0">
                <a:effectLst/>
              </a:rPr>
              <a:t> se </a:t>
            </a:r>
            <a:r>
              <a:rPr lang="en-US" sz="2000" b="0" i="0" dirty="0" err="1">
                <a:effectLst/>
              </a:rPr>
              <a:t>nalazi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središnjem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živčanom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sustavu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periferiji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organizma</a:t>
            </a:r>
            <a:r>
              <a:rPr lang="en-US" sz="2000" b="0" i="0" dirty="0">
                <a:effectLst/>
              </a:rPr>
              <a:t>. 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Tjelesne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funkcije</a:t>
            </a:r>
            <a:r>
              <a:rPr lang="en-US" sz="2000" b="0" i="0" dirty="0">
                <a:effectLst/>
              </a:rPr>
              <a:t> se </a:t>
            </a:r>
            <a:r>
              <a:rPr lang="en-US" sz="2000" b="0" i="0" dirty="0" err="1">
                <a:effectLst/>
              </a:rPr>
              <a:t>mijenjaju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stanjima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stresa</a:t>
            </a:r>
            <a:r>
              <a:rPr lang="en-US" sz="2000" b="0" i="0" dirty="0">
                <a:effectLst/>
              </a:rPr>
              <a:t> – </a:t>
            </a:r>
            <a:r>
              <a:rPr lang="en-US" sz="2000" b="1" i="0" dirty="0">
                <a:effectLst/>
              </a:rPr>
              <a:t>SIMPTOMI STRESA.</a:t>
            </a:r>
            <a:endParaRPr lang="en-US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680C15-4638-450C-AB8E-6FE9982E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149" y="0"/>
            <a:ext cx="4514498" cy="2483554"/>
          </a:xfrm>
          <a:prstGeom prst="rect">
            <a:avLst/>
          </a:prstGeom>
          <a:effectLst/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42926629-523B-495C-941B-2F26326F2319}"/>
              </a:ext>
            </a:extLst>
          </p:cNvPr>
          <p:cNvSpPr txBox="1"/>
          <p:nvPr/>
        </p:nvSpPr>
        <p:spPr>
          <a:xfrm>
            <a:off x="4009149" y="2607245"/>
            <a:ext cx="46049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hr-HR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Reakcija pojedinca na stres pod utjecajem je:</a:t>
            </a:r>
          </a:p>
          <a:p>
            <a:pPr algn="l" fontAlgn="base"/>
            <a:r>
              <a:rPr lang="hr-HR" dirty="0">
                <a:solidFill>
                  <a:srgbClr val="444444"/>
                </a:solidFill>
                <a:latin typeface="Arial" panose="020B0604020202020204" pitchFamily="34" charset="0"/>
              </a:rPr>
              <a:t>-</a:t>
            </a:r>
            <a:r>
              <a:rPr lang="pl-PL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genetike, </a:t>
            </a:r>
          </a:p>
          <a:p>
            <a:pPr algn="l" fontAlgn="base"/>
            <a:r>
              <a:rPr lang="pl-PL" b="1" dirty="0">
                <a:solidFill>
                  <a:srgbClr val="444444"/>
                </a:solidFill>
                <a:latin typeface="Arial" panose="020B0604020202020204" pitchFamily="34" charset="0"/>
              </a:rPr>
              <a:t>-</a:t>
            </a:r>
            <a:r>
              <a:rPr lang="pl-PL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iskustva  </a:t>
            </a:r>
          </a:p>
          <a:p>
            <a:pPr algn="l" fontAlgn="base"/>
            <a:r>
              <a:rPr lang="pl-PL" b="1" dirty="0">
                <a:solidFill>
                  <a:srgbClr val="444444"/>
                </a:solidFill>
                <a:latin typeface="Arial" panose="020B0604020202020204" pitchFamily="34" charset="0"/>
              </a:rPr>
              <a:t>-</a:t>
            </a:r>
            <a:r>
              <a:rPr lang="pl-PL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ponašanja.</a:t>
            </a:r>
            <a:endParaRPr lang="hr-HR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BED8B71-705E-48A6-BE23-36683B324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67" y="3038093"/>
            <a:ext cx="1574654" cy="38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vezanost hormona i stresa">
            <a:extLst>
              <a:ext uri="{FF2B5EF4-FFF2-40B4-BE49-F238E27FC236}">
                <a16:creationId xmlns:a16="http://schemas.microsoft.com/office/drawing/2014/main" id="{D9AE522F-1A93-495C-93D0-FDF410B8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" y="222758"/>
            <a:ext cx="6105446" cy="40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57E2309-81CD-4F67-8D3C-8F25A9EAD145}"/>
              </a:ext>
            </a:extLst>
          </p:cNvPr>
          <p:cNvSpPr txBox="1"/>
          <p:nvPr/>
        </p:nvSpPr>
        <p:spPr>
          <a:xfrm>
            <a:off x="4817097" y="71831"/>
            <a:ext cx="45390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1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Lučenje hormona stoji pod kontrolom su: hipotalamus-hipofiza-kora nadbubrežne žlijezde.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C6F7804-1923-48FF-AFFC-B5EF7F39D771}"/>
              </a:ext>
            </a:extLst>
          </p:cNvPr>
          <p:cNvSpPr txBox="1"/>
          <p:nvPr/>
        </p:nvSpPr>
        <p:spPr>
          <a:xfrm>
            <a:off x="141403" y="4317478"/>
            <a:ext cx="46756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Pr. </a:t>
            </a:r>
            <a:r>
              <a:rPr lang="hr-HR" dirty="0">
                <a:solidFill>
                  <a:srgbClr val="4A4E57"/>
                </a:solidFill>
                <a:latin typeface="Lato" panose="020F0502020204030203" pitchFamily="34" charset="0"/>
              </a:rPr>
              <a:t>t</a:t>
            </a:r>
            <a:r>
              <a:rPr lang="hr-HR" b="0" i="0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ijekom stresnih situacija, dolazi do porasta razine </a:t>
            </a:r>
            <a:r>
              <a:rPr lang="hr-HR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kortizola</a:t>
            </a:r>
            <a:r>
              <a:rPr lang="hr-HR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hr-HR" b="0" i="0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što rezultira debljanjem, posebno gomilanjem visceralnog sala, pojačanim apetitom i žudnjom za slanom, slatkom ili masnom hranom, zadržavanjem vode, smanjenjem sposobnosti pamćenja i učenja te oštećenjem imunoloških funkcija.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D5B481B-A6E3-469E-9ECA-E22550AAB15A}"/>
              </a:ext>
            </a:extLst>
          </p:cNvPr>
          <p:cNvSpPr txBox="1"/>
          <p:nvPr/>
        </p:nvSpPr>
        <p:spPr>
          <a:xfrm>
            <a:off x="4767725" y="4377536"/>
            <a:ext cx="42348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Tijelo</a:t>
            </a:r>
            <a:r>
              <a:rPr lang="hr-HR" b="0" i="0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 s disbalansom kortizola </a:t>
            </a:r>
            <a:r>
              <a:rPr lang="hr-HR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treba, </a:t>
            </a:r>
            <a:r>
              <a:rPr lang="hr-HR" b="0" i="0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prije svega, </a:t>
            </a:r>
            <a:r>
              <a:rPr lang="hr-HR" b="1" i="0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vitamin C, vitamine B skupine</a:t>
            </a:r>
            <a:r>
              <a:rPr lang="hr-HR" b="0" i="0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, koji su izuzetno važni u regulaciji hormona nadbubrežne žlijezde, </a:t>
            </a:r>
            <a:r>
              <a:rPr lang="hr-HR" b="1" i="0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magnezij i omegu-3</a:t>
            </a:r>
            <a:r>
              <a:rPr lang="hr-HR" b="0" i="0" dirty="0">
                <a:solidFill>
                  <a:srgbClr val="4A4E57"/>
                </a:solidFill>
                <a:effectLst/>
                <a:latin typeface="Lato" panose="020F0502020204030203" pitchFamily="34" charset="0"/>
              </a:rPr>
              <a:t>. Trebalo bi provesti najmanje sat vremena relaksirajući se prije spavanja.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90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D6F815-8162-4D8C-AD68-EE4C644E3F7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Kako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doživljavamo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stres</a:t>
            </a:r>
            <a:r>
              <a:rPr lang="en-US" sz="4000" b="1" dirty="0">
                <a:solidFill>
                  <a:srgbClr val="0070C0"/>
                </a:solidFill>
              </a:rPr>
              <a:t>?</a:t>
            </a:r>
            <a:endParaRPr lang="hr-HR" sz="4000" b="1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D8C4C7-210F-4799-A475-D652BF9B95DB}"/>
              </a:ext>
            </a:extLst>
          </p:cNvPr>
          <p:cNvSpPr txBox="1">
            <a:spLocks/>
          </p:cNvSpPr>
          <p:nvPr/>
        </p:nvSpPr>
        <p:spPr>
          <a:xfrm>
            <a:off x="457200" y="1298543"/>
            <a:ext cx="8229600" cy="45259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dirty="0">
                <a:solidFill>
                  <a:srgbClr val="FF3399"/>
                </a:solidFill>
              </a:rPr>
              <a:t>OPTIMIST – u svakom problemu vidi šansu</a:t>
            </a:r>
          </a:p>
          <a:p>
            <a:r>
              <a:rPr lang="hr-HR" sz="3200" b="1" dirty="0"/>
              <a:t>PESIMIST – u svakoj šansi vidi problem </a:t>
            </a:r>
          </a:p>
        </p:txBody>
      </p:sp>
      <p:pic>
        <p:nvPicPr>
          <p:cNvPr id="4" name="Slika 3" descr="Slikovni rezultat za optimist i pesimist">
            <a:extLst>
              <a:ext uri="{FF2B5EF4-FFF2-40B4-BE49-F238E27FC236}">
                <a16:creationId xmlns:a16="http://schemas.microsoft.com/office/drawing/2014/main" id="{CB68E643-4B16-45A9-A2EA-50E626A19BC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76600"/>
            <a:ext cx="4591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1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816919-8C9A-415A-B8C0-17F0C528772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rgbClr val="FF0000"/>
                </a:solidFill>
              </a:rPr>
              <a:t>Vježba 5. </a:t>
            </a:r>
            <a:r>
              <a:rPr lang="en-US" sz="3200" b="1" dirty="0" err="1"/>
              <a:t>Kako</a:t>
            </a:r>
            <a:r>
              <a:rPr lang="en-US" sz="3200" b="1" dirty="0"/>
              <a:t> vide problem?</a:t>
            </a:r>
            <a:endParaRPr lang="hr-HR" sz="3200" b="1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547D904-2812-480A-863C-AC3AFFA3FE31}"/>
              </a:ext>
            </a:extLst>
          </p:cNvPr>
          <p:cNvSpPr txBox="1">
            <a:spLocks/>
          </p:cNvSpPr>
          <p:nvPr/>
        </p:nvSpPr>
        <p:spPr>
          <a:xfrm>
            <a:off x="457200" y="914399"/>
            <a:ext cx="4040188" cy="5334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/>
              <a:t>PESIMIST</a:t>
            </a:r>
          </a:p>
        </p:txBody>
      </p:sp>
      <p:sp>
        <p:nvSpPr>
          <p:cNvPr id="4" name="Rezervirano mjesto sadržaja 4">
            <a:extLst>
              <a:ext uri="{FF2B5EF4-FFF2-40B4-BE49-F238E27FC236}">
                <a16:creationId xmlns:a16="http://schemas.microsoft.com/office/drawing/2014/main" id="{4B6FE6C1-29A1-474D-8F6B-CF50479994F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040188" cy="45259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/>
              <a:t>Problem je trajan</a:t>
            </a:r>
          </a:p>
          <a:p>
            <a:r>
              <a:rPr lang="hr-HR" sz="2400" dirty="0"/>
              <a:t>Problem je sveobuhvatan</a:t>
            </a:r>
          </a:p>
          <a:p>
            <a:r>
              <a:rPr lang="hr-HR" sz="2400" dirty="0"/>
              <a:t>Problem je osoban</a:t>
            </a:r>
          </a:p>
          <a:p>
            <a:r>
              <a:rPr lang="hr-HR" sz="2400" dirty="0"/>
              <a:t>Problem je kriza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sp>
        <p:nvSpPr>
          <p:cNvPr id="5" name="Rezervirano mjesto teksta 3">
            <a:extLst>
              <a:ext uri="{FF2B5EF4-FFF2-40B4-BE49-F238E27FC236}">
                <a16:creationId xmlns:a16="http://schemas.microsoft.com/office/drawing/2014/main" id="{4F6F4C43-98F4-437C-959C-A03BA863CCF7}"/>
              </a:ext>
            </a:extLst>
          </p:cNvPr>
          <p:cNvSpPr txBox="1">
            <a:spLocks/>
          </p:cNvSpPr>
          <p:nvPr/>
        </p:nvSpPr>
        <p:spPr>
          <a:xfrm>
            <a:off x="4645025" y="914399"/>
            <a:ext cx="4041775" cy="6096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>
                <a:solidFill>
                  <a:srgbClr val="FF3399"/>
                </a:solidFill>
              </a:rPr>
              <a:t>OPTIMIST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4D107A3-0501-4C94-B2F6-7D9ADDF04767}"/>
              </a:ext>
            </a:extLst>
          </p:cNvPr>
          <p:cNvSpPr txBox="1">
            <a:spLocks/>
          </p:cNvSpPr>
          <p:nvPr/>
        </p:nvSpPr>
        <p:spPr>
          <a:xfrm>
            <a:off x="4645025" y="1600200"/>
            <a:ext cx="4270375" cy="45259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solidFill>
                  <a:srgbClr val="FF0066"/>
                </a:solidFill>
              </a:rPr>
              <a:t>Proći će</a:t>
            </a:r>
          </a:p>
          <a:p>
            <a:r>
              <a:rPr lang="hr-HR" sz="2400" dirty="0">
                <a:solidFill>
                  <a:srgbClr val="FF0066"/>
                </a:solidFill>
              </a:rPr>
              <a:t>Zahvaća samo jedno područje</a:t>
            </a:r>
          </a:p>
          <a:p>
            <a:r>
              <a:rPr lang="hr-HR" sz="2400" dirty="0">
                <a:solidFill>
                  <a:srgbClr val="FF0066"/>
                </a:solidFill>
              </a:rPr>
              <a:t>Prilika je za učenje</a:t>
            </a:r>
          </a:p>
          <a:p>
            <a:r>
              <a:rPr lang="hr-HR" sz="2400" dirty="0">
                <a:solidFill>
                  <a:srgbClr val="FF0066"/>
                </a:solidFill>
              </a:rPr>
              <a:t>Ovo je šansa</a:t>
            </a:r>
          </a:p>
          <a:p>
            <a:endParaRPr lang="hr-HR" sz="2400" dirty="0"/>
          </a:p>
        </p:txBody>
      </p:sp>
      <p:pic>
        <p:nvPicPr>
          <p:cNvPr id="7" name="Slika 6" descr="Povezana slika">
            <a:extLst>
              <a:ext uri="{FF2B5EF4-FFF2-40B4-BE49-F238E27FC236}">
                <a16:creationId xmlns:a16="http://schemas.microsoft.com/office/drawing/2014/main" id="{D8C680CC-09DD-4838-A4E8-9DDC462695B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862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1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zervirano mjesto sadržaja 3">
            <a:extLst>
              <a:ext uri="{FF2B5EF4-FFF2-40B4-BE49-F238E27FC236}">
                <a16:creationId xmlns:a16="http://schemas.microsoft.com/office/drawing/2014/main" id="{2B79C6B0-8B08-4A59-B1D6-40020CE8F6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26475"/>
              </p:ext>
            </p:extLst>
          </p:nvPr>
        </p:nvGraphicFramePr>
        <p:xfrm>
          <a:off x="323528" y="332656"/>
          <a:ext cx="8496944" cy="2854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DJEVOJČICE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DJEČACI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effectLst/>
                        </a:rPr>
                        <a:t>više upotrebljavaju socijalnu podršku i maštu</a:t>
                      </a:r>
                      <a:endParaRPr lang="hr-H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manje</a:t>
                      </a:r>
                      <a:endParaRPr lang="hr-HR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effectLst/>
                        </a:rPr>
                        <a:t>rješavaju probleme</a:t>
                      </a:r>
                      <a:endParaRPr lang="hr-H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manje</a:t>
                      </a:r>
                      <a:endParaRPr lang="hr-HR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effectLst/>
                        </a:rPr>
                        <a:t>ulažu u bliska prijateljstva</a:t>
                      </a:r>
                      <a:endParaRPr lang="hr-H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manje</a:t>
                      </a:r>
                      <a:endParaRPr lang="hr-HR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effectLst/>
                        </a:rPr>
                        <a:t>više se oslanjaju same na sebe</a:t>
                      </a:r>
                      <a:endParaRPr lang="hr-H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manje</a:t>
                      </a:r>
                      <a:endParaRPr lang="hr-HR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effectLst/>
                        </a:rPr>
                        <a:t>Strategija: prepustiti se okolnostima/rješavanje problema</a:t>
                      </a:r>
                      <a:endParaRPr lang="hr-H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Strategija: agresivniji (smanjenje napetosti)</a:t>
                      </a:r>
                      <a:endParaRPr lang="hr-HR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586EF860-2D54-4EC4-9EDC-0EAD2F470063}"/>
              </a:ext>
            </a:extLst>
          </p:cNvPr>
          <p:cNvSpPr/>
          <p:nvPr/>
        </p:nvSpPr>
        <p:spPr>
          <a:xfrm>
            <a:off x="323528" y="348868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Istraživanja pokazuju </a:t>
            </a:r>
            <a:r>
              <a:rPr lang="hr-HR" sz="2400" b="1" dirty="0">
                <a:solidFill>
                  <a:srgbClr val="FF0000"/>
                </a:solidFill>
              </a:rPr>
              <a:t>razlike kod suočavanja usmjerenog na emocije, ali ne i na problem</a:t>
            </a:r>
            <a:r>
              <a:rPr lang="hr-HR" sz="2400" b="1" dirty="0"/>
              <a:t>.</a:t>
            </a:r>
            <a:endParaRPr lang="hr-HR" sz="2400" dirty="0"/>
          </a:p>
          <a:p>
            <a:r>
              <a:rPr lang="hr-HR" sz="2400" b="1" dirty="0"/>
              <a:t> </a:t>
            </a:r>
            <a:endParaRPr lang="hr-HR" sz="2400" dirty="0"/>
          </a:p>
          <a:p>
            <a:r>
              <a:rPr lang="hr-HR" sz="2400" b="1" dirty="0">
                <a:solidFill>
                  <a:srgbClr val="FF0000"/>
                </a:solidFill>
              </a:rPr>
              <a:t>Djeca mlađe školske dobi sklonija su stresnoj situaciji</a:t>
            </a:r>
            <a:r>
              <a:rPr lang="hr-HR" sz="2400" b="1" dirty="0"/>
              <a:t> </a:t>
            </a:r>
            <a:r>
              <a:rPr lang="hr-HR" sz="2400" dirty="0"/>
              <a:t>jer</a:t>
            </a:r>
            <a:r>
              <a:rPr lang="hr-HR" sz="2400" b="1" dirty="0"/>
              <a:t>:</a:t>
            </a:r>
            <a:endParaRPr lang="hr-HR" sz="2400" dirty="0"/>
          </a:p>
          <a:p>
            <a:r>
              <a:rPr lang="hr-HR" sz="2400" dirty="0"/>
              <a:t>- imaju manje znanja na temelju kojeg mogu donijeti odluku, </a:t>
            </a:r>
          </a:p>
          <a:p>
            <a:r>
              <a:rPr lang="hr-HR" sz="2400" dirty="0"/>
              <a:t>- manje obrambenih mehanizama,</a:t>
            </a:r>
          </a:p>
          <a:p>
            <a:r>
              <a:rPr lang="hr-HR" sz="2400" dirty="0"/>
              <a:t>- više strahova i fantazija koji utječu na njihovo opažanje situacije zbog čega su sklonija reagirati na </a:t>
            </a:r>
            <a:r>
              <a:rPr lang="hr-HR" sz="2400" dirty="0" err="1"/>
              <a:t>neprilagođeniji</a:t>
            </a:r>
            <a:r>
              <a:rPr lang="hr-HR" sz="2400" dirty="0"/>
              <a:t> način.</a:t>
            </a:r>
          </a:p>
        </p:txBody>
      </p:sp>
    </p:spTree>
    <p:extLst>
      <p:ext uri="{BB962C8B-B14F-4D97-AF65-F5344CB8AC3E}">
        <p14:creationId xmlns:p14="http://schemas.microsoft.com/office/powerpoint/2010/main" val="42173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zervirano mjesto sadržaja 3">
            <a:extLst>
              <a:ext uri="{FF2B5EF4-FFF2-40B4-BE49-F238E27FC236}">
                <a16:creationId xmlns:a16="http://schemas.microsoft.com/office/drawing/2014/main" id="{0C907131-42A3-42F8-9BF9-FDD76C070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737416"/>
              </p:ext>
            </p:extLst>
          </p:nvPr>
        </p:nvGraphicFramePr>
        <p:xfrm>
          <a:off x="503548" y="302790"/>
          <a:ext cx="8136904" cy="2102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ŽENE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MUŠKARCI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koriste mehanizam orijentiran na emocije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orijentirani na sami problem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Manje otporne na stres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Otporniji na stres</a:t>
                      </a:r>
                      <a:endParaRPr lang="hr-HR" sz="2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E2E5AD0B-0D34-422D-BC42-9964CAA9191F}"/>
              </a:ext>
            </a:extLst>
          </p:cNvPr>
          <p:cNvSpPr/>
          <p:nvPr/>
        </p:nvSpPr>
        <p:spPr>
          <a:xfrm>
            <a:off x="628650" y="4619160"/>
            <a:ext cx="813690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USMJERENE NA PROBLEM</a:t>
            </a:r>
            <a:endParaRPr lang="hr-H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0D368938-A63B-42A5-8982-2090FA0AF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50591"/>
              </p:ext>
            </p:extLst>
          </p:nvPr>
        </p:nvGraphicFramePr>
        <p:xfrm>
          <a:off x="503548" y="3082565"/>
          <a:ext cx="8357848" cy="2224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8924">
                  <a:extLst>
                    <a:ext uri="{9D8B030D-6E8A-4147-A177-3AD203B41FA5}">
                      <a16:colId xmlns:a16="http://schemas.microsoft.com/office/drawing/2014/main" val="3711386693"/>
                    </a:ext>
                  </a:extLst>
                </a:gridCol>
                <a:gridCol w="4178924">
                  <a:extLst>
                    <a:ext uri="{9D8B030D-6E8A-4147-A177-3AD203B41FA5}">
                      <a16:colId xmlns:a16="http://schemas.microsoft.com/office/drawing/2014/main" val="2549083356"/>
                    </a:ext>
                  </a:extLst>
                </a:gridCol>
              </a:tblGrid>
              <a:tr h="749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USMJERENE NA PROBLEM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                           </a:t>
                      </a:r>
                      <a:r>
                        <a:rPr lang="hr-HR" sz="2200" dirty="0">
                          <a:solidFill>
                            <a:srgbClr val="FFFF00"/>
                          </a:solidFill>
                          <a:effectLst/>
                        </a:rPr>
                        <a:t>skloniji bolji učenici</a:t>
                      </a:r>
                      <a:endParaRPr lang="hr-HR" sz="22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USMJERENE NA EMOCIJE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                          </a:t>
                      </a:r>
                      <a:r>
                        <a:rPr lang="hr-HR" sz="2200" baseline="0" dirty="0">
                          <a:effectLst/>
                        </a:rPr>
                        <a:t> </a:t>
                      </a:r>
                      <a:r>
                        <a:rPr lang="hr-HR" sz="2200" dirty="0">
                          <a:solidFill>
                            <a:srgbClr val="FFFF00"/>
                          </a:solidFill>
                          <a:effectLst/>
                        </a:rPr>
                        <a:t>skloniji lošiji učenici</a:t>
                      </a:r>
                      <a:endParaRPr lang="hr-HR" sz="22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36988"/>
                  </a:ext>
                </a:extLst>
              </a:tr>
              <a:tr h="363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>
                          <a:effectLst/>
                        </a:rPr>
                        <a:t>preuzimanje odgovornosti</a:t>
                      </a:r>
                      <a:endParaRPr lang="hr-HR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izražavanje ljutnje</a:t>
                      </a:r>
                      <a:endParaRPr lang="hr-HR" sz="22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231670"/>
                  </a:ext>
                </a:extLst>
              </a:tr>
              <a:tr h="363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>
                          <a:effectLst/>
                        </a:rPr>
                        <a:t>socijalna podrška</a:t>
                      </a:r>
                      <a:endParaRPr lang="hr-HR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traženje utjehe i zaboravljanje</a:t>
                      </a:r>
                      <a:endParaRPr lang="hr-HR" sz="22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8628540"/>
                  </a:ext>
                </a:extLst>
              </a:tr>
              <a:tr h="749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>
                          <a:effectLst/>
                        </a:rPr>
                        <a:t>traženje pomoći od roditelja</a:t>
                      </a:r>
                      <a:endParaRPr lang="hr-HR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neadekvatne reakcije i bavljenje dr. aktivnostima</a:t>
                      </a:r>
                      <a:endParaRPr lang="hr-HR" sz="22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25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0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9F590-D35B-4C3E-8B86-9A358582D90D}"/>
              </a:ext>
            </a:extLst>
          </p:cNvPr>
          <p:cNvSpPr txBox="1">
            <a:spLocks/>
          </p:cNvSpPr>
          <p:nvPr/>
        </p:nvSpPr>
        <p:spPr>
          <a:xfrm>
            <a:off x="502920" y="571480"/>
            <a:ext cx="8183880" cy="92869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FF0000"/>
                </a:solidFill>
              </a:rPr>
              <a:t>OBRAZOVNI ISHODI: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7FA1DC-4957-47F3-B792-D372FE4D46F7}"/>
              </a:ext>
            </a:extLst>
          </p:cNvPr>
          <p:cNvSpPr txBox="1">
            <a:spLocks/>
          </p:cNvSpPr>
          <p:nvPr/>
        </p:nvSpPr>
        <p:spPr>
          <a:xfrm>
            <a:off x="571472" y="1600200"/>
            <a:ext cx="8183880" cy="280211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3200" dirty="0">
                <a:solidFill>
                  <a:srgbClr val="002060"/>
                </a:solidFill>
              </a:rPr>
              <a:t>prepoznati simptome stresa </a:t>
            </a:r>
          </a:p>
          <a:p>
            <a:pPr algn="just"/>
            <a:r>
              <a:rPr lang="hr-HR" sz="3200" dirty="0">
                <a:solidFill>
                  <a:srgbClr val="002060"/>
                </a:solidFill>
              </a:rPr>
              <a:t>definirati stresore u poslovnom i privatnom okruženju</a:t>
            </a:r>
          </a:p>
          <a:p>
            <a:pPr algn="just"/>
            <a:r>
              <a:rPr lang="hr-HR" sz="3200" dirty="0">
                <a:solidFill>
                  <a:srgbClr val="002060"/>
                </a:solidFill>
              </a:rPr>
              <a:t>navesti moguće načine umanjivanja negativnih djelovanja stresa na naše tijelo</a:t>
            </a:r>
          </a:p>
          <a:p>
            <a:pPr algn="just"/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4" name="Slika 3" descr="Slikovni rezultat za stres u Å¡koli">
            <a:extLst>
              <a:ext uri="{FF2B5EF4-FFF2-40B4-BE49-F238E27FC236}">
                <a16:creationId xmlns:a16="http://schemas.microsoft.com/office/drawing/2014/main" id="{2B34DB17-6957-432C-B06F-23EC8A04240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763" y="4128941"/>
            <a:ext cx="4259737" cy="211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83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401994-C60B-4666-A96A-2E152CA6FE22}"/>
              </a:ext>
            </a:extLst>
          </p:cNvPr>
          <p:cNvSpPr txBox="1">
            <a:spLocks/>
          </p:cNvSpPr>
          <p:nvPr/>
        </p:nvSpPr>
        <p:spPr>
          <a:xfrm>
            <a:off x="502920" y="214290"/>
            <a:ext cx="8183880" cy="10001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FF0000"/>
                </a:solidFill>
              </a:rPr>
              <a:t>RAZMISLI</a:t>
            </a:r>
            <a:r>
              <a:rPr lang="en-US" sz="4000" b="1" dirty="0">
                <a:solidFill>
                  <a:srgbClr val="FF0000"/>
                </a:solidFill>
              </a:rPr>
              <a:t>MO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357035-95DA-4EDC-A44D-86E92132C3D9}"/>
              </a:ext>
            </a:extLst>
          </p:cNvPr>
          <p:cNvSpPr txBox="1">
            <a:spLocks/>
          </p:cNvSpPr>
          <p:nvPr/>
        </p:nvSpPr>
        <p:spPr>
          <a:xfrm>
            <a:off x="457200" y="937181"/>
            <a:ext cx="8183880" cy="427674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>
                <a:solidFill>
                  <a:srgbClr val="7030A0"/>
                </a:solidFill>
              </a:rPr>
              <a:t>Traju li problemi ili su gotovi u prošlosti?</a:t>
            </a:r>
          </a:p>
          <a:p>
            <a:r>
              <a:rPr lang="hr-HR" sz="3200" dirty="0">
                <a:solidFill>
                  <a:srgbClr val="7030A0"/>
                </a:solidFill>
              </a:rPr>
              <a:t>12% su SUVIŠNE brige (za zdravlje</a:t>
            </a:r>
            <a:r>
              <a:rPr lang="en-US" sz="3200" dirty="0">
                <a:solidFill>
                  <a:srgbClr val="7030A0"/>
                </a:solidFill>
              </a:rPr>
              <a:t>…</a:t>
            </a:r>
            <a:r>
              <a:rPr lang="hr-HR" sz="3200" dirty="0">
                <a:solidFill>
                  <a:srgbClr val="7030A0"/>
                </a:solidFill>
              </a:rPr>
              <a:t>)</a:t>
            </a:r>
          </a:p>
          <a:p>
            <a:r>
              <a:rPr lang="hr-HR" sz="3200" dirty="0">
                <a:solidFill>
                  <a:srgbClr val="7030A0"/>
                </a:solidFill>
              </a:rPr>
              <a:t>8% svih briga su STVARNE brige </a:t>
            </a:r>
            <a:endParaRPr lang="en-US" sz="3200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7030A0"/>
                </a:solidFill>
              </a:rPr>
              <a:t>   </a:t>
            </a:r>
            <a:r>
              <a:rPr lang="hr-HR" sz="3200" dirty="0">
                <a:solidFill>
                  <a:srgbClr val="7030A0"/>
                </a:solidFill>
              </a:rPr>
              <a:t>(prisjeti se problema/briga koje si u životu USPJEŠNO prebrodio/la)</a:t>
            </a:r>
          </a:p>
        </p:txBody>
      </p:sp>
      <p:pic>
        <p:nvPicPr>
          <p:cNvPr id="4" name="Slika 3" descr="Slikovni rezultat za stres u Å¡koli">
            <a:extLst>
              <a:ext uri="{FF2B5EF4-FFF2-40B4-BE49-F238E27FC236}">
                <a16:creationId xmlns:a16="http://schemas.microsoft.com/office/drawing/2014/main" id="{60B94CD7-B46B-453F-81A2-1F0CF90377C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548" y="3503492"/>
            <a:ext cx="4380180" cy="307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A8BAAC8A-AA70-41E0-A81B-0CA6936EF074}"/>
              </a:ext>
            </a:extLst>
          </p:cNvPr>
          <p:cNvSpPr txBox="1">
            <a:spLocks/>
          </p:cNvSpPr>
          <p:nvPr/>
        </p:nvSpPr>
        <p:spPr>
          <a:xfrm>
            <a:off x="457200" y="5784270"/>
            <a:ext cx="8617528" cy="7990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043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9594BB96-7A03-46C4-9982-214DC43DD8EF}"/>
              </a:ext>
            </a:extLst>
          </p:cNvPr>
          <p:cNvSpPr txBox="1"/>
          <p:nvPr/>
        </p:nvSpPr>
        <p:spPr>
          <a:xfrm>
            <a:off x="202676" y="358218"/>
            <a:ext cx="81918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Vježba 6. LOŠ ILI DOBAR STRES:</a:t>
            </a:r>
          </a:p>
          <a:p>
            <a:r>
              <a:rPr lang="hr-HR" sz="2200" dirty="0"/>
              <a:t>Stres može biti </a:t>
            </a:r>
            <a:r>
              <a:rPr lang="hr-HR" sz="2200" b="1" dirty="0"/>
              <a:t>pozitivan</a:t>
            </a:r>
            <a:r>
              <a:rPr lang="hr-HR" sz="2200" dirty="0"/>
              <a:t> ili </a:t>
            </a:r>
            <a:r>
              <a:rPr lang="hr-HR" sz="2200" b="1" dirty="0"/>
              <a:t>negativan</a:t>
            </a:r>
            <a:r>
              <a:rPr lang="hr-HR" sz="2200" dirty="0"/>
              <a:t>. </a:t>
            </a:r>
          </a:p>
          <a:p>
            <a:r>
              <a:rPr lang="hr-HR" sz="2200" dirty="0"/>
              <a:t>Ono što jednoj osobi predstavlja loš stres, drugoj osobi može biti dobar stres. Napominjemo, da i dobar stres može uzrokovati negativne situacije (pr. dan vjenčanja, veliko rođendansko slavlje i sl.)</a:t>
            </a:r>
          </a:p>
          <a:p>
            <a:endParaRPr lang="hr-HR" sz="2200" dirty="0"/>
          </a:p>
          <a:p>
            <a:r>
              <a:rPr lang="hr-HR" sz="2400" dirty="0">
                <a:solidFill>
                  <a:srgbClr val="FF0000"/>
                </a:solidFill>
                <a:highlight>
                  <a:srgbClr val="FFFF00"/>
                </a:highlight>
              </a:rPr>
              <a:t>LINK na sljedećem </a:t>
            </a:r>
          </a:p>
          <a:p>
            <a:r>
              <a:rPr lang="hr-HR" sz="2400" dirty="0">
                <a:solidFill>
                  <a:srgbClr val="FF0000"/>
                </a:solidFill>
                <a:highlight>
                  <a:srgbClr val="FFFF00"/>
                </a:highlight>
              </a:rPr>
              <a:t>slajdu:</a:t>
            </a:r>
          </a:p>
          <a:p>
            <a:endParaRPr lang="hr-HR" sz="2200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99E7C13-315C-4038-802A-2DB2B7C27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61874"/>
              </p:ext>
            </p:extLst>
          </p:nvPr>
        </p:nvGraphicFramePr>
        <p:xfrm>
          <a:off x="2790335" y="2394406"/>
          <a:ext cx="6275665" cy="455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3" imgW="4533723" imgH="6415677" progId="AcroExch.Document.DC">
                  <p:embed/>
                </p:oleObj>
              </mc:Choice>
              <mc:Fallback>
                <p:oleObj name="Acrobat Document" r:id="rId3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0335" y="2394406"/>
                        <a:ext cx="6275665" cy="4555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C3CD64-D9A7-4740-A41A-B12D1BEC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FF0000"/>
                </a:solidFill>
              </a:rPr>
              <a:t>Vježba 6. LOŠ ILI DOBAR STRES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A9AD5B-B3B8-4F95-853E-D0E1EB814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https://forms.office.com/r/smJt50jTbc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CEDD3F-B237-4546-8D2F-5383DD3E3B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7" y="2506979"/>
            <a:ext cx="2948783" cy="26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92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23B74-AE15-4B48-BA6B-F5F4FE6CA66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U </a:t>
            </a:r>
            <a:r>
              <a:rPr lang="en-US" b="1" dirty="0" err="1">
                <a:solidFill>
                  <a:srgbClr val="002060"/>
                </a:solidFill>
              </a:rPr>
              <a:t>životu</a:t>
            </a:r>
            <a:r>
              <a:rPr lang="en-US" b="1" dirty="0">
                <a:solidFill>
                  <a:srgbClr val="002060"/>
                </a:solidFill>
              </a:rPr>
              <a:t> se za </a:t>
            </a:r>
            <a:r>
              <a:rPr lang="en-US" b="1" dirty="0" err="1">
                <a:solidFill>
                  <a:srgbClr val="002060"/>
                </a:solidFill>
              </a:rPr>
              <a:t>svaki</a:t>
            </a:r>
            <a:r>
              <a:rPr lang="en-US" b="1" dirty="0">
                <a:solidFill>
                  <a:srgbClr val="002060"/>
                </a:solidFill>
              </a:rPr>
              <a:t> problem </a:t>
            </a:r>
            <a:r>
              <a:rPr lang="en-US" b="1" dirty="0" err="1">
                <a:solidFill>
                  <a:srgbClr val="002060"/>
                </a:solidFill>
              </a:rPr>
              <a:t>nađe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neko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rješenje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„Tko hoće nađe načina, tko neće nađe izgovor.”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901228-8012-4B96-BEBC-DA92FD5DBD9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>
                <a:solidFill>
                  <a:srgbClr val="FF0000"/>
                </a:solidFill>
              </a:rPr>
              <a:t>KAKO SEBI MOŽEMO POMOĆI U STRESNOJ SITUACIJI?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>
                <a:highlight>
                  <a:srgbClr val="FFFF00"/>
                </a:highlight>
                <a:hlinkClick r:id="rId2"/>
              </a:rPr>
              <a:t>http://www.tricider.com/brainstorming/3dnuPc1QH4d</a:t>
            </a:r>
            <a:endParaRPr lang="hr-HR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3200" dirty="0">
              <a:highlight>
                <a:srgbClr val="FFFF00"/>
              </a:highlight>
            </a:endParaRPr>
          </a:p>
        </p:txBody>
      </p:sp>
      <p:pic>
        <p:nvPicPr>
          <p:cNvPr id="4" name="Slika 3" descr="Povezana slika">
            <a:extLst>
              <a:ext uri="{FF2B5EF4-FFF2-40B4-BE49-F238E27FC236}">
                <a16:creationId xmlns:a16="http://schemas.microsoft.com/office/drawing/2014/main" id="{4215250B-1205-41A3-A5C5-4A78B843F20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1480" y="3299836"/>
            <a:ext cx="5063836" cy="28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8CC0556A-161F-43E9-81A8-A22A8C8F0823}"/>
              </a:ext>
            </a:extLst>
          </p:cNvPr>
          <p:cNvSpPr txBox="1">
            <a:spLocks/>
          </p:cNvSpPr>
          <p:nvPr/>
        </p:nvSpPr>
        <p:spPr>
          <a:xfrm>
            <a:off x="457200" y="5909179"/>
            <a:ext cx="8617528" cy="7990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3E46C76-D3EE-4919-82CA-AE39B08700D6}"/>
              </a:ext>
            </a:extLst>
          </p:cNvPr>
          <p:cNvSpPr txBox="1"/>
          <p:nvPr/>
        </p:nvSpPr>
        <p:spPr>
          <a:xfrm>
            <a:off x="405353" y="3723402"/>
            <a:ext cx="2672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i="1" dirty="0"/>
              <a:t>fizička aktivnost</a:t>
            </a:r>
            <a:r>
              <a:rPr lang="hr-HR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i="1" dirty="0"/>
              <a:t>pisanje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i="1" dirty="0"/>
              <a:t>razgovor o osjećajima</a:t>
            </a:r>
            <a:r>
              <a:rPr lang="hr-HR" sz="1800" dirty="0"/>
              <a:t> </a:t>
            </a:r>
          </a:p>
          <a:p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i="1" dirty="0"/>
              <a:t>smijeh i plač</a:t>
            </a:r>
            <a:r>
              <a:rPr lang="hr-HR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i="1" dirty="0"/>
              <a:t>sudjelovanje u aktivnostima u kojima uživate</a:t>
            </a:r>
            <a:r>
              <a:rPr lang="hr-HR" sz="1800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65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AD12112-5212-418B-A90D-828CA2EFA2A4}"/>
              </a:ext>
            </a:extLst>
          </p:cNvPr>
          <p:cNvSpPr txBox="1"/>
          <p:nvPr/>
        </p:nvSpPr>
        <p:spPr>
          <a:xfrm>
            <a:off x="179110" y="143485"/>
            <a:ext cx="8371001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>
                <a:solidFill>
                  <a:srgbClr val="FF0000"/>
                </a:solidFill>
              </a:rPr>
              <a:t>ČETIRI FAZE STRESA:</a:t>
            </a:r>
          </a:p>
          <a:p>
            <a:pPr algn="just"/>
            <a:endParaRPr lang="hr-HR" sz="2200" dirty="0"/>
          </a:p>
          <a:p>
            <a:pPr marL="342900" indent="-342900" algn="just">
              <a:buAutoNum type="arabicPeriod"/>
            </a:pPr>
            <a:r>
              <a:rPr lang="hr-HR" sz="2200" b="1" dirty="0"/>
              <a:t>faza: FAZA UPOZORENJA</a:t>
            </a:r>
          </a:p>
          <a:p>
            <a:pPr algn="just"/>
            <a:r>
              <a:rPr lang="hr-HR" sz="2200" dirty="0"/>
              <a:t>Odvija se odmah nakon ili tijekom stresnog događaja. Ona uključuje početnu reakciju osobe na stres pr. znojne dlanove ili grč u želucu.</a:t>
            </a:r>
          </a:p>
          <a:p>
            <a:pPr algn="just"/>
            <a:endParaRPr lang="hr-HR" sz="2200" dirty="0"/>
          </a:p>
          <a:p>
            <a:pPr algn="just"/>
            <a:r>
              <a:rPr lang="hr-HR" sz="2200" b="1" dirty="0"/>
              <a:t>2. faza: FAZA OTPORA</a:t>
            </a:r>
          </a:p>
          <a:p>
            <a:pPr algn="just"/>
            <a:r>
              <a:rPr lang="hr-HR" sz="2200" dirty="0"/>
              <a:t>Premda je stresor i dalje prisutan, osoba se nastoji ponašati što normalnije. Osoba se također može pokušati odmaknuti od stresora.</a:t>
            </a:r>
          </a:p>
          <a:p>
            <a:pPr algn="just"/>
            <a:endParaRPr lang="hr-HR" sz="2200" dirty="0"/>
          </a:p>
          <a:p>
            <a:pPr algn="just"/>
            <a:r>
              <a:rPr lang="hr-HR" sz="2200" b="1" dirty="0"/>
              <a:t>3. faza: FAZA PRILAGODBE</a:t>
            </a:r>
          </a:p>
          <a:p>
            <a:pPr algn="just"/>
            <a:r>
              <a:rPr lang="hr-HR" sz="2200" dirty="0"/>
              <a:t>Osoba se prilagodila na stresor i nastavlja se normalno ponašati unatoč stresu.</a:t>
            </a:r>
          </a:p>
          <a:p>
            <a:pPr algn="just"/>
            <a:endParaRPr lang="hr-HR" sz="2200" dirty="0"/>
          </a:p>
          <a:p>
            <a:pPr algn="just"/>
            <a:r>
              <a:rPr lang="hr-HR" sz="2200" b="1" dirty="0"/>
              <a:t>4. faza: FAZA ISCRPLJENOSTI</a:t>
            </a:r>
          </a:p>
          <a:p>
            <a:pPr algn="just"/>
            <a:r>
              <a:rPr lang="hr-HR" sz="2200" dirty="0"/>
              <a:t>U ovoj fazi osoba se više ne može pretvarati da stresor ne postoji i postaje depresivna, bolesna ili emocionalno nestabilna.</a:t>
            </a:r>
          </a:p>
        </p:txBody>
      </p:sp>
    </p:spTree>
    <p:extLst>
      <p:ext uri="{BB962C8B-B14F-4D97-AF65-F5344CB8AC3E}">
        <p14:creationId xmlns:p14="http://schemas.microsoft.com/office/powerpoint/2010/main" val="40377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428CDB-0F12-472E-A8FF-666795865048}"/>
              </a:ext>
            </a:extLst>
          </p:cNvPr>
          <p:cNvSpPr txBox="1">
            <a:spLocks/>
          </p:cNvSpPr>
          <p:nvPr/>
        </p:nvSpPr>
        <p:spPr>
          <a:xfrm>
            <a:off x="395536" y="260648"/>
            <a:ext cx="8352928" cy="914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b="1" dirty="0"/>
              <a:t>TRI KATEGORIJE RAZVRSTAVANJA RAZLIČITIH NAČINA SAMOPOMOĆI</a:t>
            </a:r>
            <a:endParaRPr lang="hr-HR" sz="3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17753F-82CD-4D26-B815-310F3E2BC33B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7696200" cy="135902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i="1" dirty="0"/>
              <a:t>promijeniti načine razmišljanja</a:t>
            </a:r>
            <a:endParaRPr lang="hr-HR" sz="2000" dirty="0"/>
          </a:p>
          <a:p>
            <a:r>
              <a:rPr lang="hr-HR" sz="2000" i="1" dirty="0"/>
              <a:t>promijeniti vlastito ponašanje</a:t>
            </a:r>
            <a:endParaRPr lang="hr-HR" sz="2000" dirty="0"/>
          </a:p>
          <a:p>
            <a:r>
              <a:rPr lang="hr-HR" sz="2000" i="1" dirty="0"/>
              <a:t>promijeniti stil života</a:t>
            </a:r>
            <a:endParaRPr lang="hr-HR" sz="2000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C28635C1-39A4-4A12-BFF8-87E82881ECE0}"/>
              </a:ext>
            </a:extLst>
          </p:cNvPr>
          <p:cNvSpPr txBox="1">
            <a:spLocks/>
          </p:cNvSpPr>
          <p:nvPr/>
        </p:nvSpPr>
        <p:spPr bwMode="auto">
          <a:xfrm>
            <a:off x="526165" y="2564904"/>
            <a:ext cx="835292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hr-HR" sz="3000" b="1" kern="0" dirty="0">
                <a:solidFill>
                  <a:schemeClr val="tx1"/>
                </a:solidFill>
              </a:rPr>
              <a:t>KAKO PRISTUPITI STRESU?</a:t>
            </a:r>
            <a:endParaRPr lang="hr-HR" sz="3000" kern="0" dirty="0">
              <a:solidFill>
                <a:schemeClr val="tx1"/>
              </a:solidFill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3C35ADB5-B17D-4BD9-8B31-9910A06E3D21}"/>
              </a:ext>
            </a:extLst>
          </p:cNvPr>
          <p:cNvSpPr txBox="1">
            <a:spLocks/>
          </p:cNvSpPr>
          <p:nvPr/>
        </p:nvSpPr>
        <p:spPr bwMode="auto">
          <a:xfrm>
            <a:off x="338673" y="3335288"/>
            <a:ext cx="8555565" cy="27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hr-HR" sz="2000" b="1" i="1" kern="0" dirty="0">
                <a:solidFill>
                  <a:srgbClr val="FF0000"/>
                </a:solidFill>
              </a:rPr>
              <a:t>Suočavanje i djelovanje</a:t>
            </a:r>
            <a:r>
              <a:rPr lang="hr-HR" sz="2000" i="1" kern="0" dirty="0"/>
              <a:t> - uključuje suočavanje s problemom koji uzrokuje stres, čime mijenjamo okoliš i situaciju u kojoj se nalazimo. Za ovaj pristup </a:t>
            </a:r>
            <a:r>
              <a:rPr lang="hr-HR" sz="2000" i="1" u="sng" kern="0" dirty="0"/>
              <a:t>moramo imati nekakvog utjecaja </a:t>
            </a:r>
            <a:r>
              <a:rPr lang="hr-HR" sz="2000" i="1" kern="0" dirty="0"/>
              <a:t>u toj situaciji.</a:t>
            </a:r>
            <a:endParaRPr lang="hr-HR" sz="2000" i="1" kern="0" dirty="0">
              <a:solidFill>
                <a:srgbClr val="FF0000"/>
              </a:solidFill>
            </a:endParaRPr>
          </a:p>
          <a:p>
            <a:pPr algn="just"/>
            <a:r>
              <a:rPr lang="hr-HR" sz="2000" b="1" i="1" kern="0" dirty="0">
                <a:solidFill>
                  <a:srgbClr val="FF0000"/>
                </a:solidFill>
              </a:rPr>
              <a:t>Emocionalni pristup</a:t>
            </a:r>
            <a:r>
              <a:rPr lang="hr-HR" sz="2000" i="1" kern="0" dirty="0"/>
              <a:t> - ukoliko </a:t>
            </a:r>
            <a:r>
              <a:rPr lang="hr-HR" sz="2000" i="1" u="sng" kern="0" dirty="0"/>
              <a:t>nemamo utjecaja na situaciju </a:t>
            </a:r>
            <a:r>
              <a:rPr lang="hr-HR" sz="2000" i="1" kern="0" dirty="0"/>
              <a:t>u kojoj se nalazimo, poboljšavamo način na koji se gleda na situaciju. U ovoj situaciji stres se ponovno vraća, ali pristup olakšava nošenje sa stresom.</a:t>
            </a:r>
          </a:p>
          <a:p>
            <a:pPr algn="just"/>
            <a:r>
              <a:rPr lang="hr-HR" sz="2000" b="1" i="1" kern="0" dirty="0">
                <a:solidFill>
                  <a:srgbClr val="FF0000"/>
                </a:solidFill>
              </a:rPr>
              <a:t>Prihvaćanje</a:t>
            </a:r>
            <a:r>
              <a:rPr lang="hr-HR" sz="2000" i="1" kern="0" dirty="0"/>
              <a:t> - u situacijama kao što je pr. smrt voljene osobe. Za početak je dovoljno </a:t>
            </a:r>
            <a:r>
              <a:rPr lang="hr-HR" sz="2000" i="1" u="sng" kern="0" dirty="0"/>
              <a:t>prihvatiti</a:t>
            </a:r>
            <a:r>
              <a:rPr lang="hr-HR" sz="2000" i="1" kern="0" dirty="0"/>
              <a:t> da smo nemoćni bilo što učiniti da promijenimo situaciju u kojoj se nalazimo.</a:t>
            </a:r>
          </a:p>
        </p:txBody>
      </p:sp>
    </p:spTree>
    <p:extLst>
      <p:ext uri="{BB962C8B-B14F-4D97-AF65-F5344CB8AC3E}">
        <p14:creationId xmlns:p14="http://schemas.microsoft.com/office/powerpoint/2010/main" val="1480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47B5F3-F746-46EC-A438-716E791D46B4}"/>
              </a:ext>
            </a:extLst>
          </p:cNvPr>
          <p:cNvSpPr txBox="1">
            <a:spLocks/>
          </p:cNvSpPr>
          <p:nvPr/>
        </p:nvSpPr>
        <p:spPr>
          <a:xfrm>
            <a:off x="502920" y="357166"/>
            <a:ext cx="8183880" cy="1071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FF0066"/>
                </a:solidFill>
              </a:rPr>
              <a:t>PROMIJENI SVOJU UNUTARNJU KOMUNIKACIJU: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FCDB8F-F413-41EA-AE7E-9B8EB9B55CC8}"/>
              </a:ext>
            </a:extLst>
          </p:cNvPr>
          <p:cNvSpPr txBox="1">
            <a:spLocks/>
          </p:cNvSpPr>
          <p:nvPr/>
        </p:nvSpPr>
        <p:spPr>
          <a:xfrm>
            <a:off x="502920" y="2071678"/>
            <a:ext cx="8183880" cy="264662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>
                <a:solidFill>
                  <a:srgbClr val="7030A0"/>
                </a:solidFill>
              </a:rPr>
              <a:t>Zanimljiva situacija, životna situacija</a:t>
            </a:r>
          </a:p>
          <a:p>
            <a:r>
              <a:rPr lang="hr-HR" sz="3200" dirty="0">
                <a:solidFill>
                  <a:srgbClr val="7030A0"/>
                </a:solidFill>
              </a:rPr>
              <a:t>Zadatak koji treba riješiti</a:t>
            </a:r>
          </a:p>
          <a:p>
            <a:r>
              <a:rPr lang="hr-HR" sz="3200" dirty="0">
                <a:solidFill>
                  <a:srgbClr val="7030A0"/>
                </a:solidFill>
              </a:rPr>
              <a:t>Zanimljiv izazov</a:t>
            </a:r>
          </a:p>
          <a:p>
            <a:r>
              <a:rPr lang="hr-HR" sz="3200" dirty="0">
                <a:solidFill>
                  <a:srgbClr val="7030A0"/>
                </a:solidFill>
              </a:rPr>
              <a:t>Šansa</a:t>
            </a:r>
          </a:p>
        </p:txBody>
      </p:sp>
      <p:pic>
        <p:nvPicPr>
          <p:cNvPr id="4" name="Slika 3" descr="Slikovni rezultat za upravljanje stresom">
            <a:extLst>
              <a:ext uri="{FF2B5EF4-FFF2-40B4-BE49-F238E27FC236}">
                <a16:creationId xmlns:a16="http://schemas.microsoft.com/office/drawing/2014/main" id="{A48A8B64-9CDB-47B1-BE09-0F27254D0D4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86200"/>
            <a:ext cx="4724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0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ED63105B-2BDB-4300-BD5F-C026537E20B9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/>
              <a:t>Podsjetite se </a:t>
            </a:r>
            <a:r>
              <a:rPr lang="hr-HR" sz="3200" b="1" dirty="0"/>
              <a:t>važnosti tehnike fizičkog opuštanja</a:t>
            </a:r>
            <a:r>
              <a:rPr lang="hr-HR" sz="3200" dirty="0"/>
              <a:t> jer opušteno tijelo lakše nalazi rješenje nego ono u grču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hr-HR" sz="3200" dirty="0"/>
              <a:t>Kada se pojave problemi, s njima se trebamo </a:t>
            </a:r>
            <a:r>
              <a:rPr lang="hr-HR" sz="3200" b="1" dirty="0"/>
              <a:t>suočiti</a:t>
            </a:r>
            <a:r>
              <a:rPr lang="hr-HR" sz="3200" dirty="0"/>
              <a:t>.</a:t>
            </a:r>
            <a:endParaRPr lang="en-US" sz="3200" dirty="0"/>
          </a:p>
        </p:txBody>
      </p:sp>
      <p:pic>
        <p:nvPicPr>
          <p:cNvPr id="3" name="Slika 2" descr="Povezana slika">
            <a:extLst>
              <a:ext uri="{FF2B5EF4-FFF2-40B4-BE49-F238E27FC236}">
                <a16:creationId xmlns:a16="http://schemas.microsoft.com/office/drawing/2014/main" id="{9FC00410-C102-4C02-A86A-8EA32D6D97C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0"/>
            <a:ext cx="5943600" cy="29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488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8FF21-C2AB-4A34-8F33-2A15EAB52199}"/>
              </a:ext>
            </a:extLst>
          </p:cNvPr>
          <p:cNvSpPr txBox="1">
            <a:spLocks/>
          </p:cNvSpPr>
          <p:nvPr/>
        </p:nvSpPr>
        <p:spPr>
          <a:xfrm>
            <a:off x="502920" y="285728"/>
            <a:ext cx="8183880" cy="100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FF0000"/>
                </a:solidFill>
              </a:rPr>
              <a:t>HIGIJENA MISLI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4BF8F1-CC7C-4E9A-BFFC-D6D13D809350}"/>
              </a:ext>
            </a:extLst>
          </p:cNvPr>
          <p:cNvSpPr txBox="1">
            <a:spLocks/>
          </p:cNvSpPr>
          <p:nvPr/>
        </p:nvSpPr>
        <p:spPr>
          <a:xfrm>
            <a:off x="502920" y="1428736"/>
            <a:ext cx="8183880" cy="328956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hr-HR" sz="3200" dirty="0">
                <a:solidFill>
                  <a:srgbClr val="7030A0"/>
                </a:solidFill>
              </a:rPr>
              <a:t>1. Pokret (trčanje, disanje) – 5%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3200" dirty="0">
                <a:solidFill>
                  <a:srgbClr val="7030A0"/>
                </a:solidFill>
              </a:rPr>
              <a:t>2. Hrana (voda, slatko- stres) – 15%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3200" dirty="0">
                <a:solidFill>
                  <a:srgbClr val="7030A0"/>
                </a:solidFill>
              </a:rPr>
              <a:t>3. Higijena misli - 80%</a:t>
            </a:r>
          </a:p>
          <a:p>
            <a:r>
              <a:rPr lang="hr-HR" sz="3200" dirty="0">
                <a:solidFill>
                  <a:srgbClr val="0070C0"/>
                </a:solidFill>
              </a:rPr>
              <a:t>Više kisika u tijelu – jača imunološki sustav</a:t>
            </a: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Mi smo skup navika</a:t>
            </a:r>
          </a:p>
          <a:p>
            <a:r>
              <a:rPr lang="hr-HR" sz="3200" b="1" dirty="0">
                <a:solidFill>
                  <a:srgbClr val="FF0000"/>
                </a:solidFill>
              </a:rPr>
              <a:t>Sve što činiš 21 dan – postaje navika</a:t>
            </a:r>
          </a:p>
        </p:txBody>
      </p:sp>
      <p:pic>
        <p:nvPicPr>
          <p:cNvPr id="4" name="Slika 3" descr="Slikovni rezultat za upravljanje stresom">
            <a:extLst>
              <a:ext uri="{FF2B5EF4-FFF2-40B4-BE49-F238E27FC236}">
                <a16:creationId xmlns:a16="http://schemas.microsoft.com/office/drawing/2014/main" id="{3E6782FB-3049-4CD8-98F7-370F131FF29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8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C6CD85D-709F-4FE6-A60A-C93A863DF1B7}"/>
              </a:ext>
            </a:extLst>
          </p:cNvPr>
          <p:cNvSpPr/>
          <p:nvPr/>
        </p:nvSpPr>
        <p:spPr>
          <a:xfrm>
            <a:off x="1205345" y="1069216"/>
            <a:ext cx="67333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“</a:t>
            </a:r>
            <a:r>
              <a:rPr lang="hr-HR" sz="4000" dirty="0">
                <a:solidFill>
                  <a:srgbClr val="FF0000"/>
                </a:solidFill>
              </a:rPr>
              <a:t>Teška vremena ne traju uvijek, ali čvrsti čovjek da!”</a:t>
            </a:r>
          </a:p>
          <a:p>
            <a:pPr algn="ctr"/>
            <a:r>
              <a:rPr lang="hr-HR" sz="2400" b="1" dirty="0"/>
              <a:t> </a:t>
            </a:r>
            <a:r>
              <a:rPr lang="hr-HR" sz="2400" dirty="0">
                <a:solidFill>
                  <a:srgbClr val="002060"/>
                </a:solidFill>
              </a:rPr>
              <a:t>dr. Robert </a:t>
            </a:r>
            <a:r>
              <a:rPr lang="hr-HR" sz="2400" dirty="0" err="1">
                <a:solidFill>
                  <a:srgbClr val="002060"/>
                </a:solidFill>
              </a:rPr>
              <a:t>Schuller</a:t>
            </a:r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Slikovni rezultat za sreÄa">
            <a:extLst>
              <a:ext uri="{FF2B5EF4-FFF2-40B4-BE49-F238E27FC236}">
                <a16:creationId xmlns:a16="http://schemas.microsoft.com/office/drawing/2014/main" id="{E2C168D1-CBA9-44DE-A80D-439F7EBA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76600"/>
            <a:ext cx="4191000" cy="279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02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3045" y="382282"/>
            <a:ext cx="6137910" cy="750099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b="1" dirty="0">
                <a:solidFill>
                  <a:srgbClr val="002060"/>
                </a:solidFill>
              </a:rPr>
              <a:t>KRUŽNICA DANA 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232422"/>
              </p:ext>
            </p:extLst>
          </p:nvPr>
        </p:nvGraphicFramePr>
        <p:xfrm>
          <a:off x="1275911" y="1775952"/>
          <a:ext cx="6137672" cy="287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8F0FA431-FA85-426B-ACA2-40A1D8647630}"/>
              </a:ext>
            </a:extLst>
          </p:cNvPr>
          <p:cNvSpPr txBox="1"/>
          <p:nvPr/>
        </p:nvSpPr>
        <p:spPr>
          <a:xfrm>
            <a:off x="0" y="529012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1.11.-5.11.2021</a:t>
            </a:r>
            <a:r>
              <a:rPr lang="hr-HR" sz="2200" dirty="0"/>
              <a:t>.- </a:t>
            </a:r>
            <a:r>
              <a:rPr lang="hr-HR" sz="2200" dirty="0">
                <a:solidFill>
                  <a:srgbClr val="FF0000"/>
                </a:solidFill>
              </a:rPr>
              <a:t>Međunarodni tjedan svjesnosti o stresu</a:t>
            </a:r>
          </a:p>
          <a:p>
            <a:r>
              <a:rPr lang="hr-HR" sz="2200" dirty="0"/>
              <a:t>		-prilika osvještavanja negativnih učinaka stresa na tjelesno i    	mentalno zdravlje te da vodimo brigu o svom zdravlju i dobrobiti.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320B2-D1D5-4EDB-8822-1591EB3C69CF}"/>
              </a:ext>
            </a:extLst>
          </p:cNvPr>
          <p:cNvSpPr txBox="1">
            <a:spLocks/>
          </p:cNvSpPr>
          <p:nvPr/>
        </p:nvSpPr>
        <p:spPr>
          <a:xfrm>
            <a:off x="457200" y="648706"/>
            <a:ext cx="8229600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</a:rPr>
              <a:t>HVALA NA POZORNOSTI!</a:t>
            </a:r>
          </a:p>
        </p:txBody>
      </p:sp>
      <p:pic>
        <p:nvPicPr>
          <p:cNvPr id="3" name="Rezervirano mjesto sadržaja 3" descr="Povezana slika">
            <a:extLst>
              <a:ext uri="{FF2B5EF4-FFF2-40B4-BE49-F238E27FC236}">
                <a16:creationId xmlns:a16="http://schemas.microsoft.com/office/drawing/2014/main" id="{F2614616-E7CA-444C-85D2-9A2903C9C6B0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055" y="1600200"/>
            <a:ext cx="69598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579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4C88A36-7F54-4492-9A0D-72D216243882}"/>
              </a:ext>
            </a:extLst>
          </p:cNvPr>
          <p:cNvSpPr txBox="1"/>
          <p:nvPr/>
        </p:nvSpPr>
        <p:spPr>
          <a:xfrm>
            <a:off x="433634" y="179109"/>
            <a:ext cx="7795967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Izvori:</a:t>
            </a:r>
          </a:p>
          <a:p>
            <a:endParaRPr lang="hr-HR" b="1" dirty="0"/>
          </a:p>
          <a:p>
            <a:r>
              <a:rPr lang="hr-HR" dirty="0"/>
              <a:t>https://artemeda.hr/povezanost-hormona-i-stresa/ (11.11.2021.)</a:t>
            </a:r>
          </a:p>
          <a:p>
            <a:endParaRPr lang="hr-HR" dirty="0"/>
          </a:p>
          <a:p>
            <a:r>
              <a:rPr lang="hr-HR" dirty="0"/>
              <a:t>https://www.plivazdravlje.hr/aktualno/clanak/33916/Stres-i-bolesti-povezane-sa-stresom.html#44013 (11.11.2021.)</a:t>
            </a:r>
          </a:p>
          <a:p>
            <a:endParaRPr lang="hr-HR" dirty="0"/>
          </a:p>
          <a:p>
            <a:r>
              <a:rPr lang="hr-HR" dirty="0"/>
              <a:t>https://www.hzjz.hr/sluzba-promicanje-zdravlja/medunarodni-tjedan-svjesnosti-o-stresu-1-11-5-11-2021/ (11.11.2021.)</a:t>
            </a:r>
          </a:p>
          <a:p>
            <a:endParaRPr lang="hr-HR" dirty="0"/>
          </a:p>
          <a:p>
            <a:r>
              <a:rPr lang="hr-HR" dirty="0"/>
              <a:t>https://zivjetizdravo.eu/wp-content/uploads/2021/10/STRES-NA-RADNOM-MJESTU-FINAL-BROSURA-22102021.pdf (11.11.2021.)</a:t>
            </a:r>
          </a:p>
          <a:p>
            <a:endParaRPr lang="hr-HR" dirty="0"/>
          </a:p>
          <a:p>
            <a:r>
              <a:rPr lang="en-US" dirty="0"/>
              <a:t>file:///C:/Users/Korisnik/Downloads/004_brkic%20(1).pdf</a:t>
            </a:r>
            <a:r>
              <a:rPr lang="hr-HR" dirty="0"/>
              <a:t> (11.11.2021.)</a:t>
            </a:r>
          </a:p>
          <a:p>
            <a:endParaRPr lang="hr-HR" dirty="0"/>
          </a:p>
          <a:p>
            <a:r>
              <a:rPr lang="hr-HR" dirty="0"/>
              <a:t>file:///C:/Users/Korisnik/Downloads/Kalebic_Maglica_Uloga_izrazavanja_emocija_i_suocavanja_sa_stresom_vezanim_uz_skolu_u_percepciji_raspolozenja_i_tjele.pdf (11.11.2021.)</a:t>
            </a:r>
          </a:p>
          <a:p>
            <a:endParaRPr lang="hr-HR" dirty="0"/>
          </a:p>
          <a:p>
            <a:r>
              <a:rPr lang="en-US" dirty="0"/>
              <a:t>file:///C:/Users/Korisnik/Downloads/5.PDF</a:t>
            </a:r>
            <a:r>
              <a:rPr lang="hr-HR" dirty="0"/>
              <a:t> (11.11.2021.)</a:t>
            </a:r>
          </a:p>
          <a:p>
            <a:endParaRPr lang="hr-HR" dirty="0"/>
          </a:p>
          <a:p>
            <a:r>
              <a:rPr lang="hr-HR" dirty="0"/>
              <a:t>Sandra </a:t>
            </a:r>
            <a:r>
              <a:rPr lang="hr-HR" dirty="0" err="1"/>
              <a:t>McTravish</a:t>
            </a:r>
            <a:r>
              <a:rPr lang="hr-HR" dirty="0"/>
              <a:t>: „Životne vještine za tinejdžere: 225 pripremljenih aktivnosti za usvajanje zdravih životnih navika”, Zagreb: Naklada Kosinj, 2013.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302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85DBD-1D0D-4A1F-9916-14E01F5D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3686"/>
            <a:ext cx="8229600" cy="1143000"/>
          </a:xfrm>
        </p:spPr>
        <p:txBody>
          <a:bodyPr/>
          <a:lstStyle/>
          <a:p>
            <a:r>
              <a:rPr lang="hr-HR" dirty="0" err="1"/>
              <a:t>Go</a:t>
            </a:r>
            <a:r>
              <a:rPr lang="hr-HR" dirty="0"/>
              <a:t> to: </a:t>
            </a:r>
            <a:r>
              <a:rPr lang="hr-HR" dirty="0">
                <a:hlinkClick r:id="rId2"/>
              </a:rPr>
              <a:t>www.menti.com</a:t>
            </a:r>
            <a:br>
              <a:rPr lang="hr-HR" dirty="0"/>
            </a:br>
            <a:r>
              <a:rPr lang="hr-HR" dirty="0" err="1"/>
              <a:t>and</a:t>
            </a:r>
            <a:r>
              <a:rPr lang="hr-HR" dirty="0"/>
              <a:t> use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code</a:t>
            </a:r>
            <a:r>
              <a:rPr lang="hr-HR" dirty="0"/>
              <a:t> 7778 2496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103D17D-A56F-4006-BCDC-DE05C76EF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125662"/>
            <a:ext cx="4457700" cy="4457700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D6B6DDF-9C9F-4508-8B10-13F375AB2671}"/>
              </a:ext>
            </a:extLst>
          </p:cNvPr>
          <p:cNvSpPr txBox="1"/>
          <p:nvPr/>
        </p:nvSpPr>
        <p:spPr>
          <a:xfrm>
            <a:off x="1216058" y="215378"/>
            <a:ext cx="602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KOJIM POSLOM BI SE VOLJELA/VOLIO BAVITI U BUDUĆNOSTI?</a:t>
            </a:r>
          </a:p>
        </p:txBody>
      </p:sp>
    </p:spTree>
    <p:extLst>
      <p:ext uri="{BB962C8B-B14F-4D97-AF65-F5344CB8AC3E}">
        <p14:creationId xmlns:p14="http://schemas.microsoft.com/office/powerpoint/2010/main" val="3551901195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D3F66B-DD31-4EB4-808D-EBE5DA248CE2}"/>
              </a:ext>
            </a:extLst>
          </p:cNvPr>
          <p:cNvSpPr txBox="1">
            <a:spLocks/>
          </p:cNvSpPr>
          <p:nvPr/>
        </p:nvSpPr>
        <p:spPr>
          <a:xfrm>
            <a:off x="647075" y="608884"/>
            <a:ext cx="8201320" cy="914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tx2"/>
                </a:solidFill>
              </a:rPr>
              <a:t> WHO: </a:t>
            </a:r>
            <a:r>
              <a:rPr lang="hr-HR" sz="2800" b="1" dirty="0">
                <a:solidFill>
                  <a:schemeClr val="tx2"/>
                </a:solidFill>
              </a:rPr>
              <a:t>„Stres na radnome mjestu -  svjetska epidemija“</a:t>
            </a:r>
            <a:endParaRPr lang="hr-HR" sz="2800" b="1" dirty="0"/>
          </a:p>
        </p:txBody>
      </p:sp>
      <p:pic>
        <p:nvPicPr>
          <p:cNvPr id="3" name="Rezervirano mjesto sadržaja 3">
            <a:extLst>
              <a:ext uri="{FF2B5EF4-FFF2-40B4-BE49-F238E27FC236}">
                <a16:creationId xmlns:a16="http://schemas.microsoft.com/office/drawing/2014/main" id="{FF51BC02-5DF6-49E6-897D-A9A65113759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5" y="1523284"/>
            <a:ext cx="5697199" cy="32329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FEEBB617-785C-4ACB-8F0F-AB81B7A12D94}"/>
              </a:ext>
            </a:extLst>
          </p:cNvPr>
          <p:cNvSpPr/>
          <p:nvPr/>
        </p:nvSpPr>
        <p:spPr>
          <a:xfrm>
            <a:off x="571272" y="531810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„</a:t>
            </a:r>
            <a:r>
              <a:rPr lang="hr-HR" sz="2400" dirty="0" err="1">
                <a:solidFill>
                  <a:srgbClr val="FF0000"/>
                </a:solidFill>
              </a:rPr>
              <a:t>Najstresnija</a:t>
            </a:r>
            <a:r>
              <a:rPr lang="hr-HR" sz="2400" dirty="0">
                <a:solidFill>
                  <a:srgbClr val="FF0000"/>
                </a:solidFill>
              </a:rPr>
              <a:t> zanimanja</a:t>
            </a:r>
            <a:r>
              <a:rPr lang="hr-HR" sz="2400" dirty="0"/>
              <a:t>: policajac, vojnik, liječnik u prvoj pomoći, kontrolor zračnog prometa, majka male djece, burzovni agent, </a:t>
            </a:r>
            <a:r>
              <a:rPr lang="hr-HR" sz="2400" b="1" dirty="0"/>
              <a:t>učitelj</a:t>
            </a:r>
            <a:r>
              <a:rPr lang="hr-HR" sz="2400" dirty="0"/>
              <a:t> i građevinski radnik.“ (</a:t>
            </a:r>
            <a:r>
              <a:rPr lang="hr-HR" sz="2400" dirty="0" err="1"/>
              <a:t>Moravek</a:t>
            </a:r>
            <a:r>
              <a:rPr lang="hr-HR" sz="2400" dirty="0"/>
              <a:t> (2007))</a:t>
            </a:r>
          </a:p>
        </p:txBody>
      </p:sp>
    </p:spTree>
    <p:extLst>
      <p:ext uri="{BB962C8B-B14F-4D97-AF65-F5344CB8AC3E}">
        <p14:creationId xmlns:p14="http://schemas.microsoft.com/office/powerpoint/2010/main" val="17030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FA45D-7083-4AA9-ACC6-2E932D1E9B8F}"/>
              </a:ext>
            </a:extLst>
          </p:cNvPr>
          <p:cNvSpPr txBox="1">
            <a:spLocks/>
          </p:cNvSpPr>
          <p:nvPr/>
        </p:nvSpPr>
        <p:spPr>
          <a:xfrm>
            <a:off x="5392131" y="274638"/>
            <a:ext cx="3682597" cy="122910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300" b="1" dirty="0">
                <a:solidFill>
                  <a:srgbClr val="FF0000"/>
                </a:solidFill>
              </a:rPr>
              <a:t>Vježba 1. </a:t>
            </a:r>
          </a:p>
          <a:p>
            <a:endParaRPr lang="hr-HR" sz="5300" b="1" dirty="0">
              <a:solidFill>
                <a:srgbClr val="FF0000"/>
              </a:solidFill>
            </a:endParaRPr>
          </a:p>
          <a:p>
            <a:r>
              <a:rPr lang="hr-HR" sz="5300" b="1" dirty="0">
                <a:solidFill>
                  <a:srgbClr val="FF0000"/>
                </a:solidFill>
              </a:rPr>
              <a:t>„</a:t>
            </a:r>
            <a:r>
              <a:rPr lang="hr-HR" sz="5300" b="1" dirty="0"/>
              <a:t>Indeks životnih promjena” Zadatak:</a:t>
            </a:r>
          </a:p>
          <a:p>
            <a:endParaRPr lang="hr-HR" sz="5300" dirty="0"/>
          </a:p>
          <a:p>
            <a:r>
              <a:rPr lang="hr-HR" sz="5300" dirty="0"/>
              <a:t>Zbroji bodove i </a:t>
            </a:r>
            <a:r>
              <a:rPr lang="hr-HR" sz="5300" dirty="0">
                <a:highlight>
                  <a:srgbClr val="FFFF00"/>
                </a:highlight>
              </a:rPr>
              <a:t>putem linka upiši </a:t>
            </a:r>
            <a:r>
              <a:rPr lang="hr-HR" sz="5300" dirty="0"/>
              <a:t>ukupan broj bodova:</a:t>
            </a:r>
          </a:p>
          <a:p>
            <a:endParaRPr lang="hr-HR" sz="5300" dirty="0"/>
          </a:p>
          <a:p>
            <a:r>
              <a:rPr lang="hr-HR" sz="5300" dirty="0"/>
              <a:t> a) do 100,100 do 250, više od 250</a:t>
            </a:r>
          </a:p>
          <a:p>
            <a:endParaRPr lang="en-US" sz="2200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4C36B261-AC87-4C7D-96C2-53E21A02BEA4}"/>
              </a:ext>
            </a:extLst>
          </p:cNvPr>
          <p:cNvSpPr txBox="1">
            <a:spLocks/>
          </p:cNvSpPr>
          <p:nvPr/>
        </p:nvSpPr>
        <p:spPr>
          <a:xfrm>
            <a:off x="457200" y="5784270"/>
            <a:ext cx="8617528" cy="7990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2200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CAD6F26-3DBB-4562-A26C-8B83B5EB95D4}"/>
              </a:ext>
            </a:extLst>
          </p:cNvPr>
          <p:cNvSpPr txBox="1">
            <a:spLocks/>
          </p:cNvSpPr>
          <p:nvPr/>
        </p:nvSpPr>
        <p:spPr>
          <a:xfrm>
            <a:off x="457200" y="4509646"/>
            <a:ext cx="8503920" cy="115610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200" dirty="0">
              <a:solidFill>
                <a:srgbClr val="0070C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2C964D4-DDED-4744-BC1B-9ACE8B163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5314"/>
            <a:ext cx="5209252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2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FB1063F-14F6-40C7-9994-53F7FF12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1761"/>
          </a:xfrm>
        </p:spPr>
        <p:txBody>
          <a:bodyPr>
            <a:normAutofit fontScale="90000"/>
          </a:bodyPr>
          <a:lstStyle/>
          <a:p>
            <a:br>
              <a:rPr lang="hr-HR" sz="3600" b="1" dirty="0">
                <a:solidFill>
                  <a:srgbClr val="FF0000"/>
                </a:solidFill>
              </a:rPr>
            </a:br>
            <a:br>
              <a:rPr lang="hr-HR" sz="3600" b="1" dirty="0">
                <a:solidFill>
                  <a:srgbClr val="FF0000"/>
                </a:solidFill>
              </a:rPr>
            </a:br>
            <a:r>
              <a:rPr lang="hr-HR" sz="3600" b="1" dirty="0">
                <a:solidFill>
                  <a:srgbClr val="FF0000"/>
                </a:solidFill>
              </a:rPr>
              <a:t>Vježba 1. </a:t>
            </a:r>
            <a:br>
              <a:rPr lang="hr-HR" sz="3600" b="1" dirty="0">
                <a:solidFill>
                  <a:srgbClr val="FF0000"/>
                </a:solidFill>
              </a:rPr>
            </a:br>
            <a:r>
              <a:rPr lang="hr-HR" sz="3600" b="1" dirty="0"/>
              <a:t>„Indeks životnih promjena”</a:t>
            </a:r>
            <a:br>
              <a:rPr lang="hr-HR" sz="3600" b="1" dirty="0"/>
            </a:br>
            <a:r>
              <a:rPr lang="hr-HR" sz="3600" b="1" dirty="0">
                <a:solidFill>
                  <a:srgbClr val="FF0000"/>
                </a:solidFill>
              </a:rPr>
              <a:t> </a:t>
            </a:r>
            <a:br>
              <a:rPr lang="hr-HR" sz="3600" b="1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78EF53-9B71-4FA7-AACF-12C3D807F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https://forms.office.com/r/6Z4WxEb6ae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66FC2B0-2E26-4F69-88F4-138BCC7BA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55" y="2799923"/>
            <a:ext cx="3692951" cy="36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9EA521C-C445-4D4C-9BE4-C5311780D9C0}"/>
              </a:ext>
            </a:extLst>
          </p:cNvPr>
          <p:cNvSpPr txBox="1"/>
          <p:nvPr/>
        </p:nvSpPr>
        <p:spPr>
          <a:xfrm>
            <a:off x="461913" y="671691"/>
            <a:ext cx="82201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KORISTEĆI SE PRETHODNOM TABLICOM ODREDI INDEKS ŽIVOTNIH PROMJENA SLJEDEĆIH LJUDI i zapiši na papirić:</a:t>
            </a:r>
          </a:p>
          <a:p>
            <a:endParaRPr lang="hr-HR" dirty="0"/>
          </a:p>
          <a:p>
            <a:r>
              <a:rPr lang="hr-HR" dirty="0"/>
              <a:t>1. Matko je nedavno prekinuo s djevojkom. Živi kod kuće, gdje dijeli sobu s bratom blizancem. Ove jeseni se upisao na fakultet. Na sreću , fakultet se nalazi u njegovu rodnom gradu pa se nije morao seliti.</a:t>
            </a:r>
          </a:p>
          <a:p>
            <a:r>
              <a:rPr lang="hr-HR" dirty="0"/>
              <a:t>				   Indeks životnih promjena:_______________</a:t>
            </a:r>
          </a:p>
          <a:p>
            <a:endParaRPr lang="hr-HR" dirty="0"/>
          </a:p>
          <a:p>
            <a:r>
              <a:rPr lang="hr-HR" dirty="0"/>
              <a:t>2. Otkad su Anini roditelji prije tri mjeseca najavili razvod braka, njezine ocjene u školi su se počele pogoršavati. Zbog situacije kod kuće je vrlo depresivna te je nekoliko puta ostala u krevetu i nije se pojavila u školi.</a:t>
            </a:r>
          </a:p>
          <a:p>
            <a:r>
              <a:rPr lang="hr-HR" dirty="0"/>
              <a:t>				  Indeks životnih promjena:_______________</a:t>
            </a:r>
          </a:p>
          <a:p>
            <a:endParaRPr lang="hr-HR" dirty="0"/>
          </a:p>
          <a:p>
            <a:r>
              <a:rPr lang="hr-HR" dirty="0"/>
              <a:t>3. Emini roditelji su dobili na lutriji zbog čega su kupili veliku kuću u Sinju te su odselili iz Splita. Ema ima </a:t>
            </a:r>
            <a:r>
              <a:rPr lang="hr-HR" dirty="0" err="1"/>
              <a:t>proteškoća</a:t>
            </a:r>
            <a:r>
              <a:rPr lang="hr-HR" dirty="0"/>
              <a:t> sa prilagodbom u novoj sredini i jako joj nedostaju prijatelji.				   Indeks životnih promjena:_______________</a:t>
            </a:r>
          </a:p>
          <a:p>
            <a:endParaRPr lang="hr-HR" dirty="0"/>
          </a:p>
          <a:p>
            <a:endParaRPr lang="hr-HR" dirty="0"/>
          </a:p>
          <a:p>
            <a:r>
              <a:rPr lang="hr-HR" b="1" dirty="0"/>
              <a:t>Izaberi jednu od ove tri osobe i daj joj nekoliko savjeta koji će joj pomoći da izađe na kraj sa stresom u svom životu.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E70774E-E8C9-4CF2-80C1-0D420A71164D}"/>
              </a:ext>
            </a:extLst>
          </p:cNvPr>
          <p:cNvSpPr txBox="1"/>
          <p:nvPr/>
        </p:nvSpPr>
        <p:spPr>
          <a:xfrm>
            <a:off x="5354425" y="94268"/>
            <a:ext cx="287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Vježba 2. KOMENTIRAJMO</a:t>
            </a:r>
          </a:p>
        </p:txBody>
      </p:sp>
    </p:spTree>
    <p:extLst>
      <p:ext uri="{BB962C8B-B14F-4D97-AF65-F5344CB8AC3E}">
        <p14:creationId xmlns:p14="http://schemas.microsoft.com/office/powerpoint/2010/main" val="7303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zervirano mjesto sadržaja 5">
            <a:extLst>
              <a:ext uri="{FF2B5EF4-FFF2-40B4-BE49-F238E27FC236}">
                <a16:creationId xmlns:a16="http://schemas.microsoft.com/office/drawing/2014/main" id="{7160CB24-9182-4251-8852-6E09CEC05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004311"/>
              </p:ext>
            </p:extLst>
          </p:nvPr>
        </p:nvGraphicFramePr>
        <p:xfrm>
          <a:off x="171255" y="332656"/>
          <a:ext cx="4947501" cy="4007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FF0000"/>
                          </a:solidFill>
                          <a:effectLst/>
                        </a:rPr>
                        <a:t>IZVORI STRESA KOD UČENIKA: </a:t>
                      </a:r>
                      <a:endParaRPr lang="hr-HR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- strah od loše ocjene i strah od ispitivanja,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- neuspjeh u školi, 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- problemi s vršnjacima, 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- rastava roditelja, 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- bolest, 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- nasilje u obitelji i mnogi drugi,…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C1DA8306-A5A1-406F-A52D-AD78BE56816D}"/>
              </a:ext>
            </a:extLst>
          </p:cNvPr>
          <p:cNvSpPr/>
          <p:nvPr/>
        </p:nvSpPr>
        <p:spPr>
          <a:xfrm>
            <a:off x="171254" y="4439726"/>
            <a:ext cx="8595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b="1" dirty="0">
                <a:solidFill>
                  <a:srgbClr val="FF0000"/>
                </a:solidFill>
              </a:rPr>
              <a:t>ZNAKOVI stresa kod djece</a:t>
            </a:r>
            <a:r>
              <a:rPr lang="hr-HR" sz="2000" b="1" dirty="0"/>
              <a:t>:</a:t>
            </a:r>
            <a:r>
              <a:rPr lang="hr-HR" sz="2000" dirty="0"/>
              <a:t> tvrdoglavost i odbijanje poslušnosti, pretjerano hvalisanje, ljubomora zbog roditeljske ljubavi i pažnje, kritičnost prema sebi, povećani interes za teme vezane uz seks, zabrinutost zbog bržeg ili sporijeg tjelesnog razvoja u odnosu na zdravlje, jaka usmjerenost na ispitivanje vlastitih misli i osjećaja, sukob s roditeljima zbog ograničavanja slobode, ispitivanje granica kroz neposlušnost, stalan pritisak zbog cigareta, alkohola droge,…</a:t>
            </a:r>
          </a:p>
        </p:txBody>
      </p:sp>
      <p:pic>
        <p:nvPicPr>
          <p:cNvPr id="4" name="Slika 3" descr="Slikovni rezultat za upravljanje stresom u Å¡koli">
            <a:extLst>
              <a:ext uri="{FF2B5EF4-FFF2-40B4-BE49-F238E27FC236}">
                <a16:creationId xmlns:a16="http://schemas.microsoft.com/office/drawing/2014/main" id="{8E922C80-B0E9-4F18-90A1-6163289AE50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3674" y="1440248"/>
            <a:ext cx="4202782" cy="201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1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1834</Words>
  <Application>Microsoft Office PowerPoint</Application>
  <PresentationFormat>Prikaz na zaslonu (4:3)</PresentationFormat>
  <Paragraphs>218</Paragraphs>
  <Slides>31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Lato</vt:lpstr>
      <vt:lpstr>Tema sustava Office</vt:lpstr>
      <vt:lpstr>Office tema</vt:lpstr>
      <vt:lpstr>Acrobat Document</vt:lpstr>
      <vt:lpstr>Motivacijska radionica: UTJECAJ STRESA NA RAVNOTEŽU ŽIVOTA</vt:lpstr>
      <vt:lpstr>PowerPoint prezentacija</vt:lpstr>
      <vt:lpstr> KRUŽNICA DANA </vt:lpstr>
      <vt:lpstr>Go to: www.menti.com and use the code 7778 2496</vt:lpstr>
      <vt:lpstr>PowerPoint prezentacija</vt:lpstr>
      <vt:lpstr>PowerPoint prezentacija</vt:lpstr>
      <vt:lpstr>  Vježba 1.  „Indeks životnih promjena”   </vt:lpstr>
      <vt:lpstr>PowerPoint prezentacija</vt:lpstr>
      <vt:lpstr>PowerPoint prezentacija</vt:lpstr>
      <vt:lpstr>Vježba 3. Komentirajmo</vt:lpstr>
      <vt:lpstr>PowerPoint prezentacija</vt:lpstr>
      <vt:lpstr>Vježba 4. REAKCIJA NA STRES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Vježba 6. LOŠ ILI DOBAR STRES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Komunikacijski aspekti upravljanja stresom u odgojno-obrazovnom radu</dc:title>
  <dc:creator>Josipa Caktaš</dc:creator>
  <cp:lastModifiedBy>Goran Stipanović</cp:lastModifiedBy>
  <cp:revision>63</cp:revision>
  <dcterms:created xsi:type="dcterms:W3CDTF">2019-04-22T09:43:31Z</dcterms:created>
  <dcterms:modified xsi:type="dcterms:W3CDTF">2021-11-12T16:33:47Z</dcterms:modified>
</cp:coreProperties>
</file>