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3D5-8397-406C-BC60-B2E2F10D457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962-2F57-4033-8CAD-349C4233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3D5-8397-406C-BC60-B2E2F10D457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962-2F57-4033-8CAD-349C4233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1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3D5-8397-406C-BC60-B2E2F10D457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962-2F57-4033-8CAD-349C4233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6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3D5-8397-406C-BC60-B2E2F10D457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962-2F57-4033-8CAD-349C4233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3D5-8397-406C-BC60-B2E2F10D457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962-2F57-4033-8CAD-349C4233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6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3D5-8397-406C-BC60-B2E2F10D457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962-2F57-4033-8CAD-349C4233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5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3D5-8397-406C-BC60-B2E2F10D457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962-2F57-4033-8CAD-349C4233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5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3D5-8397-406C-BC60-B2E2F10D457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962-2F57-4033-8CAD-349C4233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1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3D5-8397-406C-BC60-B2E2F10D457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962-2F57-4033-8CAD-349C4233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3D5-8397-406C-BC60-B2E2F10D457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962-2F57-4033-8CAD-349C4233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3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3D5-8397-406C-BC60-B2E2F10D457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B962-2F57-4033-8CAD-349C4233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13D5-8397-406C-BC60-B2E2F10D457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EB962-2F57-4033-8CAD-349C4233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3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6000" y="0"/>
            <a:ext cx="7620000" cy="1075814"/>
          </a:xfrm>
        </p:spPr>
        <p:txBody>
          <a:bodyPr/>
          <a:lstStyle/>
          <a:p>
            <a:r>
              <a:rPr lang="hr-HR" dirty="0"/>
              <a:t>MIKROSKOPIRANJE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391400" y="5609843"/>
            <a:ext cx="4335909" cy="365528"/>
          </a:xfrm>
        </p:spPr>
        <p:txBody>
          <a:bodyPr>
            <a:noAutofit/>
          </a:bodyPr>
          <a:lstStyle/>
          <a:p>
            <a:r>
              <a:rPr lang="hr-HR" sz="2000" dirty="0"/>
              <a:t>V. GIMNAZIJA VLADIMIR NAZOR – SPLIT, učenici 2.-ih razreda (Izborna nastava)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725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PRIBOR I MATERIJALI</a:t>
            </a:r>
            <a:endParaRPr lang="en-US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4851" y="2580005"/>
            <a:ext cx="4549140" cy="2235835"/>
          </a:xfrm>
        </p:spPr>
        <p:txBody>
          <a:bodyPr>
            <a:normAutofit lnSpcReduction="10000"/>
          </a:bodyPr>
          <a:lstStyle/>
          <a:p>
            <a:r>
              <a:rPr lang="hr-HR" sz="3500" dirty="0"/>
              <a:t>Svjetlosni mikroskop</a:t>
            </a:r>
          </a:p>
          <a:p>
            <a:r>
              <a:rPr lang="hr-HR" sz="3500" dirty="0" err="1"/>
              <a:t>Predmetnice</a:t>
            </a:r>
            <a:endParaRPr lang="hr-HR" sz="3500" dirty="0"/>
          </a:p>
          <a:p>
            <a:r>
              <a:rPr lang="hr-HR" sz="3500" dirty="0"/>
              <a:t>Pokrovna stakalca</a:t>
            </a:r>
          </a:p>
          <a:p>
            <a:r>
              <a:rPr lang="hr-HR" sz="3500" dirty="0"/>
              <a:t>Žilet</a:t>
            </a:r>
          </a:p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>
            <a:off x="6808470" y="2601396"/>
            <a:ext cx="29832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500" dirty="0"/>
              <a:t>Glavica luka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500" dirty="0"/>
              <a:t>voda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26475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1525" y="33291"/>
            <a:ext cx="10515600" cy="1325563"/>
          </a:xfrm>
        </p:spPr>
        <p:txBody>
          <a:bodyPr/>
          <a:lstStyle/>
          <a:p>
            <a:r>
              <a:rPr lang="hr-HR" b="1" dirty="0"/>
              <a:t>Samostalno izrađivanje preparata…</a:t>
            </a:r>
            <a:endParaRPr lang="en-US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1228"/>
            <a:ext cx="3971925" cy="5295901"/>
          </a:xfr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897ACC8-0EAA-470A-9FF6-9884EBC7C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90" y="1358854"/>
            <a:ext cx="58864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2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Postupak </a:t>
            </a:r>
            <a:r>
              <a:rPr lang="hr-HR" b="1" dirty="0" err="1"/>
              <a:t>mikroskopiranja</a:t>
            </a:r>
            <a:r>
              <a:rPr lang="hr-HR" b="1" dirty="0"/>
              <a:t>:</a:t>
            </a:r>
            <a:endParaRPr lang="en-US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r-HR" dirty="0"/>
              <a:t>Pripremili smo potreban pribor.</a:t>
            </a:r>
          </a:p>
          <a:p>
            <a:pPr marL="514350" indent="-514350">
              <a:buAutoNum type="arabicPeriod"/>
            </a:pPr>
            <a:r>
              <a:rPr lang="hr-HR" dirty="0"/>
              <a:t>Očistili smo glavicu luka.</a:t>
            </a:r>
          </a:p>
          <a:p>
            <a:pPr marL="514350" indent="-514350">
              <a:buAutoNum type="arabicPeriod"/>
            </a:pPr>
            <a:r>
              <a:rPr lang="hr-HR" dirty="0"/>
              <a:t>Uz pomoć žileta smo odrezali jako tanak uzorak ;)</a:t>
            </a:r>
          </a:p>
          <a:p>
            <a:pPr marL="514350" indent="-514350">
              <a:buAutoNum type="arabicPeriod"/>
            </a:pPr>
            <a:r>
              <a:rPr lang="hr-HR" dirty="0"/>
              <a:t>Na </a:t>
            </a:r>
            <a:r>
              <a:rPr lang="hr-HR" dirty="0" err="1"/>
              <a:t>predmetnicu</a:t>
            </a:r>
            <a:r>
              <a:rPr lang="hr-HR" dirty="0"/>
              <a:t> smo </a:t>
            </a:r>
            <a:r>
              <a:rPr lang="hr-HR" dirty="0" err="1"/>
              <a:t>dokapali</a:t>
            </a:r>
            <a:r>
              <a:rPr lang="hr-HR" dirty="0"/>
              <a:t> vodu, a u vodu uzorak.</a:t>
            </a:r>
          </a:p>
          <a:p>
            <a:pPr marL="514350" indent="-514350">
              <a:buAutoNum type="arabicPeriod"/>
            </a:pPr>
            <a:r>
              <a:rPr lang="hr-HR" dirty="0"/>
              <a:t>Poklopili smo ga </a:t>
            </a:r>
            <a:r>
              <a:rPr lang="hr-HR" dirty="0" err="1"/>
              <a:t>pokrovnicom</a:t>
            </a:r>
            <a:r>
              <a:rPr lang="hr-HR" dirty="0"/>
              <a:t>.</a:t>
            </a:r>
          </a:p>
          <a:p>
            <a:pPr marL="514350" indent="-514350">
              <a:buAutoNum type="arabicPeriod"/>
            </a:pPr>
            <a:r>
              <a:rPr lang="hr-HR" dirty="0" err="1"/>
              <a:t>Mikroskopiramo</a:t>
            </a:r>
            <a:r>
              <a:rPr lang="hr-HR" dirty="0"/>
              <a:t>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2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000" b="1" dirty="0"/>
              <a:t>Praktičan rad:</a:t>
            </a:r>
            <a:endParaRPr lang="en-US" sz="3000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742" y="479265"/>
            <a:ext cx="4285418" cy="571389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34375" r="2603"/>
          <a:stretch/>
        </p:blipFill>
        <p:spPr>
          <a:xfrm>
            <a:off x="0" y="1564957"/>
            <a:ext cx="7691015" cy="462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8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riginal-4A6D281D-2A18-4F53-9549-FDFB691B7FF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7561" y="0"/>
            <a:ext cx="5229225" cy="6857166"/>
          </a:xfrm>
        </p:spPr>
      </p:pic>
    </p:spTree>
    <p:extLst>
      <p:ext uri="{BB962C8B-B14F-4D97-AF65-F5344CB8AC3E}">
        <p14:creationId xmlns:p14="http://schemas.microsoft.com/office/powerpoint/2010/main" val="378787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Što smo vidjeli?</a:t>
            </a:r>
            <a:endParaRPr lang="en-US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 t="20497" b="3638"/>
          <a:stretch/>
        </p:blipFill>
        <p:spPr>
          <a:xfrm>
            <a:off x="838199" y="1463324"/>
            <a:ext cx="4271565" cy="467077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26666" r="4907" b="14375"/>
          <a:stretch/>
        </p:blipFill>
        <p:spPr>
          <a:xfrm>
            <a:off x="5448300" y="1463324"/>
            <a:ext cx="4838699" cy="466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0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D0CFE3A-2D96-4E53-BA8B-7BCA0FA32DE3}"/>
              </a:ext>
            </a:extLst>
          </p:cNvPr>
          <p:cNvSpPr txBox="1"/>
          <p:nvPr/>
        </p:nvSpPr>
        <p:spPr>
          <a:xfrm>
            <a:off x="358140" y="815340"/>
            <a:ext cx="1136142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ZAKLJUČAK: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Mikroskopiranjem</a:t>
            </a:r>
            <a:r>
              <a:rPr lang="hr-H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smo uočili stanice koje su omeđene </a:t>
            </a:r>
            <a:r>
              <a:rPr lang="hr-H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staničnim stjenkama </a:t>
            </a:r>
            <a:r>
              <a:rPr lang="hr-H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koje stanicama daju oblik. </a:t>
            </a:r>
          </a:p>
          <a:p>
            <a:pPr marL="285750" indent="-285750">
              <a:buFontTx/>
              <a:buChar char="-"/>
            </a:pPr>
            <a:r>
              <a:rPr lang="hr-H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Citoplazma je prozirna i nalazi se uz stanične stjenke u uskom sloju jer promatramo stanice koje su već starije (diferencirane), u kojima najveći dio stanice ispunjava vakuola. </a:t>
            </a:r>
          </a:p>
          <a:p>
            <a:pPr marL="285750" indent="-285750">
              <a:buFontTx/>
              <a:buChar char="-"/>
            </a:pPr>
            <a:r>
              <a:rPr lang="hr-H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 stanicama još raspoznajemo </a:t>
            </a:r>
            <a:r>
              <a:rPr lang="hr-H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jezgre</a:t>
            </a:r>
            <a:r>
              <a:rPr lang="hr-H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te mnogo pojedinačnih </a:t>
            </a:r>
            <a:r>
              <a:rPr lang="hr-H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kristala kalcijeva </a:t>
            </a:r>
            <a:r>
              <a:rPr lang="hr-HR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oksalata</a:t>
            </a:r>
            <a:r>
              <a:rPr lang="hr-H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dihidrata</a:t>
            </a:r>
            <a:r>
              <a:rPr lang="hr-H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ISTRAŽILI SMO:</a:t>
            </a:r>
          </a:p>
          <a:p>
            <a:endParaRPr lang="hr-HR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„</a:t>
            </a:r>
            <a:r>
              <a:rPr lang="hr-HR" b="0" i="0" dirty="0">
                <a:solidFill>
                  <a:srgbClr val="6D6D6D"/>
                </a:solidFill>
                <a:effectLst/>
                <a:latin typeface="Alegreya"/>
              </a:rPr>
              <a:t>Kristali </a:t>
            </a:r>
            <a:r>
              <a:rPr lang="hr-HR" b="0" i="0" dirty="0" err="1">
                <a:solidFill>
                  <a:srgbClr val="6D6D6D"/>
                </a:solidFill>
                <a:effectLst/>
                <a:latin typeface="Alegreya"/>
              </a:rPr>
              <a:t>CaOx</a:t>
            </a:r>
            <a:r>
              <a:rPr lang="hr-HR" b="0" i="0" dirty="0">
                <a:solidFill>
                  <a:srgbClr val="6D6D6D"/>
                </a:solidFill>
                <a:effectLst/>
                <a:latin typeface="Alegreya"/>
              </a:rPr>
              <a:t> nastaju u vakuoli biljne stanice koja zbog toga ima poseban naziv – </a:t>
            </a:r>
            <a:r>
              <a:rPr lang="hr-HR" b="0" i="0" dirty="0" err="1">
                <a:solidFill>
                  <a:srgbClr val="6D6D6D"/>
                </a:solidFill>
                <a:effectLst/>
                <a:latin typeface="Alegreya"/>
              </a:rPr>
              <a:t>idioblast</a:t>
            </a:r>
            <a:r>
              <a:rPr lang="hr-HR" b="0" i="0">
                <a:solidFill>
                  <a:srgbClr val="6D6D6D"/>
                </a:solidFill>
                <a:effectLst/>
                <a:latin typeface="Alegreya"/>
              </a:rPr>
              <a:t>. </a:t>
            </a:r>
          </a:p>
          <a:p>
            <a:r>
              <a:rPr lang="hr-HR" b="0" i="0">
                <a:solidFill>
                  <a:srgbClr val="6D6D6D"/>
                </a:solidFill>
                <a:effectLst/>
                <a:latin typeface="Alegreya"/>
              </a:rPr>
              <a:t>Idioblaste</a:t>
            </a:r>
            <a:r>
              <a:rPr lang="hr-HR" b="0" i="0" dirty="0">
                <a:solidFill>
                  <a:srgbClr val="6D6D6D"/>
                </a:solidFill>
                <a:effectLst/>
                <a:latin typeface="Alegreya"/>
              </a:rPr>
              <a:t> je moguće pronaći u korijenu, stabljici, listovima, sjemenkama i nekim dijelovima cvijeta. Ipak, postoje i biljke bez </a:t>
            </a:r>
            <a:r>
              <a:rPr lang="hr-HR" b="0" i="0" dirty="0" err="1">
                <a:solidFill>
                  <a:srgbClr val="6D6D6D"/>
                </a:solidFill>
                <a:effectLst/>
                <a:latin typeface="Alegreya"/>
              </a:rPr>
              <a:t>idioblasta</a:t>
            </a:r>
            <a:r>
              <a:rPr lang="hr-HR" b="0" i="0" dirty="0">
                <a:solidFill>
                  <a:srgbClr val="6D6D6D"/>
                </a:solidFill>
                <a:effectLst/>
                <a:latin typeface="Alegreya"/>
              </a:rPr>
              <a:t>, a kristali </a:t>
            </a:r>
            <a:r>
              <a:rPr lang="hr-HR" b="0" i="0" dirty="0" err="1">
                <a:solidFill>
                  <a:srgbClr val="6D6D6D"/>
                </a:solidFill>
                <a:effectLst/>
                <a:latin typeface="Alegreya"/>
              </a:rPr>
              <a:t>CaOx</a:t>
            </a:r>
            <a:r>
              <a:rPr lang="hr-HR" b="0" i="0" dirty="0">
                <a:solidFill>
                  <a:srgbClr val="6D6D6D"/>
                </a:solidFill>
                <a:effectLst/>
                <a:latin typeface="Alegreya"/>
              </a:rPr>
              <a:t> kod njih stvaraju se u “normalnim” stanicama – stanicama epiderme, u stanicama spremišnog </a:t>
            </a:r>
            <a:r>
              <a:rPr lang="hr-HR" b="0" i="0" dirty="0" err="1">
                <a:solidFill>
                  <a:srgbClr val="6D6D6D"/>
                </a:solidFill>
                <a:effectLst/>
                <a:latin typeface="Alegreya"/>
              </a:rPr>
              <a:t>parenhima</a:t>
            </a:r>
            <a:r>
              <a:rPr lang="hr-HR" b="0" i="0" dirty="0">
                <a:solidFill>
                  <a:srgbClr val="6D6D6D"/>
                </a:solidFill>
                <a:effectLst/>
                <a:latin typeface="Alegreya"/>
              </a:rPr>
              <a:t>, u stanicama </a:t>
            </a:r>
            <a:r>
              <a:rPr lang="hr-HR" b="0" i="0" dirty="0" err="1">
                <a:solidFill>
                  <a:srgbClr val="6D6D6D"/>
                </a:solidFill>
                <a:effectLst/>
                <a:latin typeface="Alegreya"/>
              </a:rPr>
              <a:t>mezofila</a:t>
            </a:r>
            <a:r>
              <a:rPr lang="hr-HR" b="0" i="0" dirty="0">
                <a:solidFill>
                  <a:srgbClr val="6D6D6D"/>
                </a:solidFill>
                <a:effectLst/>
                <a:latin typeface="Alegreya"/>
              </a:rPr>
              <a:t>.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”</a:t>
            </a:r>
            <a:endParaRPr lang="hr-H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hr-HR" b="0" i="0" dirty="0">
                <a:solidFill>
                  <a:srgbClr val="6D6D6D"/>
                </a:solidFill>
                <a:effectLst/>
                <a:latin typeface="Alegreya"/>
              </a:rPr>
              <a:t> Kristali </a:t>
            </a:r>
            <a:r>
              <a:rPr lang="hr-HR" b="0" i="0" dirty="0" err="1">
                <a:solidFill>
                  <a:srgbClr val="6D6D6D"/>
                </a:solidFill>
                <a:effectLst/>
                <a:latin typeface="Alegreya"/>
              </a:rPr>
              <a:t>CaOx</a:t>
            </a:r>
            <a:r>
              <a:rPr lang="hr-HR" b="0" i="0" dirty="0">
                <a:solidFill>
                  <a:srgbClr val="6D6D6D"/>
                </a:solidFill>
                <a:effectLst/>
                <a:latin typeface="Alegreya"/>
              </a:rPr>
              <a:t>:</a:t>
            </a:r>
          </a:p>
          <a:p>
            <a:pPr algn="just"/>
            <a:r>
              <a:rPr lang="hr-HR" b="0" i="0" dirty="0">
                <a:solidFill>
                  <a:srgbClr val="6D6D6D"/>
                </a:solidFill>
                <a:effectLst/>
                <a:latin typeface="Alegreya"/>
              </a:rPr>
              <a:t>– sudjeluju u regulaciji kalcija u stanicama</a:t>
            </a:r>
          </a:p>
          <a:p>
            <a:pPr algn="just"/>
            <a:r>
              <a:rPr lang="hr-HR" b="0" i="0" dirty="0">
                <a:solidFill>
                  <a:srgbClr val="6D6D6D"/>
                </a:solidFill>
                <a:effectLst/>
                <a:latin typeface="Alegreya"/>
              </a:rPr>
              <a:t>– sudjeluju u </a:t>
            </a:r>
            <a:r>
              <a:rPr lang="hr-HR" b="0" i="0" dirty="0" err="1">
                <a:solidFill>
                  <a:srgbClr val="6D6D6D"/>
                </a:solidFill>
                <a:effectLst/>
                <a:latin typeface="Alegreya"/>
              </a:rPr>
              <a:t>detoksifikaciji</a:t>
            </a:r>
            <a:r>
              <a:rPr lang="hr-HR" b="0" i="0" dirty="0">
                <a:solidFill>
                  <a:srgbClr val="6D6D6D"/>
                </a:solidFill>
                <a:effectLst/>
                <a:latin typeface="Alegreya"/>
              </a:rPr>
              <a:t> od teških metala</a:t>
            </a:r>
          </a:p>
          <a:p>
            <a:pPr algn="just"/>
            <a:r>
              <a:rPr lang="hr-HR" b="0" i="0" dirty="0">
                <a:solidFill>
                  <a:srgbClr val="6D6D6D"/>
                </a:solidFill>
                <a:effectLst/>
                <a:latin typeface="Alegreya"/>
              </a:rPr>
              <a:t>– pružaju zaštitu od biljojeda</a:t>
            </a:r>
          </a:p>
          <a:p>
            <a:pPr algn="just"/>
            <a:r>
              <a:rPr lang="hr-HR" b="0" i="0" dirty="0">
                <a:solidFill>
                  <a:srgbClr val="6D6D6D"/>
                </a:solidFill>
                <a:effectLst/>
                <a:latin typeface="Alegreya"/>
              </a:rPr>
              <a:t>– prikupljaju ili reflektiraju svjetlost</a:t>
            </a:r>
          </a:p>
          <a:p>
            <a:pPr algn="just"/>
            <a:r>
              <a:rPr lang="hr-HR" b="0" i="0" dirty="0">
                <a:solidFill>
                  <a:srgbClr val="6D6D6D"/>
                </a:solidFill>
                <a:effectLst/>
                <a:latin typeface="Alegreya"/>
              </a:rPr>
              <a:t>– učvršćuju tkiva” 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(izvor: https://mikrosvijet.wordpress.com/2011/09/25/kristali-kalcijevog-oksalata/)</a:t>
            </a:r>
            <a:endParaRPr lang="hr-HR" b="0" i="0" dirty="0">
              <a:solidFill>
                <a:srgbClr val="6D6D6D"/>
              </a:solidFill>
              <a:effectLst/>
              <a:latin typeface="Alegreya"/>
            </a:endParaRPr>
          </a:p>
          <a:p>
            <a:pPr marL="285750" indent="-285750">
              <a:buFontTx/>
              <a:buChar char="-"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14760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257</Words>
  <Application>Microsoft Office PowerPoint</Application>
  <PresentationFormat>Široki zaslon</PresentationFormat>
  <Paragraphs>37</Paragraphs>
  <Slides>8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Alegreya</vt:lpstr>
      <vt:lpstr>Arial</vt:lpstr>
      <vt:lpstr>Calibri</vt:lpstr>
      <vt:lpstr>Calibri Light</vt:lpstr>
      <vt:lpstr>Times New Roman</vt:lpstr>
      <vt:lpstr>Tema sustava Office</vt:lpstr>
      <vt:lpstr>MIKROSKOPIRANJE</vt:lpstr>
      <vt:lpstr>PRIBOR I MATERIJALI</vt:lpstr>
      <vt:lpstr>Samostalno izrađivanje preparata…</vt:lpstr>
      <vt:lpstr>Postupak mikroskopiranja:</vt:lpstr>
      <vt:lpstr>Praktičan rad:</vt:lpstr>
      <vt:lpstr>PowerPoint prezentacija</vt:lpstr>
      <vt:lpstr>Što smo vidjeli?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User</dc:creator>
  <cp:lastModifiedBy>josipa caktas</cp:lastModifiedBy>
  <cp:revision>21</cp:revision>
  <dcterms:created xsi:type="dcterms:W3CDTF">2021-12-02T17:58:38Z</dcterms:created>
  <dcterms:modified xsi:type="dcterms:W3CDTF">2022-05-31T11:15:28Z</dcterms:modified>
</cp:coreProperties>
</file>