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F1DAF7-F7E6-48E2-BAF6-C6771F6C8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743A2E7-2C22-46E4-9534-A68FD99EC3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F925056-8FA1-42DD-88D2-98743767E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D219-91FE-4B8B-9B71-E7500A02441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E2D11E8-B716-4CB2-BBEA-79275FCAA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FE803C1-DC03-485D-8F75-EC4088257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0E53-AA3B-4180-A61E-5218AA6BD7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056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5C43BF-0588-41B3-80C3-B35E4F27B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59AAEE5-5AE6-4201-8339-ADBD6BC47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695C275-55CE-4F48-A317-5783C9B8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D219-91FE-4B8B-9B71-E7500A02441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BA96128-36CC-4CBF-9AD8-2D5BC3EDA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64B1213-DC05-45A0-8205-FE953421D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0E53-AA3B-4180-A61E-5218AA6BD7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467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DFC9AB3-6A14-41D1-BA8C-9798EE5D9E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901E5CD-7A9B-4B8E-9F58-5E8E2350B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9D971D6-2A92-49CB-A98B-0BD0FFA8E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D219-91FE-4B8B-9B71-E7500A02441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BFAEA92-3934-487B-AD62-C368AA67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227B8A0-3E33-48FC-87FA-99AC7B397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0E53-AA3B-4180-A61E-5218AA6BD7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547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1A830F-B87D-45CC-84BA-8B783BB44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8A6AE36-4A99-48CE-BAEB-4C5B42C32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2FB2B78-B052-418E-8227-803D6BD26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D219-91FE-4B8B-9B71-E7500A02441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3FBD135-BB2D-4D3B-B549-DEA6D5AEB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89FFDBC-95FF-4AA5-8C3F-2CD3D1F3B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0E53-AA3B-4180-A61E-5218AA6BD7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596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17E1C1-B8B0-48F6-9D7E-232A56492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D79B744-111D-4D2E-AA50-7DED707C1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31D845C-CFDA-4EF8-90CE-61F406F24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D219-91FE-4B8B-9B71-E7500A02441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F8ED719-22B4-400B-9A84-3DF42A714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9C32671-2508-486A-930F-D884709ED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0E53-AA3B-4180-A61E-5218AA6BD7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978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BCE7F4-5AD0-4143-87ED-A6A5FCBDF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7E82A4-3076-40EA-84C9-7D4B3550D3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930AC0D-9971-43C9-A08E-235EE4831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C6B630A-5084-41AB-9FC1-61B69AC77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D219-91FE-4B8B-9B71-E7500A02441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A5EBF72-A0FF-4C98-A5F5-5E94EBC47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0E0B3CB-D16C-4D03-8540-B5D0CEDE9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0E53-AA3B-4180-A61E-5218AA6BD7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517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ECCA76-4EB4-4A1E-BE46-39908AA76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628937D-5CB6-40BC-ACF9-33995B016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96E8169-559F-42C4-BC6D-F8E344C2A5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6BE5249-3334-495F-9CAF-27CF875B7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1D60BC6-9831-45DD-A3BD-E44896643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596FA09E-87A9-4EB7-BAFE-08193FAF0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D219-91FE-4B8B-9B71-E7500A02441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074E169D-B80F-4A7A-8452-1531C683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FB1EE6D0-D3FA-4AAA-803A-FDEE2C983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0E53-AA3B-4180-A61E-5218AA6BD7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003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9EB2CB-2D94-48C2-A3D5-9B25AA001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DE16197B-97D6-4888-A7D5-03B1D7338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D219-91FE-4B8B-9B71-E7500A02441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4BADBD0-B135-48F5-8B46-B99F211A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F81BCBC-AE18-42C9-9FFA-05C67A03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0E53-AA3B-4180-A61E-5218AA6BD7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633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4B58B7A-3496-443C-B5B5-6D0C9C888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D219-91FE-4B8B-9B71-E7500A02441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42DEC52E-4CAD-4631-AC96-F9D8C104F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3BDC6120-A429-4A48-985C-EFF0D7ECA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0E53-AA3B-4180-A61E-5218AA6BD7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203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20ACCF-C331-49DD-95D0-804B5E66F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116CD9-7FB6-492B-9A6B-399BBA121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C913541-0BF0-490D-9B19-329B05B08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C9B8287-D23F-4BF2-A81C-7BD385A81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D219-91FE-4B8B-9B71-E7500A02441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6588DB4-57D7-4B25-BA1D-0AD9E142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7D73BBE-70D1-47F1-8682-239205D73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0E53-AA3B-4180-A61E-5218AA6BD7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468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D7E86D-0CEE-4587-9CD2-B9069F7B4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163959D5-0AEC-4C44-87F1-FCE73D79EE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3409A60-5B29-4EFB-BA62-4E2E5B10E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C3B2AF6-5911-4DF8-935E-8437734B2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D219-91FE-4B8B-9B71-E7500A02441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E8C75D6-382D-4EAF-8F31-7E114AD55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F451B8A-F85D-42F1-B968-51ACD1DC6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70E53-AA3B-4180-A61E-5218AA6BD7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36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9225487A-08EE-4FA2-B8B3-11F6C1B99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4B1BA47-3D45-42B6-8885-BE4F76FFF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EBB014A-1929-4608-B9A1-C700C9FA87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7D219-91FE-4B8B-9B71-E7500A024419}" type="datetimeFigureOut">
              <a:rPr lang="hr-HR" smtClean="0"/>
              <a:t>31.5.2022.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A0D48A1-3D6F-4968-9DE7-F74E8DC5D2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395C923-BB99-45EE-9FDB-3D7D65B042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70E53-AA3B-4180-A61E-5218AA6BD7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451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ldentree.hr/savjeti/indeks-tjelesne-mase-itm/" TargetMode="External"/><Relationship Id="rId2" Type="http://schemas.openxmlformats.org/officeDocument/2006/relationships/hyperlink" Target="https://www.plivazdravlje.hr/zdravlje-online/bmi-za-djecu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ldentree.hr/savjeti/kalkulator-kalorija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6E909A-BB78-43FA-B4C5-76CB54BE2A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66429"/>
            <a:ext cx="9144000" cy="1190969"/>
          </a:xfrm>
        </p:spPr>
        <p:txBody>
          <a:bodyPr/>
          <a:lstStyle/>
          <a:p>
            <a:r>
              <a:rPr lang="hr-HR" b="1" dirty="0"/>
              <a:t>MISLI ŠTO JEDEŠ </a:t>
            </a:r>
            <a:r>
              <a:rPr lang="hr-HR" dirty="0">
                <a:sym typeface="Wingdings" panose="05000000000000000000" pitchFamily="2" charset="2"/>
              </a:rPr>
              <a:t></a:t>
            </a: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41D935B-24F6-4846-B989-8F560AEA8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67545"/>
            <a:ext cx="9144000" cy="968605"/>
          </a:xfrm>
        </p:spPr>
        <p:txBody>
          <a:bodyPr>
            <a:normAutofit fontScale="77500" lnSpcReduction="20000"/>
          </a:bodyPr>
          <a:lstStyle/>
          <a:p>
            <a:r>
              <a:rPr lang="hr-HR" dirty="0"/>
              <a:t>OBILJEŽAVANJE SVJETSKOG DANA ZDRAVLJA</a:t>
            </a:r>
          </a:p>
          <a:p>
            <a:r>
              <a:rPr lang="hr-HR" b="1" dirty="0"/>
              <a:t>Radionica: Analiza i izrada plana prehrane</a:t>
            </a:r>
          </a:p>
          <a:p>
            <a:r>
              <a:rPr lang="hr-HR" dirty="0"/>
              <a:t>V. gimnazija Vladimir Nazor- Split</a:t>
            </a:r>
          </a:p>
        </p:txBody>
      </p:sp>
      <p:pic>
        <p:nvPicPr>
          <p:cNvPr id="4" name="Slika 3" descr="Slika na kojoj se prikazuje aranžirano, svježe&#10;&#10;Opis je automatski generiran">
            <a:extLst>
              <a:ext uri="{FF2B5EF4-FFF2-40B4-BE49-F238E27FC236}">
                <a16:creationId xmlns:a16="http://schemas.microsoft.com/office/drawing/2014/main" id="{2436A689-3A68-4540-AD53-870638135B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069" y="141824"/>
            <a:ext cx="7410218" cy="344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4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927EAC93-8ACE-40BC-8279-040E4F825A19}"/>
              </a:ext>
            </a:extLst>
          </p:cNvPr>
          <p:cNvSpPr txBox="1"/>
          <p:nvPr/>
        </p:nvSpPr>
        <p:spPr>
          <a:xfrm>
            <a:off x="386498" y="367645"/>
            <a:ext cx="11594969" cy="2763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hr-HR" b="1" dirty="0"/>
              <a:t>1. ZADATAK: 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Istraži koliku količinu proteina, ugljikohidrata i masti trebaš unositi u svoj organizam svakog dana.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ZADATAK: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Izračunaj svoj indeks tjelesne mase na poveznici: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https://www.plivazdravlje.hr/zdravlje-online/bmi-za-djecu</a:t>
            </a: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ili za odrasle na </a:t>
            </a: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https://www.goldentree.hr/savjeti/indeks-tjelesne-mase-itm/</a:t>
            </a: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hr-H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3D947EA-B441-4786-9EC3-5AA8AD0F46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846" y="2568102"/>
            <a:ext cx="6104846" cy="3058327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E3E96C34-DD29-49BA-9812-2E9A241E961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7761" y="2354094"/>
            <a:ext cx="5555432" cy="347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209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F5F2F421-B647-467F-87CF-34BE63B8A84C}"/>
              </a:ext>
            </a:extLst>
          </p:cNvPr>
          <p:cNvSpPr txBox="1"/>
          <p:nvPr/>
        </p:nvSpPr>
        <p:spPr>
          <a:xfrm>
            <a:off x="348792" y="320511"/>
            <a:ext cx="114912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3. ZADATAK: </a:t>
            </a:r>
            <a:r>
              <a:rPr lang="hr-HR" dirty="0"/>
              <a:t>Prouči uz kalkulator kalorija što je to bazalni metabolizam na poveznici </a:t>
            </a:r>
            <a:r>
              <a:rPr lang="hr-HR" dirty="0">
                <a:hlinkClick r:id="rId2"/>
              </a:rPr>
              <a:t>https://www.goldentree.hr/savjeti/kalkulator-kalorija/</a:t>
            </a:r>
            <a:endParaRPr lang="hr-HR" dirty="0"/>
          </a:p>
          <a:p>
            <a:endParaRPr lang="hr-HR" dirty="0"/>
          </a:p>
          <a:p>
            <a:r>
              <a:rPr lang="hr-HR" dirty="0"/>
              <a:t>Izračunaj DNEVNU POTREBU ZA KALORIJAMA prema jednadžbi (za koju još moraš izračunati UDPK, ukupnu dnevnu potrošnju kalorija te očitati KDA, koeficijent dnevne aktivnosti) koristeći se istom poveznicom :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82BFEA1-CCD7-4373-9EFA-4FBE4290CA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724" y="2108051"/>
            <a:ext cx="4867275" cy="2124075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1C55B3B1-6248-4094-B3AA-3CF6FF9F77AC}"/>
              </a:ext>
            </a:extLst>
          </p:cNvPr>
          <p:cNvSpPr txBox="1"/>
          <p:nvPr/>
        </p:nvSpPr>
        <p:spPr>
          <a:xfrm>
            <a:off x="437745" y="4581727"/>
            <a:ext cx="10087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Napomena: </a:t>
            </a:r>
          </a:p>
          <a:p>
            <a:pPr algn="just"/>
            <a:r>
              <a:rPr lang="hr-HR" dirty="0"/>
              <a:t>navedeni izračuni okvirne su informacije za poticanje svijesti o učinku načina prehrane na naše tijelo te su informativni preduvjet za analizu dnevnog jelovnika s aspekta osvještavanja vrste hranjivih tvari koje unosimo u organizam.</a:t>
            </a:r>
          </a:p>
        </p:txBody>
      </p:sp>
    </p:spTree>
    <p:extLst>
      <p:ext uri="{BB962C8B-B14F-4D97-AF65-F5344CB8AC3E}">
        <p14:creationId xmlns:p14="http://schemas.microsoft.com/office/powerpoint/2010/main" val="19902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4AD8C356-16FE-4CDC-AB4C-32C94A14E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991" y="149678"/>
            <a:ext cx="8231687" cy="6708321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9BFF432B-6A14-418B-8F16-88DC4633AD80}"/>
              </a:ext>
            </a:extLst>
          </p:cNvPr>
          <p:cNvSpPr txBox="1"/>
          <p:nvPr/>
        </p:nvSpPr>
        <p:spPr>
          <a:xfrm>
            <a:off x="437745" y="145915"/>
            <a:ext cx="1131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4. ZADATAK: </a:t>
            </a:r>
          </a:p>
        </p:txBody>
      </p:sp>
    </p:spTree>
    <p:extLst>
      <p:ext uri="{BB962C8B-B14F-4D97-AF65-F5344CB8AC3E}">
        <p14:creationId xmlns:p14="http://schemas.microsoft.com/office/powerpoint/2010/main" val="4051267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4657657E-DD61-4E5E-AE38-45932324D16F}"/>
              </a:ext>
            </a:extLst>
          </p:cNvPr>
          <p:cNvSpPr txBox="1"/>
          <p:nvPr/>
        </p:nvSpPr>
        <p:spPr>
          <a:xfrm>
            <a:off x="471340" y="216816"/>
            <a:ext cx="10982227" cy="783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5. ZADATAK: </a:t>
            </a:r>
            <a:r>
              <a:rPr lang="hr-HR" dirty="0"/>
              <a:t>Uspoređujući 1. i 4. dio zadatka, osnovom zapažanja izvedi zaključke.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lvl="0">
              <a:lnSpc>
                <a:spcPct val="107000"/>
              </a:lnSpc>
            </a:pPr>
            <a:r>
              <a:rPr lang="hr-HR" b="1" dirty="0"/>
              <a:t>6. ZADATAK: </a:t>
            </a:r>
            <a:r>
              <a:rPr lang="hr-HR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Pripremimo slasne zalogaje!</a:t>
            </a:r>
          </a:p>
          <a:p>
            <a:pPr lvl="0">
              <a:lnSpc>
                <a:spcPct val="107000"/>
              </a:lnSpc>
            </a:pPr>
            <a:endParaRPr lang="hr-HR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</a:pPr>
            <a:r>
              <a:rPr lang="hr-HR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-Na stolu se nalaze: vaga, čaša za odmjeravanje količine tekućeg jogurta, različite vrste jogurta i voća, različite vrste kruha, sira i salame. Istraži i zabilježi kalorijsku i nutritivnu vrijednost namirnica te odaberi i pripremi </a:t>
            </a:r>
            <a:r>
              <a:rPr lang="hr-HR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slasan</a:t>
            </a:r>
            <a:r>
              <a:rPr lang="hr-HR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zalogaj. U bilježnicu zapiši što si u tijelo unio svojim slasnim zalogajem</a:t>
            </a:r>
          </a:p>
          <a:p>
            <a:pPr lvl="0">
              <a:lnSpc>
                <a:spcPct val="107000"/>
              </a:lnSpc>
            </a:pPr>
            <a:endParaRPr lang="hr-HR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Što si sve stavio/stavila u svoju čašicu?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Izračunaj kalorijsku i nutritivnu vrijednost pripremljenog obroka.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hr-H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ZADATAK: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azgovaraj s članovima obitelji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zajednički</a:t>
            </a:r>
            <a: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osmislite tjedni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raznovrsne prehrane uvažavajući zdravstveno stanje i potrebe organizma obzirom na aktivnosti koje obavljate. Cilj je osvijestiti potrebu njegovanja zdravih prehrambenih navika.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hr-HR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hr-HR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367829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315</Words>
  <Application>Microsoft Office PowerPoint</Application>
  <PresentationFormat>Široki zaslon</PresentationFormat>
  <Paragraphs>32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MISLI ŠTO JEDEŠ 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IBDM</dc:title>
  <dc:creator>josipa caktas</dc:creator>
  <cp:lastModifiedBy>josipa caktas</cp:lastModifiedBy>
  <cp:revision>5</cp:revision>
  <dcterms:created xsi:type="dcterms:W3CDTF">2022-05-31T13:14:21Z</dcterms:created>
  <dcterms:modified xsi:type="dcterms:W3CDTF">2022-05-31T16:02:19Z</dcterms:modified>
</cp:coreProperties>
</file>