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1" r:id="rId6"/>
    <p:sldId id="257" r:id="rId7"/>
    <p:sldId id="258" r:id="rId8"/>
    <p:sldId id="259" r:id="rId9"/>
    <p:sldId id="262" r:id="rId10"/>
    <p:sldId id="264" r:id="rId11"/>
    <p:sldId id="260" r:id="rId12"/>
    <p:sldId id="263" r:id="rId1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CB0089-7799-4DAA-B382-B1F581EE0C5C}"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hr-HR"/>
        </a:p>
      </dgm:t>
    </dgm:pt>
    <dgm:pt modelId="{945EAAE5-440A-45C9-83D3-C849DACD7EE2}">
      <dgm:prSet/>
      <dgm:spPr/>
      <dgm:t>
        <a:bodyPr/>
        <a:lstStyle/>
        <a:p>
          <a:r>
            <a:rPr lang="hr-HR" dirty="0"/>
            <a:t>1 KORAK: Izmjeriti svoj puls u mirovanju. Na zapešću ruke ili na vratu  pronaći puls. Brojati otkucaje srca tijekom 15 sekundi te dobiveni broj pomnožiti s 4.</a:t>
          </a:r>
        </a:p>
      </dgm:t>
    </dgm:pt>
    <dgm:pt modelId="{DEE8BFBD-4B3F-48EC-8C4D-5DD596148022}" type="parTrans" cxnId="{E1286EEC-79E4-4E2D-8267-6F31BCE816DF}">
      <dgm:prSet/>
      <dgm:spPr/>
      <dgm:t>
        <a:bodyPr/>
        <a:lstStyle/>
        <a:p>
          <a:endParaRPr lang="hr-HR"/>
        </a:p>
      </dgm:t>
    </dgm:pt>
    <dgm:pt modelId="{318CB629-0FF0-47FE-9F72-B1C5CA3D3C67}" type="sibTrans" cxnId="{E1286EEC-79E4-4E2D-8267-6F31BCE816DF}">
      <dgm:prSet/>
      <dgm:spPr/>
      <dgm:t>
        <a:bodyPr/>
        <a:lstStyle/>
        <a:p>
          <a:endParaRPr lang="hr-HR"/>
        </a:p>
      </dgm:t>
    </dgm:pt>
    <dgm:pt modelId="{06EF3223-6BDF-41F2-83DA-DE8D5B422CB9}">
      <dgm:prSet/>
      <dgm:spPr/>
      <dgm:t>
        <a:bodyPr/>
        <a:lstStyle/>
        <a:p>
          <a:endParaRPr lang="hr-HR" dirty="0"/>
        </a:p>
      </dgm:t>
    </dgm:pt>
    <dgm:pt modelId="{B59BA1D9-4BC3-4F03-9BC8-B2E74D4C393F}" type="parTrans" cxnId="{C909F5E8-DFDD-451B-AFF3-80CDEB1BF1C0}">
      <dgm:prSet/>
      <dgm:spPr/>
      <dgm:t>
        <a:bodyPr/>
        <a:lstStyle/>
        <a:p>
          <a:endParaRPr lang="hr-HR"/>
        </a:p>
      </dgm:t>
    </dgm:pt>
    <dgm:pt modelId="{4E9E4106-CB30-42DD-8A5F-7D9268D003DD}" type="sibTrans" cxnId="{C909F5E8-DFDD-451B-AFF3-80CDEB1BF1C0}">
      <dgm:prSet/>
      <dgm:spPr/>
      <dgm:t>
        <a:bodyPr/>
        <a:lstStyle/>
        <a:p>
          <a:endParaRPr lang="hr-HR"/>
        </a:p>
      </dgm:t>
    </dgm:pt>
    <dgm:pt modelId="{E723CE63-B96E-4ADB-A44C-6707114BB872}">
      <dgm:prSet/>
      <dgm:spPr/>
      <dgm:t>
        <a:bodyPr/>
        <a:lstStyle/>
        <a:p>
          <a:r>
            <a:rPr lang="hr-HR" dirty="0"/>
            <a:t>3 KORAK: Vježbaj 30 sekundi (skači, trči…) te neposredno nakon vježbe izmjeri  puls i broj udisaja kako je prethodno opisano.</a:t>
          </a:r>
        </a:p>
      </dgm:t>
    </dgm:pt>
    <dgm:pt modelId="{FDAE7664-3D25-41A8-B2EB-03C0074F34FE}" type="parTrans" cxnId="{75DFE98F-D876-4990-AA53-A6D1CC942600}">
      <dgm:prSet/>
      <dgm:spPr/>
      <dgm:t>
        <a:bodyPr/>
        <a:lstStyle/>
        <a:p>
          <a:endParaRPr lang="hr-HR"/>
        </a:p>
      </dgm:t>
    </dgm:pt>
    <dgm:pt modelId="{0F602943-A826-4825-B54A-05FECAA1AF05}" type="sibTrans" cxnId="{75DFE98F-D876-4990-AA53-A6D1CC942600}">
      <dgm:prSet/>
      <dgm:spPr/>
      <dgm:t>
        <a:bodyPr/>
        <a:lstStyle/>
        <a:p>
          <a:endParaRPr lang="hr-HR"/>
        </a:p>
      </dgm:t>
    </dgm:pt>
    <dgm:pt modelId="{177C04CA-CF0A-40D7-8EA3-06871B689ED2}">
      <dgm:prSet/>
      <dgm:spPr/>
      <dgm:t>
        <a:bodyPr/>
        <a:lstStyle/>
        <a:p>
          <a:endParaRPr lang="hr-HR" dirty="0"/>
        </a:p>
      </dgm:t>
    </dgm:pt>
    <dgm:pt modelId="{E74DF5EF-EBAC-4C73-B902-9C8DC9BAF369}" type="parTrans" cxnId="{670DB721-C24C-41D2-B221-DFE4A25B9B7A}">
      <dgm:prSet/>
      <dgm:spPr/>
      <dgm:t>
        <a:bodyPr/>
        <a:lstStyle/>
        <a:p>
          <a:endParaRPr lang="hr-HR"/>
        </a:p>
      </dgm:t>
    </dgm:pt>
    <dgm:pt modelId="{0BA20C3F-9968-4944-A5B0-EADE79515BC5}" type="sibTrans" cxnId="{670DB721-C24C-41D2-B221-DFE4A25B9B7A}">
      <dgm:prSet/>
      <dgm:spPr/>
      <dgm:t>
        <a:bodyPr/>
        <a:lstStyle/>
        <a:p>
          <a:endParaRPr lang="hr-HR"/>
        </a:p>
      </dgm:t>
    </dgm:pt>
    <dgm:pt modelId="{BCA7A80D-974C-4644-AFF7-87498285B10E}">
      <dgm:prSet/>
      <dgm:spPr/>
      <dgm:t>
        <a:bodyPr/>
        <a:lstStyle/>
        <a:p>
          <a:r>
            <a:rPr lang="hr-HR" dirty="0"/>
            <a:t>2 KORAK: Izbrojiti broj udisaja u 15 sekundi i dobiveni rezultat pomnožiti s 4.</a:t>
          </a:r>
        </a:p>
      </dgm:t>
    </dgm:pt>
    <dgm:pt modelId="{69834954-AE56-4F5A-B8F3-498E0BC9D071}" type="parTrans" cxnId="{6AB858E8-F4CA-4846-B564-DC254E73A3C4}">
      <dgm:prSet/>
      <dgm:spPr/>
      <dgm:t>
        <a:bodyPr/>
        <a:lstStyle/>
        <a:p>
          <a:endParaRPr lang="hr-HR"/>
        </a:p>
      </dgm:t>
    </dgm:pt>
    <dgm:pt modelId="{DD16C2CF-5AA6-48AF-9F7B-B28E59B9EE46}" type="sibTrans" cxnId="{6AB858E8-F4CA-4846-B564-DC254E73A3C4}">
      <dgm:prSet/>
      <dgm:spPr/>
      <dgm:t>
        <a:bodyPr/>
        <a:lstStyle/>
        <a:p>
          <a:endParaRPr lang="hr-HR"/>
        </a:p>
      </dgm:t>
    </dgm:pt>
    <dgm:pt modelId="{BEA850E6-9C45-4E99-A42A-9B2BF71685AB}">
      <dgm:prSet/>
      <dgm:spPr/>
      <dgm:t>
        <a:bodyPr/>
        <a:lstStyle/>
        <a:p>
          <a:r>
            <a:rPr lang="hr-HR" dirty="0"/>
            <a:t>4 KORAK: Ponovi 3. korak, ali umjesto 30 sekundi vježbaj 60 sekundi.</a:t>
          </a:r>
        </a:p>
      </dgm:t>
    </dgm:pt>
    <dgm:pt modelId="{AA808B9E-FF5A-4F3F-A446-8787F2DB2A5A}" type="parTrans" cxnId="{89617282-9022-46AB-9704-8B7A898BF074}">
      <dgm:prSet/>
      <dgm:spPr/>
      <dgm:t>
        <a:bodyPr/>
        <a:lstStyle/>
        <a:p>
          <a:endParaRPr lang="hr-HR"/>
        </a:p>
      </dgm:t>
    </dgm:pt>
    <dgm:pt modelId="{8D49429D-13B5-49F4-8825-2CD58DB1D986}" type="sibTrans" cxnId="{89617282-9022-46AB-9704-8B7A898BF074}">
      <dgm:prSet/>
      <dgm:spPr/>
      <dgm:t>
        <a:bodyPr/>
        <a:lstStyle/>
        <a:p>
          <a:endParaRPr lang="hr-HR"/>
        </a:p>
      </dgm:t>
    </dgm:pt>
    <dgm:pt modelId="{14EBF937-1C27-4B34-95C7-C005CE8D4FBC}">
      <dgm:prSet/>
      <dgm:spPr/>
      <dgm:t>
        <a:bodyPr/>
        <a:lstStyle/>
        <a:p>
          <a:r>
            <a:rPr lang="hr-HR" dirty="0"/>
            <a:t>5 KORAK: Ponovi 3. korak, ali umjesto 60 sekundi vježbaj 90 sekundi.</a:t>
          </a:r>
        </a:p>
      </dgm:t>
    </dgm:pt>
    <dgm:pt modelId="{65C4BD5F-1C5D-4553-926B-BECAF6E60727}" type="parTrans" cxnId="{00C8990D-197E-4C89-AED6-823D75A5C687}">
      <dgm:prSet/>
      <dgm:spPr/>
      <dgm:t>
        <a:bodyPr/>
        <a:lstStyle/>
        <a:p>
          <a:endParaRPr lang="hr-HR"/>
        </a:p>
      </dgm:t>
    </dgm:pt>
    <dgm:pt modelId="{033D1FED-3217-4DF0-8380-FE65B2162B30}" type="sibTrans" cxnId="{00C8990D-197E-4C89-AED6-823D75A5C687}">
      <dgm:prSet/>
      <dgm:spPr/>
      <dgm:t>
        <a:bodyPr/>
        <a:lstStyle/>
        <a:p>
          <a:endParaRPr lang="hr-HR"/>
        </a:p>
      </dgm:t>
    </dgm:pt>
    <dgm:pt modelId="{AB486CE9-8CC6-4699-9BB5-096265884269}" type="pres">
      <dgm:prSet presAssocID="{84CB0089-7799-4DAA-B382-B1F581EE0C5C}" presName="outerComposite" presStyleCnt="0">
        <dgm:presLayoutVars>
          <dgm:chMax val="5"/>
          <dgm:dir/>
          <dgm:resizeHandles val="exact"/>
        </dgm:presLayoutVars>
      </dgm:prSet>
      <dgm:spPr/>
    </dgm:pt>
    <dgm:pt modelId="{15D60F1D-F970-4862-8D27-2F8FB80B9A41}" type="pres">
      <dgm:prSet presAssocID="{84CB0089-7799-4DAA-B382-B1F581EE0C5C}" presName="dummyMaxCanvas" presStyleCnt="0">
        <dgm:presLayoutVars/>
      </dgm:prSet>
      <dgm:spPr/>
    </dgm:pt>
    <dgm:pt modelId="{D6A9CFED-517D-4061-A843-5ED6EC16D2B1}" type="pres">
      <dgm:prSet presAssocID="{84CB0089-7799-4DAA-B382-B1F581EE0C5C}" presName="FiveNodes_1" presStyleLbl="node1" presStyleIdx="0" presStyleCnt="5">
        <dgm:presLayoutVars>
          <dgm:bulletEnabled val="1"/>
        </dgm:presLayoutVars>
      </dgm:prSet>
      <dgm:spPr/>
    </dgm:pt>
    <dgm:pt modelId="{2E7417CA-A998-4471-B3F6-D9D742BD0628}" type="pres">
      <dgm:prSet presAssocID="{84CB0089-7799-4DAA-B382-B1F581EE0C5C}" presName="FiveNodes_2" presStyleLbl="node1" presStyleIdx="1" presStyleCnt="5">
        <dgm:presLayoutVars>
          <dgm:bulletEnabled val="1"/>
        </dgm:presLayoutVars>
      </dgm:prSet>
      <dgm:spPr/>
    </dgm:pt>
    <dgm:pt modelId="{8553797B-D044-40AE-B4CF-D3EEB2B46BA3}" type="pres">
      <dgm:prSet presAssocID="{84CB0089-7799-4DAA-B382-B1F581EE0C5C}" presName="FiveNodes_3" presStyleLbl="node1" presStyleIdx="2" presStyleCnt="5">
        <dgm:presLayoutVars>
          <dgm:bulletEnabled val="1"/>
        </dgm:presLayoutVars>
      </dgm:prSet>
      <dgm:spPr/>
    </dgm:pt>
    <dgm:pt modelId="{726EA317-04B4-481B-941F-CB4346B0FD6E}" type="pres">
      <dgm:prSet presAssocID="{84CB0089-7799-4DAA-B382-B1F581EE0C5C}" presName="FiveNodes_4" presStyleLbl="node1" presStyleIdx="3" presStyleCnt="5">
        <dgm:presLayoutVars>
          <dgm:bulletEnabled val="1"/>
        </dgm:presLayoutVars>
      </dgm:prSet>
      <dgm:spPr/>
    </dgm:pt>
    <dgm:pt modelId="{B957F920-DF48-4302-86FC-9920F8CC4DE5}" type="pres">
      <dgm:prSet presAssocID="{84CB0089-7799-4DAA-B382-B1F581EE0C5C}" presName="FiveNodes_5" presStyleLbl="node1" presStyleIdx="4" presStyleCnt="5">
        <dgm:presLayoutVars>
          <dgm:bulletEnabled val="1"/>
        </dgm:presLayoutVars>
      </dgm:prSet>
      <dgm:spPr/>
    </dgm:pt>
    <dgm:pt modelId="{519CE45D-A3C5-437D-99A0-F922D3D4CEA9}" type="pres">
      <dgm:prSet presAssocID="{84CB0089-7799-4DAA-B382-B1F581EE0C5C}" presName="FiveConn_1-2" presStyleLbl="fgAccFollowNode1" presStyleIdx="0" presStyleCnt="4">
        <dgm:presLayoutVars>
          <dgm:bulletEnabled val="1"/>
        </dgm:presLayoutVars>
      </dgm:prSet>
      <dgm:spPr/>
    </dgm:pt>
    <dgm:pt modelId="{3841B0C6-16C3-4EDD-96DD-01339332E7FF}" type="pres">
      <dgm:prSet presAssocID="{84CB0089-7799-4DAA-B382-B1F581EE0C5C}" presName="FiveConn_2-3" presStyleLbl="fgAccFollowNode1" presStyleIdx="1" presStyleCnt="4">
        <dgm:presLayoutVars>
          <dgm:bulletEnabled val="1"/>
        </dgm:presLayoutVars>
      </dgm:prSet>
      <dgm:spPr/>
    </dgm:pt>
    <dgm:pt modelId="{61569D85-92C2-4EC3-9717-3C036ED9A593}" type="pres">
      <dgm:prSet presAssocID="{84CB0089-7799-4DAA-B382-B1F581EE0C5C}" presName="FiveConn_3-4" presStyleLbl="fgAccFollowNode1" presStyleIdx="2" presStyleCnt="4">
        <dgm:presLayoutVars>
          <dgm:bulletEnabled val="1"/>
        </dgm:presLayoutVars>
      </dgm:prSet>
      <dgm:spPr/>
    </dgm:pt>
    <dgm:pt modelId="{D61CFA29-9CFF-478E-9D63-CFD699F5BA54}" type="pres">
      <dgm:prSet presAssocID="{84CB0089-7799-4DAA-B382-B1F581EE0C5C}" presName="FiveConn_4-5" presStyleLbl="fgAccFollowNode1" presStyleIdx="3" presStyleCnt="4">
        <dgm:presLayoutVars>
          <dgm:bulletEnabled val="1"/>
        </dgm:presLayoutVars>
      </dgm:prSet>
      <dgm:spPr/>
    </dgm:pt>
    <dgm:pt modelId="{790B2B41-B8D0-44E2-BDD6-A73DDC2527D7}" type="pres">
      <dgm:prSet presAssocID="{84CB0089-7799-4DAA-B382-B1F581EE0C5C}" presName="FiveNodes_1_text" presStyleLbl="node1" presStyleIdx="4" presStyleCnt="5">
        <dgm:presLayoutVars>
          <dgm:bulletEnabled val="1"/>
        </dgm:presLayoutVars>
      </dgm:prSet>
      <dgm:spPr/>
    </dgm:pt>
    <dgm:pt modelId="{CDDE5BD3-8003-4C77-9ABF-620CE310AC45}" type="pres">
      <dgm:prSet presAssocID="{84CB0089-7799-4DAA-B382-B1F581EE0C5C}" presName="FiveNodes_2_text" presStyleLbl="node1" presStyleIdx="4" presStyleCnt="5">
        <dgm:presLayoutVars>
          <dgm:bulletEnabled val="1"/>
        </dgm:presLayoutVars>
      </dgm:prSet>
      <dgm:spPr/>
    </dgm:pt>
    <dgm:pt modelId="{FCFA4B0F-6CEF-426F-89DA-CF781C081E6D}" type="pres">
      <dgm:prSet presAssocID="{84CB0089-7799-4DAA-B382-B1F581EE0C5C}" presName="FiveNodes_3_text" presStyleLbl="node1" presStyleIdx="4" presStyleCnt="5">
        <dgm:presLayoutVars>
          <dgm:bulletEnabled val="1"/>
        </dgm:presLayoutVars>
      </dgm:prSet>
      <dgm:spPr/>
    </dgm:pt>
    <dgm:pt modelId="{9F254B01-0757-49B2-8DE2-786317AD5936}" type="pres">
      <dgm:prSet presAssocID="{84CB0089-7799-4DAA-B382-B1F581EE0C5C}" presName="FiveNodes_4_text" presStyleLbl="node1" presStyleIdx="4" presStyleCnt="5">
        <dgm:presLayoutVars>
          <dgm:bulletEnabled val="1"/>
        </dgm:presLayoutVars>
      </dgm:prSet>
      <dgm:spPr/>
    </dgm:pt>
    <dgm:pt modelId="{5E2BF599-E334-4B68-943E-119A1C1B650F}" type="pres">
      <dgm:prSet presAssocID="{84CB0089-7799-4DAA-B382-B1F581EE0C5C}" presName="FiveNodes_5_text" presStyleLbl="node1" presStyleIdx="4" presStyleCnt="5">
        <dgm:presLayoutVars>
          <dgm:bulletEnabled val="1"/>
        </dgm:presLayoutVars>
      </dgm:prSet>
      <dgm:spPr/>
    </dgm:pt>
  </dgm:ptLst>
  <dgm:cxnLst>
    <dgm:cxn modelId="{00C8990D-197E-4C89-AED6-823D75A5C687}" srcId="{84CB0089-7799-4DAA-B382-B1F581EE0C5C}" destId="{14EBF937-1C27-4B34-95C7-C005CE8D4FBC}" srcOrd="4" destOrd="0" parTransId="{65C4BD5F-1C5D-4553-926B-BECAF6E60727}" sibTransId="{033D1FED-3217-4DF0-8380-FE65B2162B30}"/>
    <dgm:cxn modelId="{670DB721-C24C-41D2-B221-DFE4A25B9B7A}" srcId="{84CB0089-7799-4DAA-B382-B1F581EE0C5C}" destId="{177C04CA-CF0A-40D7-8EA3-06871B689ED2}" srcOrd="5" destOrd="0" parTransId="{E74DF5EF-EBAC-4C73-B902-9C8DC9BAF369}" sibTransId="{0BA20C3F-9968-4944-A5B0-EADE79515BC5}"/>
    <dgm:cxn modelId="{B268BD2A-E3C3-459D-B099-FA6C07DC50BB}" type="presOf" srcId="{BCA7A80D-974C-4644-AFF7-87498285B10E}" destId="{2E7417CA-A998-4471-B3F6-D9D742BD0628}" srcOrd="0" destOrd="0" presId="urn:microsoft.com/office/officeart/2005/8/layout/vProcess5"/>
    <dgm:cxn modelId="{45FAF061-275B-4B04-B762-989D68317A2B}" type="presOf" srcId="{0F602943-A826-4825-B54A-05FECAA1AF05}" destId="{61569D85-92C2-4EC3-9717-3C036ED9A593}" srcOrd="0" destOrd="0" presId="urn:microsoft.com/office/officeart/2005/8/layout/vProcess5"/>
    <dgm:cxn modelId="{BCE60448-EEE6-4963-BD38-177808E480A5}" type="presOf" srcId="{84CB0089-7799-4DAA-B382-B1F581EE0C5C}" destId="{AB486CE9-8CC6-4699-9BB5-096265884269}" srcOrd="0" destOrd="0" presId="urn:microsoft.com/office/officeart/2005/8/layout/vProcess5"/>
    <dgm:cxn modelId="{87F43F78-01B7-4623-AA24-C23D2E365362}" type="presOf" srcId="{BEA850E6-9C45-4E99-A42A-9B2BF71685AB}" destId="{9F254B01-0757-49B2-8DE2-786317AD5936}" srcOrd="1" destOrd="0" presId="urn:microsoft.com/office/officeart/2005/8/layout/vProcess5"/>
    <dgm:cxn modelId="{92D58E7C-FF45-412A-8A32-6E725BDFF7B0}" type="presOf" srcId="{945EAAE5-440A-45C9-83D3-C849DACD7EE2}" destId="{D6A9CFED-517D-4061-A843-5ED6EC16D2B1}" srcOrd="0" destOrd="0" presId="urn:microsoft.com/office/officeart/2005/8/layout/vProcess5"/>
    <dgm:cxn modelId="{89617282-9022-46AB-9704-8B7A898BF074}" srcId="{84CB0089-7799-4DAA-B382-B1F581EE0C5C}" destId="{BEA850E6-9C45-4E99-A42A-9B2BF71685AB}" srcOrd="3" destOrd="0" parTransId="{AA808B9E-FF5A-4F3F-A446-8787F2DB2A5A}" sibTransId="{8D49429D-13B5-49F4-8825-2CD58DB1D986}"/>
    <dgm:cxn modelId="{7F692F8B-096D-433F-BAC5-6A9776506BF9}" type="presOf" srcId="{945EAAE5-440A-45C9-83D3-C849DACD7EE2}" destId="{790B2B41-B8D0-44E2-BDD6-A73DDC2527D7}" srcOrd="1" destOrd="0" presId="urn:microsoft.com/office/officeart/2005/8/layout/vProcess5"/>
    <dgm:cxn modelId="{465B7B8F-92CF-4E58-B1C2-23AF2BEE5890}" type="presOf" srcId="{14EBF937-1C27-4B34-95C7-C005CE8D4FBC}" destId="{5E2BF599-E334-4B68-943E-119A1C1B650F}" srcOrd="1" destOrd="0" presId="urn:microsoft.com/office/officeart/2005/8/layout/vProcess5"/>
    <dgm:cxn modelId="{29E2C68F-7024-4B9A-872C-DF930566B96A}" type="presOf" srcId="{8D49429D-13B5-49F4-8825-2CD58DB1D986}" destId="{D61CFA29-9CFF-478E-9D63-CFD699F5BA54}" srcOrd="0" destOrd="0" presId="urn:microsoft.com/office/officeart/2005/8/layout/vProcess5"/>
    <dgm:cxn modelId="{75DFE98F-D876-4990-AA53-A6D1CC942600}" srcId="{84CB0089-7799-4DAA-B382-B1F581EE0C5C}" destId="{E723CE63-B96E-4ADB-A44C-6707114BB872}" srcOrd="2" destOrd="0" parTransId="{FDAE7664-3D25-41A8-B2EB-03C0074F34FE}" sibTransId="{0F602943-A826-4825-B54A-05FECAA1AF05}"/>
    <dgm:cxn modelId="{1E344C9F-2703-4CA4-A7EF-38DD5F351A03}" type="presOf" srcId="{E723CE63-B96E-4ADB-A44C-6707114BB872}" destId="{FCFA4B0F-6CEF-426F-89DA-CF781C081E6D}" srcOrd="1" destOrd="0" presId="urn:microsoft.com/office/officeart/2005/8/layout/vProcess5"/>
    <dgm:cxn modelId="{96FE1BA8-1963-4FE4-BE11-B3A0BC3880C9}" type="presOf" srcId="{318CB629-0FF0-47FE-9F72-B1C5CA3D3C67}" destId="{519CE45D-A3C5-437D-99A0-F922D3D4CEA9}" srcOrd="0" destOrd="0" presId="urn:microsoft.com/office/officeart/2005/8/layout/vProcess5"/>
    <dgm:cxn modelId="{A2D1BAA9-9DCD-4461-B3AE-9C4600CF7E8E}" type="presOf" srcId="{DD16C2CF-5AA6-48AF-9F7B-B28E59B9EE46}" destId="{3841B0C6-16C3-4EDD-96DD-01339332E7FF}" srcOrd="0" destOrd="0" presId="urn:microsoft.com/office/officeart/2005/8/layout/vProcess5"/>
    <dgm:cxn modelId="{CE3B8DB5-512C-4BFA-823A-E14CA37289F4}" type="presOf" srcId="{14EBF937-1C27-4B34-95C7-C005CE8D4FBC}" destId="{B957F920-DF48-4302-86FC-9920F8CC4DE5}" srcOrd="0" destOrd="0" presId="urn:microsoft.com/office/officeart/2005/8/layout/vProcess5"/>
    <dgm:cxn modelId="{F60A9EB5-9594-4697-98C7-9BD41D891B4D}" type="presOf" srcId="{BCA7A80D-974C-4644-AFF7-87498285B10E}" destId="{CDDE5BD3-8003-4C77-9ABF-620CE310AC45}" srcOrd="1" destOrd="0" presId="urn:microsoft.com/office/officeart/2005/8/layout/vProcess5"/>
    <dgm:cxn modelId="{6AB858E8-F4CA-4846-B564-DC254E73A3C4}" srcId="{84CB0089-7799-4DAA-B382-B1F581EE0C5C}" destId="{BCA7A80D-974C-4644-AFF7-87498285B10E}" srcOrd="1" destOrd="0" parTransId="{69834954-AE56-4F5A-B8F3-498E0BC9D071}" sibTransId="{DD16C2CF-5AA6-48AF-9F7B-B28E59B9EE46}"/>
    <dgm:cxn modelId="{C909F5E8-DFDD-451B-AFF3-80CDEB1BF1C0}" srcId="{84CB0089-7799-4DAA-B382-B1F581EE0C5C}" destId="{06EF3223-6BDF-41F2-83DA-DE8D5B422CB9}" srcOrd="6" destOrd="0" parTransId="{B59BA1D9-4BC3-4F03-9BC8-B2E74D4C393F}" sibTransId="{4E9E4106-CB30-42DD-8A5F-7D9268D003DD}"/>
    <dgm:cxn modelId="{E1286EEC-79E4-4E2D-8267-6F31BCE816DF}" srcId="{84CB0089-7799-4DAA-B382-B1F581EE0C5C}" destId="{945EAAE5-440A-45C9-83D3-C849DACD7EE2}" srcOrd="0" destOrd="0" parTransId="{DEE8BFBD-4B3F-48EC-8C4D-5DD596148022}" sibTransId="{318CB629-0FF0-47FE-9F72-B1C5CA3D3C67}"/>
    <dgm:cxn modelId="{54DD93F9-9E42-4B10-8087-7B0056E199FD}" type="presOf" srcId="{BEA850E6-9C45-4E99-A42A-9B2BF71685AB}" destId="{726EA317-04B4-481B-941F-CB4346B0FD6E}" srcOrd="0" destOrd="0" presId="urn:microsoft.com/office/officeart/2005/8/layout/vProcess5"/>
    <dgm:cxn modelId="{186E62FE-9933-4A01-BEFF-B40D553F40B1}" type="presOf" srcId="{E723CE63-B96E-4ADB-A44C-6707114BB872}" destId="{8553797B-D044-40AE-B4CF-D3EEB2B46BA3}" srcOrd="0" destOrd="0" presId="urn:microsoft.com/office/officeart/2005/8/layout/vProcess5"/>
    <dgm:cxn modelId="{C50E11EE-B04A-4F4A-B2F7-08BBC92D25B2}" type="presParOf" srcId="{AB486CE9-8CC6-4699-9BB5-096265884269}" destId="{15D60F1D-F970-4862-8D27-2F8FB80B9A41}" srcOrd="0" destOrd="0" presId="urn:microsoft.com/office/officeart/2005/8/layout/vProcess5"/>
    <dgm:cxn modelId="{2182182F-334F-4AB9-8DF4-B892D4E0D3C5}" type="presParOf" srcId="{AB486CE9-8CC6-4699-9BB5-096265884269}" destId="{D6A9CFED-517D-4061-A843-5ED6EC16D2B1}" srcOrd="1" destOrd="0" presId="urn:microsoft.com/office/officeart/2005/8/layout/vProcess5"/>
    <dgm:cxn modelId="{5D1C28DA-D8BC-4144-8119-8B1FC8E0E93C}" type="presParOf" srcId="{AB486CE9-8CC6-4699-9BB5-096265884269}" destId="{2E7417CA-A998-4471-B3F6-D9D742BD0628}" srcOrd="2" destOrd="0" presId="urn:microsoft.com/office/officeart/2005/8/layout/vProcess5"/>
    <dgm:cxn modelId="{F9AF697B-D67B-4EA6-8E38-57041F5643D9}" type="presParOf" srcId="{AB486CE9-8CC6-4699-9BB5-096265884269}" destId="{8553797B-D044-40AE-B4CF-D3EEB2B46BA3}" srcOrd="3" destOrd="0" presId="urn:microsoft.com/office/officeart/2005/8/layout/vProcess5"/>
    <dgm:cxn modelId="{CDE6FAFB-AC00-4BD7-8386-8AE085B38EB7}" type="presParOf" srcId="{AB486CE9-8CC6-4699-9BB5-096265884269}" destId="{726EA317-04B4-481B-941F-CB4346B0FD6E}" srcOrd="4" destOrd="0" presId="urn:microsoft.com/office/officeart/2005/8/layout/vProcess5"/>
    <dgm:cxn modelId="{52278215-1776-40AE-9035-ADFEEEB13210}" type="presParOf" srcId="{AB486CE9-8CC6-4699-9BB5-096265884269}" destId="{B957F920-DF48-4302-86FC-9920F8CC4DE5}" srcOrd="5" destOrd="0" presId="urn:microsoft.com/office/officeart/2005/8/layout/vProcess5"/>
    <dgm:cxn modelId="{5F3F0DD4-CBFD-4B40-8BEE-93CE1D7F24D5}" type="presParOf" srcId="{AB486CE9-8CC6-4699-9BB5-096265884269}" destId="{519CE45D-A3C5-437D-99A0-F922D3D4CEA9}" srcOrd="6" destOrd="0" presId="urn:microsoft.com/office/officeart/2005/8/layout/vProcess5"/>
    <dgm:cxn modelId="{D2F32D9E-DF9F-4BED-AE05-7105484A7129}" type="presParOf" srcId="{AB486CE9-8CC6-4699-9BB5-096265884269}" destId="{3841B0C6-16C3-4EDD-96DD-01339332E7FF}" srcOrd="7" destOrd="0" presId="urn:microsoft.com/office/officeart/2005/8/layout/vProcess5"/>
    <dgm:cxn modelId="{CCB08CBE-7582-4490-9092-010C2F5F7B41}" type="presParOf" srcId="{AB486CE9-8CC6-4699-9BB5-096265884269}" destId="{61569D85-92C2-4EC3-9717-3C036ED9A593}" srcOrd="8" destOrd="0" presId="urn:microsoft.com/office/officeart/2005/8/layout/vProcess5"/>
    <dgm:cxn modelId="{47207C26-D928-4535-94BC-FC4DD8D9B4B1}" type="presParOf" srcId="{AB486CE9-8CC6-4699-9BB5-096265884269}" destId="{D61CFA29-9CFF-478E-9D63-CFD699F5BA54}" srcOrd="9" destOrd="0" presId="urn:microsoft.com/office/officeart/2005/8/layout/vProcess5"/>
    <dgm:cxn modelId="{139E7520-F803-4C03-834B-03B9FE8EE592}" type="presParOf" srcId="{AB486CE9-8CC6-4699-9BB5-096265884269}" destId="{790B2B41-B8D0-44E2-BDD6-A73DDC2527D7}" srcOrd="10" destOrd="0" presId="urn:microsoft.com/office/officeart/2005/8/layout/vProcess5"/>
    <dgm:cxn modelId="{538C9856-C862-41D1-89DB-AA89FBA60D8F}" type="presParOf" srcId="{AB486CE9-8CC6-4699-9BB5-096265884269}" destId="{CDDE5BD3-8003-4C77-9ABF-620CE310AC45}" srcOrd="11" destOrd="0" presId="urn:microsoft.com/office/officeart/2005/8/layout/vProcess5"/>
    <dgm:cxn modelId="{C04DE32A-7961-478C-AA83-BB6E80418563}" type="presParOf" srcId="{AB486CE9-8CC6-4699-9BB5-096265884269}" destId="{FCFA4B0F-6CEF-426F-89DA-CF781C081E6D}" srcOrd="12" destOrd="0" presId="urn:microsoft.com/office/officeart/2005/8/layout/vProcess5"/>
    <dgm:cxn modelId="{97A50D34-9059-42C7-BA7F-AA363053A4E1}" type="presParOf" srcId="{AB486CE9-8CC6-4699-9BB5-096265884269}" destId="{9F254B01-0757-49B2-8DE2-786317AD5936}" srcOrd="13" destOrd="0" presId="urn:microsoft.com/office/officeart/2005/8/layout/vProcess5"/>
    <dgm:cxn modelId="{5B5477A0-2988-4478-8F73-AB91E84E12C7}" type="presParOf" srcId="{AB486CE9-8CC6-4699-9BB5-096265884269}" destId="{5E2BF599-E334-4B68-943E-119A1C1B650F}"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A9CFED-517D-4061-A843-5ED6EC16D2B1}">
      <dsp:nvSpPr>
        <dsp:cNvPr id="0" name=""/>
        <dsp:cNvSpPr/>
      </dsp:nvSpPr>
      <dsp:spPr>
        <a:xfrm>
          <a:off x="0" y="0"/>
          <a:ext cx="8097012" cy="7832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hr-HR" sz="1700" kern="1200" dirty="0"/>
            <a:t>1 KORAK: Izmjeriti svoj puls u mirovanju. Na zapešću ruke ili na vratu  pronaći puls. Brojati otkucaje srca tijekom 15 sekundi te dobiveni broj pomnožiti s 4.</a:t>
          </a:r>
        </a:p>
      </dsp:txBody>
      <dsp:txXfrm>
        <a:off x="22940" y="22940"/>
        <a:ext cx="7160195" cy="737360"/>
      </dsp:txXfrm>
    </dsp:sp>
    <dsp:sp modelId="{2E7417CA-A998-4471-B3F6-D9D742BD0628}">
      <dsp:nvSpPr>
        <dsp:cNvPr id="0" name=""/>
        <dsp:cNvSpPr/>
      </dsp:nvSpPr>
      <dsp:spPr>
        <a:xfrm>
          <a:off x="604647" y="892024"/>
          <a:ext cx="8097012" cy="783240"/>
        </a:xfrm>
        <a:prstGeom prst="roundRect">
          <a:avLst>
            <a:gd name="adj" fmla="val 10000"/>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hr-HR" sz="1700" kern="1200" dirty="0"/>
            <a:t>2 KORAK: Izbrojiti broj udisaja u 15 sekundi i dobiveni rezultat pomnožiti s 4.</a:t>
          </a:r>
        </a:p>
      </dsp:txBody>
      <dsp:txXfrm>
        <a:off x="627587" y="914964"/>
        <a:ext cx="6937378" cy="737360"/>
      </dsp:txXfrm>
    </dsp:sp>
    <dsp:sp modelId="{8553797B-D044-40AE-B4CF-D3EEB2B46BA3}">
      <dsp:nvSpPr>
        <dsp:cNvPr id="0" name=""/>
        <dsp:cNvSpPr/>
      </dsp:nvSpPr>
      <dsp:spPr>
        <a:xfrm>
          <a:off x="1209293" y="1784048"/>
          <a:ext cx="8097012" cy="783240"/>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hr-HR" sz="1700" kern="1200" dirty="0"/>
            <a:t>3 KORAK: Vježbaj 30 sekundi (skači, trči…) te neposredno nakon vježbe izmjeri  puls i broj udisaja kako je prethodno opisano.</a:t>
          </a:r>
        </a:p>
      </dsp:txBody>
      <dsp:txXfrm>
        <a:off x="1232233" y="1806988"/>
        <a:ext cx="6937378" cy="737360"/>
      </dsp:txXfrm>
    </dsp:sp>
    <dsp:sp modelId="{726EA317-04B4-481B-941F-CB4346B0FD6E}">
      <dsp:nvSpPr>
        <dsp:cNvPr id="0" name=""/>
        <dsp:cNvSpPr/>
      </dsp:nvSpPr>
      <dsp:spPr>
        <a:xfrm>
          <a:off x="1813940" y="2676072"/>
          <a:ext cx="8097012" cy="783240"/>
        </a:xfrm>
        <a:prstGeom prst="roundRect">
          <a:avLst>
            <a:gd name="adj" fmla="val 10000"/>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hr-HR" sz="1700" kern="1200" dirty="0"/>
            <a:t>4 KORAK: Ponovi 3. korak, ali umjesto 30 sekundi vježbaj 60 sekundi.</a:t>
          </a:r>
        </a:p>
      </dsp:txBody>
      <dsp:txXfrm>
        <a:off x="1836880" y="2699012"/>
        <a:ext cx="6937378" cy="737360"/>
      </dsp:txXfrm>
    </dsp:sp>
    <dsp:sp modelId="{B957F920-DF48-4302-86FC-9920F8CC4DE5}">
      <dsp:nvSpPr>
        <dsp:cNvPr id="0" name=""/>
        <dsp:cNvSpPr/>
      </dsp:nvSpPr>
      <dsp:spPr>
        <a:xfrm>
          <a:off x="2418587" y="3568097"/>
          <a:ext cx="8097012" cy="783240"/>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hr-HR" sz="1700" kern="1200" dirty="0"/>
            <a:t>5 KORAK: Ponovi 3. korak, ali umjesto 60 sekundi vježbaj 90 sekundi.</a:t>
          </a:r>
        </a:p>
      </dsp:txBody>
      <dsp:txXfrm>
        <a:off x="2441527" y="3591037"/>
        <a:ext cx="6937378" cy="737360"/>
      </dsp:txXfrm>
    </dsp:sp>
    <dsp:sp modelId="{519CE45D-A3C5-437D-99A0-F922D3D4CEA9}">
      <dsp:nvSpPr>
        <dsp:cNvPr id="0" name=""/>
        <dsp:cNvSpPr/>
      </dsp:nvSpPr>
      <dsp:spPr>
        <a:xfrm>
          <a:off x="7587905" y="572200"/>
          <a:ext cx="509106" cy="50910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hr-HR" sz="2300" kern="1200"/>
        </a:p>
      </dsp:txBody>
      <dsp:txXfrm>
        <a:off x="7702454" y="572200"/>
        <a:ext cx="280008" cy="383102"/>
      </dsp:txXfrm>
    </dsp:sp>
    <dsp:sp modelId="{3841B0C6-16C3-4EDD-96DD-01339332E7FF}">
      <dsp:nvSpPr>
        <dsp:cNvPr id="0" name=""/>
        <dsp:cNvSpPr/>
      </dsp:nvSpPr>
      <dsp:spPr>
        <a:xfrm>
          <a:off x="8192552" y="1464225"/>
          <a:ext cx="509106" cy="509106"/>
        </a:xfrm>
        <a:prstGeom prst="downArrow">
          <a:avLst>
            <a:gd name="adj1" fmla="val 55000"/>
            <a:gd name="adj2" fmla="val 45000"/>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hr-HR" sz="2300" kern="1200"/>
        </a:p>
      </dsp:txBody>
      <dsp:txXfrm>
        <a:off x="8307101" y="1464225"/>
        <a:ext cx="280008" cy="383102"/>
      </dsp:txXfrm>
    </dsp:sp>
    <dsp:sp modelId="{61569D85-92C2-4EC3-9717-3C036ED9A593}">
      <dsp:nvSpPr>
        <dsp:cNvPr id="0" name=""/>
        <dsp:cNvSpPr/>
      </dsp:nvSpPr>
      <dsp:spPr>
        <a:xfrm>
          <a:off x="8797199" y="2343195"/>
          <a:ext cx="509106" cy="509106"/>
        </a:xfrm>
        <a:prstGeom prst="downArrow">
          <a:avLst>
            <a:gd name="adj1" fmla="val 55000"/>
            <a:gd name="adj2" fmla="val 45000"/>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hr-HR" sz="2300" kern="1200"/>
        </a:p>
      </dsp:txBody>
      <dsp:txXfrm>
        <a:off x="8911748" y="2343195"/>
        <a:ext cx="280008" cy="383102"/>
      </dsp:txXfrm>
    </dsp:sp>
    <dsp:sp modelId="{D61CFA29-9CFF-478E-9D63-CFD699F5BA54}">
      <dsp:nvSpPr>
        <dsp:cNvPr id="0" name=""/>
        <dsp:cNvSpPr/>
      </dsp:nvSpPr>
      <dsp:spPr>
        <a:xfrm>
          <a:off x="9401846" y="3243922"/>
          <a:ext cx="509106" cy="509106"/>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hr-HR" sz="2300" kern="1200"/>
        </a:p>
      </dsp:txBody>
      <dsp:txXfrm>
        <a:off x="9516395" y="3243922"/>
        <a:ext cx="280008" cy="38310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5B7E848-F124-46AA-80E3-5314C693A1B6}"/>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F7A45C42-E08A-4BC8-9FB6-B87B97E977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A68E8DE6-81C8-43E4-BFA5-FE8348D463F4}"/>
              </a:ext>
            </a:extLst>
          </p:cNvPr>
          <p:cNvSpPr>
            <a:spLocks noGrp="1"/>
          </p:cNvSpPr>
          <p:nvPr>
            <p:ph type="dt" sz="half" idx="10"/>
          </p:nvPr>
        </p:nvSpPr>
        <p:spPr/>
        <p:txBody>
          <a:bodyPr/>
          <a:lstStyle/>
          <a:p>
            <a:fld id="{D593204B-902B-4885-92F1-17DD4426F26D}" type="datetimeFigureOut">
              <a:rPr lang="hr-HR" smtClean="0"/>
              <a:t>31.5.2022.</a:t>
            </a:fld>
            <a:endParaRPr lang="hr-HR"/>
          </a:p>
        </p:txBody>
      </p:sp>
      <p:sp>
        <p:nvSpPr>
          <p:cNvPr id="5" name="Rezervirano mjesto podnožja 4">
            <a:extLst>
              <a:ext uri="{FF2B5EF4-FFF2-40B4-BE49-F238E27FC236}">
                <a16:creationId xmlns:a16="http://schemas.microsoft.com/office/drawing/2014/main" id="{819EC748-7973-4FF1-B88D-06261BD040EB}"/>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88A13730-E594-460E-AD09-E0777BE79702}"/>
              </a:ext>
            </a:extLst>
          </p:cNvPr>
          <p:cNvSpPr>
            <a:spLocks noGrp="1"/>
          </p:cNvSpPr>
          <p:nvPr>
            <p:ph type="sldNum" sz="quarter" idx="12"/>
          </p:nvPr>
        </p:nvSpPr>
        <p:spPr/>
        <p:txBody>
          <a:bodyPr/>
          <a:lstStyle/>
          <a:p>
            <a:fld id="{282E55DE-1114-47BE-BC30-5775BA679A29}" type="slidenum">
              <a:rPr lang="hr-HR" smtClean="0"/>
              <a:t>‹#›</a:t>
            </a:fld>
            <a:endParaRPr lang="hr-HR"/>
          </a:p>
        </p:txBody>
      </p:sp>
    </p:spTree>
    <p:extLst>
      <p:ext uri="{BB962C8B-B14F-4D97-AF65-F5344CB8AC3E}">
        <p14:creationId xmlns:p14="http://schemas.microsoft.com/office/powerpoint/2010/main" val="993546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2AA720E-04E9-456C-BF4F-A8182D3A9E4C}"/>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70CF961B-EC1B-47F0-A8D9-E8E3B1AD027E}"/>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81232DA1-81EB-4034-A6B8-CFC59095E4CE}"/>
              </a:ext>
            </a:extLst>
          </p:cNvPr>
          <p:cNvSpPr>
            <a:spLocks noGrp="1"/>
          </p:cNvSpPr>
          <p:nvPr>
            <p:ph type="dt" sz="half" idx="10"/>
          </p:nvPr>
        </p:nvSpPr>
        <p:spPr/>
        <p:txBody>
          <a:bodyPr/>
          <a:lstStyle/>
          <a:p>
            <a:fld id="{D593204B-902B-4885-92F1-17DD4426F26D}" type="datetimeFigureOut">
              <a:rPr lang="hr-HR" smtClean="0"/>
              <a:t>31.5.2022.</a:t>
            </a:fld>
            <a:endParaRPr lang="hr-HR"/>
          </a:p>
        </p:txBody>
      </p:sp>
      <p:sp>
        <p:nvSpPr>
          <p:cNvPr id="5" name="Rezervirano mjesto podnožja 4">
            <a:extLst>
              <a:ext uri="{FF2B5EF4-FFF2-40B4-BE49-F238E27FC236}">
                <a16:creationId xmlns:a16="http://schemas.microsoft.com/office/drawing/2014/main" id="{4AB87522-883A-4BA3-B162-AA67B85BAED2}"/>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70226264-7A8D-46EE-85B1-35150A3BEEB6}"/>
              </a:ext>
            </a:extLst>
          </p:cNvPr>
          <p:cNvSpPr>
            <a:spLocks noGrp="1"/>
          </p:cNvSpPr>
          <p:nvPr>
            <p:ph type="sldNum" sz="quarter" idx="12"/>
          </p:nvPr>
        </p:nvSpPr>
        <p:spPr/>
        <p:txBody>
          <a:bodyPr/>
          <a:lstStyle/>
          <a:p>
            <a:fld id="{282E55DE-1114-47BE-BC30-5775BA679A29}" type="slidenum">
              <a:rPr lang="hr-HR" smtClean="0"/>
              <a:t>‹#›</a:t>
            </a:fld>
            <a:endParaRPr lang="hr-HR"/>
          </a:p>
        </p:txBody>
      </p:sp>
    </p:spTree>
    <p:extLst>
      <p:ext uri="{BB962C8B-B14F-4D97-AF65-F5344CB8AC3E}">
        <p14:creationId xmlns:p14="http://schemas.microsoft.com/office/powerpoint/2010/main" val="2480044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CAFFF009-22C5-4C4C-8F4F-7412600E4956}"/>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5F451694-5EED-4F20-AFA0-2F8440441765}"/>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3235012D-9212-4B9B-BAC4-0CC87A6C4B1E}"/>
              </a:ext>
            </a:extLst>
          </p:cNvPr>
          <p:cNvSpPr>
            <a:spLocks noGrp="1"/>
          </p:cNvSpPr>
          <p:nvPr>
            <p:ph type="dt" sz="half" idx="10"/>
          </p:nvPr>
        </p:nvSpPr>
        <p:spPr/>
        <p:txBody>
          <a:bodyPr/>
          <a:lstStyle/>
          <a:p>
            <a:fld id="{D593204B-902B-4885-92F1-17DD4426F26D}" type="datetimeFigureOut">
              <a:rPr lang="hr-HR" smtClean="0"/>
              <a:t>31.5.2022.</a:t>
            </a:fld>
            <a:endParaRPr lang="hr-HR"/>
          </a:p>
        </p:txBody>
      </p:sp>
      <p:sp>
        <p:nvSpPr>
          <p:cNvPr id="5" name="Rezervirano mjesto podnožja 4">
            <a:extLst>
              <a:ext uri="{FF2B5EF4-FFF2-40B4-BE49-F238E27FC236}">
                <a16:creationId xmlns:a16="http://schemas.microsoft.com/office/drawing/2014/main" id="{DA88C630-E692-4DF5-AC27-90C2E28EA090}"/>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40678ADF-872E-4D3C-AB9C-AE950BC48B62}"/>
              </a:ext>
            </a:extLst>
          </p:cNvPr>
          <p:cNvSpPr>
            <a:spLocks noGrp="1"/>
          </p:cNvSpPr>
          <p:nvPr>
            <p:ph type="sldNum" sz="quarter" idx="12"/>
          </p:nvPr>
        </p:nvSpPr>
        <p:spPr/>
        <p:txBody>
          <a:bodyPr/>
          <a:lstStyle/>
          <a:p>
            <a:fld id="{282E55DE-1114-47BE-BC30-5775BA679A29}" type="slidenum">
              <a:rPr lang="hr-HR" smtClean="0"/>
              <a:t>‹#›</a:t>
            </a:fld>
            <a:endParaRPr lang="hr-HR"/>
          </a:p>
        </p:txBody>
      </p:sp>
    </p:spTree>
    <p:extLst>
      <p:ext uri="{BB962C8B-B14F-4D97-AF65-F5344CB8AC3E}">
        <p14:creationId xmlns:p14="http://schemas.microsoft.com/office/powerpoint/2010/main" val="234572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3884A66-64A8-42C5-BCD5-0F3891C2EF08}"/>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6BE0191A-3E00-4C27-96C8-A3EC60FF5CAA}"/>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038376EE-5C42-4D4A-AD18-B7F8F9B7896C}"/>
              </a:ext>
            </a:extLst>
          </p:cNvPr>
          <p:cNvSpPr>
            <a:spLocks noGrp="1"/>
          </p:cNvSpPr>
          <p:nvPr>
            <p:ph type="dt" sz="half" idx="10"/>
          </p:nvPr>
        </p:nvSpPr>
        <p:spPr/>
        <p:txBody>
          <a:bodyPr/>
          <a:lstStyle/>
          <a:p>
            <a:fld id="{D593204B-902B-4885-92F1-17DD4426F26D}" type="datetimeFigureOut">
              <a:rPr lang="hr-HR" smtClean="0"/>
              <a:t>31.5.2022.</a:t>
            </a:fld>
            <a:endParaRPr lang="hr-HR"/>
          </a:p>
        </p:txBody>
      </p:sp>
      <p:sp>
        <p:nvSpPr>
          <p:cNvPr id="5" name="Rezervirano mjesto podnožja 4">
            <a:extLst>
              <a:ext uri="{FF2B5EF4-FFF2-40B4-BE49-F238E27FC236}">
                <a16:creationId xmlns:a16="http://schemas.microsoft.com/office/drawing/2014/main" id="{AC3BAF65-8459-4DDD-BDC0-F80494FB8E67}"/>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68E5A503-383C-4FF0-8CE8-B7422531C032}"/>
              </a:ext>
            </a:extLst>
          </p:cNvPr>
          <p:cNvSpPr>
            <a:spLocks noGrp="1"/>
          </p:cNvSpPr>
          <p:nvPr>
            <p:ph type="sldNum" sz="quarter" idx="12"/>
          </p:nvPr>
        </p:nvSpPr>
        <p:spPr/>
        <p:txBody>
          <a:bodyPr/>
          <a:lstStyle/>
          <a:p>
            <a:fld id="{282E55DE-1114-47BE-BC30-5775BA679A29}" type="slidenum">
              <a:rPr lang="hr-HR" smtClean="0"/>
              <a:t>‹#›</a:t>
            </a:fld>
            <a:endParaRPr lang="hr-HR"/>
          </a:p>
        </p:txBody>
      </p:sp>
    </p:spTree>
    <p:extLst>
      <p:ext uri="{BB962C8B-B14F-4D97-AF65-F5344CB8AC3E}">
        <p14:creationId xmlns:p14="http://schemas.microsoft.com/office/powerpoint/2010/main" val="370091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0433F25-1335-4629-8443-457CF366DD7E}"/>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C4B94FEA-711F-4C79-BEBD-F50DB66C1C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7655E38B-E589-4164-879C-487DF5561CE3}"/>
              </a:ext>
            </a:extLst>
          </p:cNvPr>
          <p:cNvSpPr>
            <a:spLocks noGrp="1"/>
          </p:cNvSpPr>
          <p:nvPr>
            <p:ph type="dt" sz="half" idx="10"/>
          </p:nvPr>
        </p:nvSpPr>
        <p:spPr/>
        <p:txBody>
          <a:bodyPr/>
          <a:lstStyle/>
          <a:p>
            <a:fld id="{D593204B-902B-4885-92F1-17DD4426F26D}" type="datetimeFigureOut">
              <a:rPr lang="hr-HR" smtClean="0"/>
              <a:t>31.5.2022.</a:t>
            </a:fld>
            <a:endParaRPr lang="hr-HR"/>
          </a:p>
        </p:txBody>
      </p:sp>
      <p:sp>
        <p:nvSpPr>
          <p:cNvPr id="5" name="Rezervirano mjesto podnožja 4">
            <a:extLst>
              <a:ext uri="{FF2B5EF4-FFF2-40B4-BE49-F238E27FC236}">
                <a16:creationId xmlns:a16="http://schemas.microsoft.com/office/drawing/2014/main" id="{1239D04D-E07B-4707-8BE7-EE82FD2C8703}"/>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8EB5FC6F-3012-4A44-A4E2-7F390EE1BAB3}"/>
              </a:ext>
            </a:extLst>
          </p:cNvPr>
          <p:cNvSpPr>
            <a:spLocks noGrp="1"/>
          </p:cNvSpPr>
          <p:nvPr>
            <p:ph type="sldNum" sz="quarter" idx="12"/>
          </p:nvPr>
        </p:nvSpPr>
        <p:spPr/>
        <p:txBody>
          <a:bodyPr/>
          <a:lstStyle/>
          <a:p>
            <a:fld id="{282E55DE-1114-47BE-BC30-5775BA679A29}" type="slidenum">
              <a:rPr lang="hr-HR" smtClean="0"/>
              <a:t>‹#›</a:t>
            </a:fld>
            <a:endParaRPr lang="hr-HR"/>
          </a:p>
        </p:txBody>
      </p:sp>
    </p:spTree>
    <p:extLst>
      <p:ext uri="{BB962C8B-B14F-4D97-AF65-F5344CB8AC3E}">
        <p14:creationId xmlns:p14="http://schemas.microsoft.com/office/powerpoint/2010/main" val="258632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CD80C82-E87C-496E-9AA6-0113188892C1}"/>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1629B9C3-0B60-425D-AB7E-68271D733DE2}"/>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id="{90F4BB94-367C-4489-AD1F-645C42295C38}"/>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id="{E6D2C7DA-649B-4859-8FC6-1D21FD584DFB}"/>
              </a:ext>
            </a:extLst>
          </p:cNvPr>
          <p:cNvSpPr>
            <a:spLocks noGrp="1"/>
          </p:cNvSpPr>
          <p:nvPr>
            <p:ph type="dt" sz="half" idx="10"/>
          </p:nvPr>
        </p:nvSpPr>
        <p:spPr/>
        <p:txBody>
          <a:bodyPr/>
          <a:lstStyle/>
          <a:p>
            <a:fld id="{D593204B-902B-4885-92F1-17DD4426F26D}" type="datetimeFigureOut">
              <a:rPr lang="hr-HR" smtClean="0"/>
              <a:t>31.5.2022.</a:t>
            </a:fld>
            <a:endParaRPr lang="hr-HR"/>
          </a:p>
        </p:txBody>
      </p:sp>
      <p:sp>
        <p:nvSpPr>
          <p:cNvPr id="6" name="Rezervirano mjesto podnožja 5">
            <a:extLst>
              <a:ext uri="{FF2B5EF4-FFF2-40B4-BE49-F238E27FC236}">
                <a16:creationId xmlns:a16="http://schemas.microsoft.com/office/drawing/2014/main" id="{BCA39A8D-2527-4EE5-BEFA-E6D6A0EC8784}"/>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9BC64BC9-293E-4DFF-92E7-C397FB8BAAB2}"/>
              </a:ext>
            </a:extLst>
          </p:cNvPr>
          <p:cNvSpPr>
            <a:spLocks noGrp="1"/>
          </p:cNvSpPr>
          <p:nvPr>
            <p:ph type="sldNum" sz="quarter" idx="12"/>
          </p:nvPr>
        </p:nvSpPr>
        <p:spPr/>
        <p:txBody>
          <a:bodyPr/>
          <a:lstStyle/>
          <a:p>
            <a:fld id="{282E55DE-1114-47BE-BC30-5775BA679A29}" type="slidenum">
              <a:rPr lang="hr-HR" smtClean="0"/>
              <a:t>‹#›</a:t>
            </a:fld>
            <a:endParaRPr lang="hr-HR"/>
          </a:p>
        </p:txBody>
      </p:sp>
    </p:spTree>
    <p:extLst>
      <p:ext uri="{BB962C8B-B14F-4D97-AF65-F5344CB8AC3E}">
        <p14:creationId xmlns:p14="http://schemas.microsoft.com/office/powerpoint/2010/main" val="373236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851E07A-6005-42E0-9698-945C648404C4}"/>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5F099387-71D7-4095-9B3C-EAAA405A6B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D3094717-63C7-43D3-9819-84566DFA4979}"/>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id="{0243E077-193A-4B24-B6E4-A0B941DA90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472145A9-415E-44AF-8883-0CEBA0396937}"/>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id="{00FFD690-B715-4001-B689-C548C2EB3E1A}"/>
              </a:ext>
            </a:extLst>
          </p:cNvPr>
          <p:cNvSpPr>
            <a:spLocks noGrp="1"/>
          </p:cNvSpPr>
          <p:nvPr>
            <p:ph type="dt" sz="half" idx="10"/>
          </p:nvPr>
        </p:nvSpPr>
        <p:spPr/>
        <p:txBody>
          <a:bodyPr/>
          <a:lstStyle/>
          <a:p>
            <a:fld id="{D593204B-902B-4885-92F1-17DD4426F26D}" type="datetimeFigureOut">
              <a:rPr lang="hr-HR" smtClean="0"/>
              <a:t>31.5.2022.</a:t>
            </a:fld>
            <a:endParaRPr lang="hr-HR"/>
          </a:p>
        </p:txBody>
      </p:sp>
      <p:sp>
        <p:nvSpPr>
          <p:cNvPr id="8" name="Rezervirano mjesto podnožja 7">
            <a:extLst>
              <a:ext uri="{FF2B5EF4-FFF2-40B4-BE49-F238E27FC236}">
                <a16:creationId xmlns:a16="http://schemas.microsoft.com/office/drawing/2014/main" id="{75E531F5-F589-4998-A28F-7948B8BEB8B2}"/>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E30CC84C-FD04-4439-8E3F-A88521571F07}"/>
              </a:ext>
            </a:extLst>
          </p:cNvPr>
          <p:cNvSpPr>
            <a:spLocks noGrp="1"/>
          </p:cNvSpPr>
          <p:nvPr>
            <p:ph type="sldNum" sz="quarter" idx="12"/>
          </p:nvPr>
        </p:nvSpPr>
        <p:spPr/>
        <p:txBody>
          <a:bodyPr/>
          <a:lstStyle/>
          <a:p>
            <a:fld id="{282E55DE-1114-47BE-BC30-5775BA679A29}" type="slidenum">
              <a:rPr lang="hr-HR" smtClean="0"/>
              <a:t>‹#›</a:t>
            </a:fld>
            <a:endParaRPr lang="hr-HR"/>
          </a:p>
        </p:txBody>
      </p:sp>
    </p:spTree>
    <p:extLst>
      <p:ext uri="{BB962C8B-B14F-4D97-AF65-F5344CB8AC3E}">
        <p14:creationId xmlns:p14="http://schemas.microsoft.com/office/powerpoint/2010/main" val="172162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7734E4D-B2F6-4C97-9B34-FFAD1608AADA}"/>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F85351E2-5BD0-4999-8BA5-D776A76022D6}"/>
              </a:ext>
            </a:extLst>
          </p:cNvPr>
          <p:cNvSpPr>
            <a:spLocks noGrp="1"/>
          </p:cNvSpPr>
          <p:nvPr>
            <p:ph type="dt" sz="half" idx="10"/>
          </p:nvPr>
        </p:nvSpPr>
        <p:spPr/>
        <p:txBody>
          <a:bodyPr/>
          <a:lstStyle/>
          <a:p>
            <a:fld id="{D593204B-902B-4885-92F1-17DD4426F26D}" type="datetimeFigureOut">
              <a:rPr lang="hr-HR" smtClean="0"/>
              <a:t>31.5.2022.</a:t>
            </a:fld>
            <a:endParaRPr lang="hr-HR"/>
          </a:p>
        </p:txBody>
      </p:sp>
      <p:sp>
        <p:nvSpPr>
          <p:cNvPr id="4" name="Rezervirano mjesto podnožja 3">
            <a:extLst>
              <a:ext uri="{FF2B5EF4-FFF2-40B4-BE49-F238E27FC236}">
                <a16:creationId xmlns:a16="http://schemas.microsoft.com/office/drawing/2014/main" id="{1732D14A-DCDE-41CA-97CB-0F6AF75B198B}"/>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E7D394BB-299E-4200-913D-0E5CA50B41E1}"/>
              </a:ext>
            </a:extLst>
          </p:cNvPr>
          <p:cNvSpPr>
            <a:spLocks noGrp="1"/>
          </p:cNvSpPr>
          <p:nvPr>
            <p:ph type="sldNum" sz="quarter" idx="12"/>
          </p:nvPr>
        </p:nvSpPr>
        <p:spPr/>
        <p:txBody>
          <a:bodyPr/>
          <a:lstStyle/>
          <a:p>
            <a:fld id="{282E55DE-1114-47BE-BC30-5775BA679A29}" type="slidenum">
              <a:rPr lang="hr-HR" smtClean="0"/>
              <a:t>‹#›</a:t>
            </a:fld>
            <a:endParaRPr lang="hr-HR"/>
          </a:p>
        </p:txBody>
      </p:sp>
    </p:spTree>
    <p:extLst>
      <p:ext uri="{BB962C8B-B14F-4D97-AF65-F5344CB8AC3E}">
        <p14:creationId xmlns:p14="http://schemas.microsoft.com/office/powerpoint/2010/main" val="2136066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716EDA48-E4FF-44D7-86D4-C8366640E235}"/>
              </a:ext>
            </a:extLst>
          </p:cNvPr>
          <p:cNvSpPr>
            <a:spLocks noGrp="1"/>
          </p:cNvSpPr>
          <p:nvPr>
            <p:ph type="dt" sz="half" idx="10"/>
          </p:nvPr>
        </p:nvSpPr>
        <p:spPr/>
        <p:txBody>
          <a:bodyPr/>
          <a:lstStyle/>
          <a:p>
            <a:fld id="{D593204B-902B-4885-92F1-17DD4426F26D}" type="datetimeFigureOut">
              <a:rPr lang="hr-HR" smtClean="0"/>
              <a:t>31.5.2022.</a:t>
            </a:fld>
            <a:endParaRPr lang="hr-HR"/>
          </a:p>
        </p:txBody>
      </p:sp>
      <p:sp>
        <p:nvSpPr>
          <p:cNvPr id="3" name="Rezervirano mjesto podnožja 2">
            <a:extLst>
              <a:ext uri="{FF2B5EF4-FFF2-40B4-BE49-F238E27FC236}">
                <a16:creationId xmlns:a16="http://schemas.microsoft.com/office/drawing/2014/main" id="{5FD98785-5E30-49B1-B808-8D042013EECF}"/>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D7F363D4-CD71-4D01-80E1-EF566DE61D3F}"/>
              </a:ext>
            </a:extLst>
          </p:cNvPr>
          <p:cNvSpPr>
            <a:spLocks noGrp="1"/>
          </p:cNvSpPr>
          <p:nvPr>
            <p:ph type="sldNum" sz="quarter" idx="12"/>
          </p:nvPr>
        </p:nvSpPr>
        <p:spPr/>
        <p:txBody>
          <a:bodyPr/>
          <a:lstStyle/>
          <a:p>
            <a:fld id="{282E55DE-1114-47BE-BC30-5775BA679A29}" type="slidenum">
              <a:rPr lang="hr-HR" smtClean="0"/>
              <a:t>‹#›</a:t>
            </a:fld>
            <a:endParaRPr lang="hr-HR"/>
          </a:p>
        </p:txBody>
      </p:sp>
    </p:spTree>
    <p:extLst>
      <p:ext uri="{BB962C8B-B14F-4D97-AF65-F5344CB8AC3E}">
        <p14:creationId xmlns:p14="http://schemas.microsoft.com/office/powerpoint/2010/main" val="2054954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ED45D74-53E1-4BE6-BA94-2D7DE6E34081}"/>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F77D9B15-EE94-4372-8CD4-77FBE94643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id="{7FE31193-1A3B-4D49-A964-87694C6D4C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EF4F3C65-AC64-48C2-8ABE-AAA48A5C9996}"/>
              </a:ext>
            </a:extLst>
          </p:cNvPr>
          <p:cNvSpPr>
            <a:spLocks noGrp="1"/>
          </p:cNvSpPr>
          <p:nvPr>
            <p:ph type="dt" sz="half" idx="10"/>
          </p:nvPr>
        </p:nvSpPr>
        <p:spPr/>
        <p:txBody>
          <a:bodyPr/>
          <a:lstStyle/>
          <a:p>
            <a:fld id="{D593204B-902B-4885-92F1-17DD4426F26D}" type="datetimeFigureOut">
              <a:rPr lang="hr-HR" smtClean="0"/>
              <a:t>31.5.2022.</a:t>
            </a:fld>
            <a:endParaRPr lang="hr-HR"/>
          </a:p>
        </p:txBody>
      </p:sp>
      <p:sp>
        <p:nvSpPr>
          <p:cNvPr id="6" name="Rezervirano mjesto podnožja 5">
            <a:extLst>
              <a:ext uri="{FF2B5EF4-FFF2-40B4-BE49-F238E27FC236}">
                <a16:creationId xmlns:a16="http://schemas.microsoft.com/office/drawing/2014/main" id="{987C9B71-0631-43BA-9B66-16B9B8F81CB1}"/>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196AA87D-64B4-4A83-950B-4A62244AF282}"/>
              </a:ext>
            </a:extLst>
          </p:cNvPr>
          <p:cNvSpPr>
            <a:spLocks noGrp="1"/>
          </p:cNvSpPr>
          <p:nvPr>
            <p:ph type="sldNum" sz="quarter" idx="12"/>
          </p:nvPr>
        </p:nvSpPr>
        <p:spPr/>
        <p:txBody>
          <a:bodyPr/>
          <a:lstStyle/>
          <a:p>
            <a:fld id="{282E55DE-1114-47BE-BC30-5775BA679A29}" type="slidenum">
              <a:rPr lang="hr-HR" smtClean="0"/>
              <a:t>‹#›</a:t>
            </a:fld>
            <a:endParaRPr lang="hr-HR"/>
          </a:p>
        </p:txBody>
      </p:sp>
    </p:spTree>
    <p:extLst>
      <p:ext uri="{BB962C8B-B14F-4D97-AF65-F5344CB8AC3E}">
        <p14:creationId xmlns:p14="http://schemas.microsoft.com/office/powerpoint/2010/main" val="3338183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00D7C63-21CC-4080-B4D6-9997A9EB06AC}"/>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F3CA5996-A611-4832-B80F-DBBE9AF13C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BEC76817-2578-4F49-99E8-6D041C4A84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78D24046-F57C-47D5-B101-52BE55D7EFE2}"/>
              </a:ext>
            </a:extLst>
          </p:cNvPr>
          <p:cNvSpPr>
            <a:spLocks noGrp="1"/>
          </p:cNvSpPr>
          <p:nvPr>
            <p:ph type="dt" sz="half" idx="10"/>
          </p:nvPr>
        </p:nvSpPr>
        <p:spPr/>
        <p:txBody>
          <a:bodyPr/>
          <a:lstStyle/>
          <a:p>
            <a:fld id="{D593204B-902B-4885-92F1-17DD4426F26D}" type="datetimeFigureOut">
              <a:rPr lang="hr-HR" smtClean="0"/>
              <a:t>31.5.2022.</a:t>
            </a:fld>
            <a:endParaRPr lang="hr-HR"/>
          </a:p>
        </p:txBody>
      </p:sp>
      <p:sp>
        <p:nvSpPr>
          <p:cNvPr id="6" name="Rezervirano mjesto podnožja 5">
            <a:extLst>
              <a:ext uri="{FF2B5EF4-FFF2-40B4-BE49-F238E27FC236}">
                <a16:creationId xmlns:a16="http://schemas.microsoft.com/office/drawing/2014/main" id="{DE82477E-7551-4DD1-9268-168BC63DD4C5}"/>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921D0320-B3AD-4924-84F3-A472FF5FEA1A}"/>
              </a:ext>
            </a:extLst>
          </p:cNvPr>
          <p:cNvSpPr>
            <a:spLocks noGrp="1"/>
          </p:cNvSpPr>
          <p:nvPr>
            <p:ph type="sldNum" sz="quarter" idx="12"/>
          </p:nvPr>
        </p:nvSpPr>
        <p:spPr/>
        <p:txBody>
          <a:bodyPr/>
          <a:lstStyle/>
          <a:p>
            <a:fld id="{282E55DE-1114-47BE-BC30-5775BA679A29}" type="slidenum">
              <a:rPr lang="hr-HR" smtClean="0"/>
              <a:t>‹#›</a:t>
            </a:fld>
            <a:endParaRPr lang="hr-HR"/>
          </a:p>
        </p:txBody>
      </p:sp>
    </p:spTree>
    <p:extLst>
      <p:ext uri="{BB962C8B-B14F-4D97-AF65-F5344CB8AC3E}">
        <p14:creationId xmlns:p14="http://schemas.microsoft.com/office/powerpoint/2010/main" val="1721591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9CD665D1-E61B-4A4F-9692-E5B8FB0901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7728846E-A29B-4064-B279-28BAC54358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4E5E3BA3-C40C-468D-B525-CF9589E507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3204B-902B-4885-92F1-17DD4426F26D}" type="datetimeFigureOut">
              <a:rPr lang="hr-HR" smtClean="0"/>
              <a:t>31.5.2022.</a:t>
            </a:fld>
            <a:endParaRPr lang="hr-HR"/>
          </a:p>
        </p:txBody>
      </p:sp>
      <p:sp>
        <p:nvSpPr>
          <p:cNvPr id="5" name="Rezervirano mjesto podnožja 4">
            <a:extLst>
              <a:ext uri="{FF2B5EF4-FFF2-40B4-BE49-F238E27FC236}">
                <a16:creationId xmlns:a16="http://schemas.microsoft.com/office/drawing/2014/main" id="{CC051430-378C-420A-87A4-8A24200826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FF3DA591-7FB7-4188-9B02-01AD44A628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2E55DE-1114-47BE-BC30-5775BA679A29}" type="slidenum">
              <a:rPr lang="hr-HR" smtClean="0"/>
              <a:t>‹#›</a:t>
            </a:fld>
            <a:endParaRPr lang="hr-HR"/>
          </a:p>
        </p:txBody>
      </p:sp>
    </p:spTree>
    <p:extLst>
      <p:ext uri="{BB962C8B-B14F-4D97-AF65-F5344CB8AC3E}">
        <p14:creationId xmlns:p14="http://schemas.microsoft.com/office/powerpoint/2010/main" val="64092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msd-prirucnici.placebo.hr/msd-za-pacijente/bolesti-pluca-i-disnih-putova/biologija-pluca-i-disnih-putova" TargetMode="External"/><Relationship Id="rId2" Type="http://schemas.openxmlformats.org/officeDocument/2006/relationships/hyperlink" Target="https://hr.wikipedia.org/wiki/Krvo%C5%BEilni_sustav" TargetMode="External"/><Relationship Id="rId1" Type="http://schemas.openxmlformats.org/officeDocument/2006/relationships/slideLayout" Target="../slideLayouts/slideLayout2.xml"/><Relationship Id="rId5" Type="http://schemas.openxmlformats.org/officeDocument/2006/relationships/hyperlink" Target="https://edutorij.e-skole.hr/share/proxy/alfresco-noauth/edutorij/api/proxy-guest/2b9adcd0-ef41-48cf-a705-c1c37eb6ba2b/m_3/j_1.html" TargetMode="External"/><Relationship Id="rId4" Type="http://schemas.openxmlformats.org/officeDocument/2006/relationships/hyperlink" Target="https://hr.wikipedia.org/wiki/Di%C5%A1ni_susta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Naslov 1">
            <a:extLst>
              <a:ext uri="{FF2B5EF4-FFF2-40B4-BE49-F238E27FC236}">
                <a16:creationId xmlns:a16="http://schemas.microsoft.com/office/drawing/2014/main" id="{589E3DB6-15C2-45F6-9A94-FBAE4C9B0AB1}"/>
              </a:ext>
            </a:extLst>
          </p:cNvPr>
          <p:cNvSpPr>
            <a:spLocks noGrp="1"/>
          </p:cNvSpPr>
          <p:nvPr>
            <p:ph type="ctrTitle"/>
          </p:nvPr>
        </p:nvSpPr>
        <p:spPr>
          <a:xfrm>
            <a:off x="4385569" y="1939159"/>
            <a:ext cx="7297658" cy="2508554"/>
          </a:xfrm>
        </p:spPr>
        <p:txBody>
          <a:bodyPr>
            <a:normAutofit fontScale="90000"/>
          </a:bodyPr>
          <a:lstStyle/>
          <a:p>
            <a:pPr algn="r"/>
            <a:r>
              <a:rPr lang="hr-HR" sz="4800" dirty="0"/>
              <a:t>KAKO KRVOŽILNI I DIŠNI SUSTAV SURAĐUJU NA ODRŽAVANJU HOMEOSTAZE ORGANIZMA</a:t>
            </a:r>
          </a:p>
        </p:txBody>
      </p:sp>
      <p:sp>
        <p:nvSpPr>
          <p:cNvPr id="3" name="Podnaslov 2">
            <a:extLst>
              <a:ext uri="{FF2B5EF4-FFF2-40B4-BE49-F238E27FC236}">
                <a16:creationId xmlns:a16="http://schemas.microsoft.com/office/drawing/2014/main" id="{4D5D67FC-B3EE-4E46-ABA7-0B8DB0133A7E}"/>
              </a:ext>
            </a:extLst>
          </p:cNvPr>
          <p:cNvSpPr>
            <a:spLocks noGrp="1"/>
          </p:cNvSpPr>
          <p:nvPr>
            <p:ph type="subTitle" idx="1"/>
          </p:nvPr>
        </p:nvSpPr>
        <p:spPr>
          <a:xfrm>
            <a:off x="4038600" y="4782320"/>
            <a:ext cx="7644627" cy="1329443"/>
          </a:xfrm>
        </p:spPr>
        <p:txBody>
          <a:bodyPr>
            <a:normAutofit fontScale="92500" lnSpcReduction="20000"/>
          </a:bodyPr>
          <a:lstStyle/>
          <a:p>
            <a:pPr algn="r"/>
            <a:r>
              <a:rPr lang="hr-HR" dirty="0"/>
              <a:t>IZRADILI: Lara </a:t>
            </a:r>
            <a:r>
              <a:rPr lang="hr-HR" dirty="0" err="1"/>
              <a:t>Patrlj</a:t>
            </a:r>
            <a:r>
              <a:rPr lang="hr-HR" dirty="0"/>
              <a:t>, Ena </a:t>
            </a:r>
            <a:r>
              <a:rPr lang="hr-HR" dirty="0" err="1"/>
              <a:t>Grubšić</a:t>
            </a:r>
            <a:r>
              <a:rPr lang="hr-HR" dirty="0"/>
              <a:t>, Andrea Madunić, Paula Županović, Luka Pavić i Ivan Petričević, 2.D</a:t>
            </a:r>
          </a:p>
          <a:p>
            <a:pPr algn="r"/>
            <a:endParaRPr lang="hr-HR" dirty="0"/>
          </a:p>
          <a:p>
            <a:pPr algn="r"/>
            <a:r>
              <a:rPr lang="hr-HR" dirty="0"/>
              <a:t>V. Gimnazija Vladimir Nazor-Split</a:t>
            </a:r>
          </a:p>
        </p:txBody>
      </p:sp>
    </p:spTree>
    <p:extLst>
      <p:ext uri="{BB962C8B-B14F-4D97-AF65-F5344CB8AC3E}">
        <p14:creationId xmlns:p14="http://schemas.microsoft.com/office/powerpoint/2010/main" val="132870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slov 1">
            <a:extLst>
              <a:ext uri="{FF2B5EF4-FFF2-40B4-BE49-F238E27FC236}">
                <a16:creationId xmlns:a16="http://schemas.microsoft.com/office/drawing/2014/main" id="{EF7D7133-619F-4DAA-A191-A31EA977CCA4}"/>
              </a:ext>
            </a:extLst>
          </p:cNvPr>
          <p:cNvSpPr>
            <a:spLocks noGrp="1"/>
          </p:cNvSpPr>
          <p:nvPr>
            <p:ph type="title"/>
          </p:nvPr>
        </p:nvSpPr>
        <p:spPr>
          <a:xfrm>
            <a:off x="643467" y="321734"/>
            <a:ext cx="10905066" cy="1135737"/>
          </a:xfrm>
        </p:spPr>
        <p:txBody>
          <a:bodyPr>
            <a:normAutofit/>
          </a:bodyPr>
          <a:lstStyle/>
          <a:p>
            <a:r>
              <a:rPr lang="hr-HR" sz="3600" dirty="0"/>
              <a:t>HOMEOSTAZA</a:t>
            </a:r>
          </a:p>
        </p:txBody>
      </p:sp>
      <p:sp>
        <p:nvSpPr>
          <p:cNvPr id="6" name="Rezervirano mjesto sadržaja 5">
            <a:extLst>
              <a:ext uri="{FF2B5EF4-FFF2-40B4-BE49-F238E27FC236}">
                <a16:creationId xmlns:a16="http://schemas.microsoft.com/office/drawing/2014/main" id="{2042C687-F218-432F-ABC0-77BBD11CD1D7}"/>
              </a:ext>
            </a:extLst>
          </p:cNvPr>
          <p:cNvSpPr>
            <a:spLocks noGrp="1"/>
          </p:cNvSpPr>
          <p:nvPr>
            <p:ph idx="1"/>
          </p:nvPr>
        </p:nvSpPr>
        <p:spPr>
          <a:xfrm>
            <a:off x="643468" y="1581150"/>
            <a:ext cx="4450571" cy="4595813"/>
          </a:xfrm>
        </p:spPr>
        <p:txBody>
          <a:bodyPr>
            <a:normAutofit/>
          </a:bodyPr>
          <a:lstStyle/>
          <a:p>
            <a:r>
              <a:rPr lang="hr-HR" sz="2000" dirty="0"/>
              <a:t>Održavanje  stalnih fizikalnih i kemijskih uvjeta u stanici, odnosno u organizmu.</a:t>
            </a:r>
          </a:p>
          <a:p>
            <a:r>
              <a:rPr lang="hr-HR" sz="2000" dirty="0"/>
              <a:t>Uloga- uravnotežen rad stanica, tkiva, organa i organskih sustava.</a:t>
            </a:r>
          </a:p>
          <a:p>
            <a:r>
              <a:rPr lang="hr-HR" sz="2000" dirty="0"/>
              <a:t>Do poremećaja </a:t>
            </a:r>
            <a:r>
              <a:rPr lang="hr-HR" sz="2000" dirty="0" err="1"/>
              <a:t>homeostaze</a:t>
            </a:r>
            <a:r>
              <a:rPr lang="hr-HR" sz="2000" dirty="0"/>
              <a:t> može doći i zbog nedostatka vitamina i minerala.</a:t>
            </a:r>
          </a:p>
        </p:txBody>
      </p:sp>
      <p:grpSp>
        <p:nvGrpSpPr>
          <p:cNvPr id="14" name="Group 1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Slika 6">
            <a:extLst>
              <a:ext uri="{FF2B5EF4-FFF2-40B4-BE49-F238E27FC236}">
                <a16:creationId xmlns:a16="http://schemas.microsoft.com/office/drawing/2014/main" id="{A5CEE08A-012B-4FDD-8C49-EDF83413EA05}"/>
              </a:ext>
            </a:extLst>
          </p:cNvPr>
          <p:cNvPicPr>
            <a:picLocks noChangeAspect="1"/>
          </p:cNvPicPr>
          <p:nvPr/>
        </p:nvPicPr>
        <p:blipFill>
          <a:blip r:embed="rId2"/>
          <a:stretch>
            <a:fillRect/>
          </a:stretch>
        </p:blipFill>
        <p:spPr>
          <a:xfrm>
            <a:off x="5216788" y="1133475"/>
            <a:ext cx="6587150" cy="4973298"/>
          </a:xfrm>
          <a:prstGeom prst="rect">
            <a:avLst/>
          </a:prstGeom>
        </p:spPr>
      </p:pic>
      <p:grpSp>
        <p:nvGrpSpPr>
          <p:cNvPr id="18" name="Group 1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9" name="Rectangle 1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13139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3DD1072-7863-4C30-86EC-74947E982883}"/>
              </a:ext>
            </a:extLst>
          </p:cNvPr>
          <p:cNvSpPr>
            <a:spLocks noGrp="1"/>
          </p:cNvSpPr>
          <p:nvPr>
            <p:ph type="title"/>
          </p:nvPr>
        </p:nvSpPr>
        <p:spPr>
          <a:xfrm>
            <a:off x="648929" y="629266"/>
            <a:ext cx="3505495" cy="1622321"/>
          </a:xfrm>
        </p:spPr>
        <p:txBody>
          <a:bodyPr>
            <a:normAutofit/>
          </a:bodyPr>
          <a:lstStyle/>
          <a:p>
            <a:r>
              <a:rPr lang="hr-HR" dirty="0"/>
              <a:t>KRVOŽILNI SUSTAV</a:t>
            </a:r>
          </a:p>
        </p:txBody>
      </p:sp>
      <p:sp>
        <p:nvSpPr>
          <p:cNvPr id="3" name="Rezervirano mjesto sadržaja 2">
            <a:extLst>
              <a:ext uri="{FF2B5EF4-FFF2-40B4-BE49-F238E27FC236}">
                <a16:creationId xmlns:a16="http://schemas.microsoft.com/office/drawing/2014/main" id="{3CA71308-D6CB-4F10-BAD1-DAA22E5C51F6}"/>
              </a:ext>
            </a:extLst>
          </p:cNvPr>
          <p:cNvSpPr>
            <a:spLocks noGrp="1"/>
          </p:cNvSpPr>
          <p:nvPr>
            <p:ph idx="1"/>
          </p:nvPr>
        </p:nvSpPr>
        <p:spPr>
          <a:xfrm>
            <a:off x="648931" y="2438400"/>
            <a:ext cx="3505494" cy="3785419"/>
          </a:xfrm>
        </p:spPr>
        <p:txBody>
          <a:bodyPr>
            <a:normAutofit/>
          </a:bodyPr>
          <a:lstStyle/>
          <a:p>
            <a:r>
              <a:rPr lang="hr-HR" sz="2000" dirty="0"/>
              <a:t>Krvožilni sustav je sustav organa koji prenosi tvari iz i u stanice</a:t>
            </a:r>
          </a:p>
          <a:p>
            <a:r>
              <a:rPr lang="hr-HR" sz="2000" dirty="0"/>
              <a:t> Pomaže pri </a:t>
            </a:r>
            <a:r>
              <a:rPr lang="hr-HR" sz="2000" dirty="0" err="1"/>
              <a:t>uravnotežnji</a:t>
            </a:r>
            <a:r>
              <a:rPr lang="hr-HR" sz="2000" dirty="0"/>
              <a:t> tjelesne temperature i pH vrijednosti (dio </a:t>
            </a:r>
            <a:r>
              <a:rPr lang="hr-HR" sz="2000" dirty="0" err="1"/>
              <a:t>homeostaze</a:t>
            </a:r>
            <a:r>
              <a:rPr lang="hr-HR" sz="2000" dirty="0"/>
              <a:t>). </a:t>
            </a:r>
          </a:p>
          <a:p>
            <a:r>
              <a:rPr lang="hr-HR" sz="2000" dirty="0"/>
              <a:t>Svi kralježnjaci imaju zatvoreni krvotok.</a:t>
            </a:r>
          </a:p>
        </p:txBody>
      </p:sp>
      <p:sp>
        <p:nvSpPr>
          <p:cNvPr id="71" name="Rectangle 7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Odgovori na postavljena pitanja iz biologije">
            <a:extLst>
              <a:ext uri="{FF2B5EF4-FFF2-40B4-BE49-F238E27FC236}">
                <a16:creationId xmlns:a16="http://schemas.microsoft.com/office/drawing/2014/main" id="{FC415975-8CC3-47B8-B93A-AA3A73C7BFD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795743" y="807593"/>
            <a:ext cx="5239568" cy="5239568"/>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42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AFCEDBD2-9C5A-4E26-A674-EB29AC52016B}"/>
              </a:ext>
            </a:extLst>
          </p:cNvPr>
          <p:cNvSpPr>
            <a:spLocks noGrp="1"/>
          </p:cNvSpPr>
          <p:nvPr>
            <p:ph type="title"/>
          </p:nvPr>
        </p:nvSpPr>
        <p:spPr>
          <a:xfrm>
            <a:off x="838200" y="585216"/>
            <a:ext cx="10515600" cy="1325563"/>
          </a:xfrm>
        </p:spPr>
        <p:txBody>
          <a:bodyPr>
            <a:normAutofit/>
          </a:bodyPr>
          <a:lstStyle/>
          <a:p>
            <a:r>
              <a:rPr lang="hr-HR" dirty="0">
                <a:solidFill>
                  <a:schemeClr val="bg1"/>
                </a:solidFill>
              </a:rPr>
              <a:t>DIŠNI SUSTAV</a:t>
            </a:r>
          </a:p>
        </p:txBody>
      </p:sp>
      <p:pic>
        <p:nvPicPr>
          <p:cNvPr id="2050" name="Picture 2" descr="DIšni sustav – TopEdukacija">
            <a:extLst>
              <a:ext uri="{FF2B5EF4-FFF2-40B4-BE49-F238E27FC236}">
                <a16:creationId xmlns:a16="http://schemas.microsoft.com/office/drawing/2014/main" id="{9B164B28-4A93-44A4-9EE6-C18169C2FD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13" r="-2" b="-2"/>
          <a:stretch/>
        </p:blipFill>
        <p:spPr bwMode="auto">
          <a:xfrm>
            <a:off x="841248" y="2516777"/>
            <a:ext cx="6236208" cy="3660185"/>
          </a:xfrm>
          <a:prstGeom prst="rect">
            <a:avLst/>
          </a:prstGeom>
          <a:noFill/>
          <a:extLst>
            <a:ext uri="{909E8E84-426E-40DD-AFC4-6F175D3DCCD1}">
              <a14:hiddenFill xmlns:a14="http://schemas.microsoft.com/office/drawing/2010/main">
                <a:solidFill>
                  <a:srgbClr val="FFFFFF"/>
                </a:solidFill>
              </a14:hiddenFill>
            </a:ext>
          </a:extLst>
        </p:spPr>
      </p:pic>
      <p:sp>
        <p:nvSpPr>
          <p:cNvPr id="3" name="Rezervirano mjesto sadržaja 2">
            <a:extLst>
              <a:ext uri="{FF2B5EF4-FFF2-40B4-BE49-F238E27FC236}">
                <a16:creationId xmlns:a16="http://schemas.microsoft.com/office/drawing/2014/main" id="{DF25E314-84C0-4FBA-86DF-FFA1B59D8EC0}"/>
              </a:ext>
            </a:extLst>
          </p:cNvPr>
          <p:cNvSpPr>
            <a:spLocks noGrp="1"/>
          </p:cNvSpPr>
          <p:nvPr>
            <p:ph idx="1"/>
          </p:nvPr>
        </p:nvSpPr>
        <p:spPr>
          <a:xfrm>
            <a:off x="7546848" y="2516777"/>
            <a:ext cx="3803904" cy="3660185"/>
          </a:xfrm>
        </p:spPr>
        <p:txBody>
          <a:bodyPr anchor="ctr">
            <a:normAutofit/>
          </a:bodyPr>
          <a:lstStyle/>
          <a:p>
            <a:r>
              <a:rPr lang="hr-HR" sz="2200" dirty="0"/>
              <a:t>Dišni sustav je sustav organa koji služi za izmjenu plinova.</a:t>
            </a:r>
          </a:p>
          <a:p>
            <a:r>
              <a:rPr lang="hr-HR" sz="2200" dirty="0"/>
              <a:t>Započinje nosom i ustima i nastavlja se preko dišnih putova do pluća.</a:t>
            </a:r>
          </a:p>
          <a:p>
            <a:r>
              <a:rPr lang="hr-HR" sz="2200" dirty="0"/>
              <a:t> Kisik iz zraka izmjenjuje s ugljikovim dioksidom.</a:t>
            </a:r>
          </a:p>
          <a:p>
            <a:endParaRPr lang="hr-HR" sz="2200" dirty="0"/>
          </a:p>
        </p:txBody>
      </p:sp>
    </p:spTree>
    <p:extLst>
      <p:ext uri="{BB962C8B-B14F-4D97-AF65-F5344CB8AC3E}">
        <p14:creationId xmlns:p14="http://schemas.microsoft.com/office/powerpoint/2010/main" val="247203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E73A0E6-A5A4-4171-9D52-84FA1ADDCB78}"/>
              </a:ext>
            </a:extLst>
          </p:cNvPr>
          <p:cNvSpPr>
            <a:spLocks noGrp="1"/>
          </p:cNvSpPr>
          <p:nvPr>
            <p:ph type="title"/>
          </p:nvPr>
        </p:nvSpPr>
        <p:spPr/>
        <p:txBody>
          <a:bodyPr/>
          <a:lstStyle/>
          <a:p>
            <a:r>
              <a:rPr lang="hr-HR" dirty="0"/>
              <a:t>Vježba: KAKO MJERITI PULS I BROJ UDISAJA</a:t>
            </a:r>
          </a:p>
        </p:txBody>
      </p:sp>
      <p:graphicFrame>
        <p:nvGraphicFramePr>
          <p:cNvPr id="6" name="Rezervirano mjesto sadržaja 5">
            <a:extLst>
              <a:ext uri="{FF2B5EF4-FFF2-40B4-BE49-F238E27FC236}">
                <a16:creationId xmlns:a16="http://schemas.microsoft.com/office/drawing/2014/main" id="{D2C0F2F9-D6A1-40B6-B1C2-6F3CD24C8228}"/>
              </a:ext>
            </a:extLst>
          </p:cNvPr>
          <p:cNvGraphicFramePr>
            <a:graphicFrameLocks noGrp="1"/>
          </p:cNvGraphicFramePr>
          <p:nvPr>
            <p:ph idx="1"/>
            <p:extLst>
              <p:ext uri="{D42A27DB-BD31-4B8C-83A1-F6EECF244321}">
                <p14:modId xmlns:p14="http://schemas.microsoft.com/office/powerpoint/2010/main" val="39759732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709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252520" y="1719937"/>
            <a:ext cx="5684108" cy="3416513"/>
          </a:xfrm>
          <a:prstGeom prst="rect">
            <a:avLst/>
          </a:prstGeom>
        </p:spPr>
      </p:pic>
      <p:pic>
        <p:nvPicPr>
          <p:cNvPr id="6" name="Picture 5"/>
          <p:cNvPicPr>
            <a:picLocks noChangeAspect="1"/>
          </p:cNvPicPr>
          <p:nvPr/>
        </p:nvPicPr>
        <p:blipFill>
          <a:blip r:embed="rId3"/>
          <a:stretch>
            <a:fillRect/>
          </a:stretch>
        </p:blipFill>
        <p:spPr>
          <a:xfrm>
            <a:off x="252689" y="1719937"/>
            <a:ext cx="5686793" cy="3418126"/>
          </a:xfrm>
          <a:prstGeom prst="rect">
            <a:avLst/>
          </a:prstGeom>
        </p:spPr>
      </p:pic>
      <p:sp>
        <p:nvSpPr>
          <p:cNvPr id="7" name="TextBox 6"/>
          <p:cNvSpPr txBox="1"/>
          <p:nvPr/>
        </p:nvSpPr>
        <p:spPr>
          <a:xfrm>
            <a:off x="788565" y="205946"/>
            <a:ext cx="4458938" cy="430887"/>
          </a:xfrm>
          <a:prstGeom prst="rect">
            <a:avLst/>
          </a:prstGeom>
          <a:noFill/>
        </p:spPr>
        <p:txBody>
          <a:bodyPr wrap="square" rtlCol="0">
            <a:spAutoFit/>
          </a:bodyPr>
          <a:lstStyle/>
          <a:p>
            <a:r>
              <a:rPr lang="hr-HR" sz="2200" dirty="0">
                <a:latin typeface="Arial" panose="020B0604020202020204" pitchFamily="34" charset="0"/>
                <a:cs typeface="Arial" panose="020B0604020202020204" pitchFamily="34" charset="0"/>
              </a:rPr>
              <a:t>GRAFIČKI PRIKAZ REZULTATA</a:t>
            </a:r>
          </a:p>
        </p:txBody>
      </p:sp>
      <p:sp>
        <p:nvSpPr>
          <p:cNvPr id="8" name="TextBox 7"/>
          <p:cNvSpPr txBox="1"/>
          <p:nvPr/>
        </p:nvSpPr>
        <p:spPr>
          <a:xfrm>
            <a:off x="403653" y="733167"/>
            <a:ext cx="10483422" cy="369332"/>
          </a:xfrm>
          <a:prstGeom prst="rect">
            <a:avLst/>
          </a:prstGeom>
          <a:noFill/>
        </p:spPr>
        <p:txBody>
          <a:bodyPr wrap="square" rtlCol="0">
            <a:spAutoFit/>
          </a:bodyPr>
          <a:lstStyle/>
          <a:p>
            <a:pPr marL="285750" indent="-285750">
              <a:buFont typeface="Arial" panose="020B0604020202020204" pitchFamily="34" charset="0"/>
              <a:buChar char="•"/>
            </a:pPr>
            <a:r>
              <a:rPr lang="hr-HR" dirty="0"/>
              <a:t>Uzeta je srednja vrijednost broja otkucaja i udisaja 13 učenica i 2 učenika koji su sudjelovali u pokusu:</a:t>
            </a:r>
          </a:p>
        </p:txBody>
      </p:sp>
    </p:spTree>
    <p:extLst>
      <p:ext uri="{BB962C8B-B14F-4D97-AF65-F5344CB8AC3E}">
        <p14:creationId xmlns:p14="http://schemas.microsoft.com/office/powerpoint/2010/main" val="383941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a:extLst>
              <a:ext uri="{FF2B5EF4-FFF2-40B4-BE49-F238E27FC236}">
                <a16:creationId xmlns:a16="http://schemas.microsoft.com/office/drawing/2014/main" id="{0368FD8E-6CD0-4EF7-8603-661AFA44BB2D}"/>
              </a:ext>
            </a:extLst>
          </p:cNvPr>
          <p:cNvSpPr txBox="1"/>
          <p:nvPr/>
        </p:nvSpPr>
        <p:spPr>
          <a:xfrm>
            <a:off x="585926" y="0"/>
            <a:ext cx="10440140" cy="7294305"/>
          </a:xfrm>
          <a:prstGeom prst="rect">
            <a:avLst/>
          </a:prstGeom>
          <a:noFill/>
        </p:spPr>
        <p:txBody>
          <a:bodyPr wrap="square" rtlCol="0">
            <a:spAutoFit/>
          </a:bodyPr>
          <a:lstStyle/>
          <a:p>
            <a:r>
              <a:rPr lang="hr-HR" b="1" dirty="0"/>
              <a:t>ZAPAŽANJA:</a:t>
            </a:r>
          </a:p>
          <a:p>
            <a:endParaRPr lang="hr-HR" dirty="0"/>
          </a:p>
          <a:p>
            <a:pPr marL="285750" indent="-285750">
              <a:buFontTx/>
              <a:buChar char="-"/>
            </a:pPr>
            <a:r>
              <a:rPr lang="hr-HR" dirty="0"/>
              <a:t>Što je dulje vrijeme vježbanja broj otkucaja srca u minuti se povećava kod oba spola ispitanika.</a:t>
            </a:r>
          </a:p>
          <a:p>
            <a:pPr marL="285750" indent="-285750">
              <a:buFontTx/>
              <a:buChar char="-"/>
            </a:pPr>
            <a:r>
              <a:rPr lang="hr-HR" dirty="0"/>
              <a:t>U početku povećanjem vremena vježbanja (od mirovanja do 30 sekundi) naglo se povećava broj otkucaja srca u minuti kod oba spola. </a:t>
            </a:r>
          </a:p>
          <a:p>
            <a:pPr marL="285750" indent="-285750">
              <a:buFontTx/>
              <a:buChar char="-"/>
            </a:pPr>
            <a:r>
              <a:rPr lang="hr-HR" dirty="0"/>
              <a:t>Povećanje duljine vježbanja s 60 na 90 sekundi kod djevojaka je bilježen neznatno povećanje otkucaja srca u minuta i nije bilježena razlika u broju udisaja u isto vrijeme, dok je kod kod momaka nešto značajnije povećanje broja  otkucaja srca u minuti jer se bilježilo i povećanje broja udisaja u isto vrijeme.</a:t>
            </a:r>
          </a:p>
          <a:p>
            <a:pPr marL="285750" indent="-285750">
              <a:buFontTx/>
              <a:buChar char="-"/>
            </a:pPr>
            <a:r>
              <a:rPr lang="hr-HR" dirty="0"/>
              <a:t>Prilikom dužeg vježbanja raste i broj udisaja u minuti jer se na staničnoj razini, u mitohondriju oslobađa energija za potrebe izvršenja rada uz utrošak kisika pa udisajem tijelo opet opskrbljujemo kisikom. Također  bržim otkucajima srca krv brže kola tijelom kako bi se dogodila izmjena tvari na staničnoj razini (dovođenje kisika i hranjivih tvari, oslobađanje ugljikova dioksida).</a:t>
            </a:r>
          </a:p>
          <a:p>
            <a:pPr marL="285750" indent="-285750">
              <a:buFontTx/>
              <a:buChar char="-"/>
            </a:pPr>
            <a:endParaRPr lang="hr-HR" dirty="0"/>
          </a:p>
          <a:p>
            <a:pPr marL="285750" indent="-285750">
              <a:buFontTx/>
              <a:buChar char="-"/>
            </a:pPr>
            <a:r>
              <a:rPr lang="hr-HR" dirty="0"/>
              <a:t>Kod dubljeg i bržeg disanja dolazi do oslobađanja veće količine ugljikova (IV) oksida u okoliš. Ako je frekvencija disanja smanjena ili je metabolička aktivnost organizma povišena, dolazi do porasta razine ugljikova (IV) oksida u tijelu. U kemijskoj reakciji tog plina i vode, oslobađa se karbonatna kiselina čijom disocijacijom nastaju ioni vodika i hidrogenkarbonata. Povećanjem vodikovih iona u tijelu rezultira nižom pH tjelesnih tekućina (ACIDOZA). </a:t>
            </a:r>
          </a:p>
          <a:p>
            <a:pPr marL="285750" indent="-285750">
              <a:buFontTx/>
              <a:buChar char="-"/>
            </a:pPr>
            <a:r>
              <a:rPr lang="hr-HR" dirty="0"/>
              <a:t>Dubljim disanjem i bržim, oslobađamo ugljikov (IV) oksid u okoliš te količina vodikovih iona u spomenutoj reakciji u krvnoj plazmi opada pa pH raste (ALKALOZA). </a:t>
            </a:r>
          </a:p>
          <a:p>
            <a:pPr marL="285750" indent="-285750">
              <a:buFontTx/>
              <a:buChar char="-"/>
            </a:pPr>
            <a:r>
              <a:rPr lang="hr-HR" dirty="0"/>
              <a:t>Raspon odstupanja pH vrijednosti od optimalne (7.4) za pravilno funkcioniranje organizma jest od 7.2 do 7.6.</a:t>
            </a:r>
          </a:p>
          <a:p>
            <a:pPr marL="285750" indent="-285750">
              <a:buFontTx/>
              <a:buChar char="-"/>
            </a:pPr>
            <a:r>
              <a:rPr lang="hr-HR" dirty="0"/>
              <a:t>U reguliranju pH tjelesnih tekućina sudjeluju i bubrezi, putem kojih se izlučuju vodikovi i </a:t>
            </a:r>
            <a:r>
              <a:rPr lang="hr-HR" dirty="0" err="1"/>
              <a:t>hidrogenkarbonatni</a:t>
            </a:r>
            <a:r>
              <a:rPr lang="hr-HR" dirty="0"/>
              <a:t> ioni.</a:t>
            </a:r>
          </a:p>
          <a:p>
            <a:pPr marL="285750" indent="-285750">
              <a:buFontTx/>
              <a:buChar char="-"/>
            </a:pPr>
            <a:endParaRPr lang="hr-HR" dirty="0"/>
          </a:p>
          <a:p>
            <a:pPr marL="285750" indent="-285750">
              <a:buFontTx/>
              <a:buChar char="-"/>
            </a:pPr>
            <a:endParaRPr lang="hr-HR" dirty="0"/>
          </a:p>
        </p:txBody>
      </p:sp>
    </p:spTree>
    <p:extLst>
      <p:ext uri="{BB962C8B-B14F-4D97-AF65-F5344CB8AC3E}">
        <p14:creationId xmlns:p14="http://schemas.microsoft.com/office/powerpoint/2010/main" val="3887215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8791186-939C-4D92-8D59-74A74B6DB099}"/>
              </a:ext>
            </a:extLst>
          </p:cNvPr>
          <p:cNvSpPr>
            <a:spLocks noGrp="1"/>
          </p:cNvSpPr>
          <p:nvPr>
            <p:ph type="title"/>
          </p:nvPr>
        </p:nvSpPr>
        <p:spPr/>
        <p:txBody>
          <a:bodyPr/>
          <a:lstStyle/>
          <a:p>
            <a:r>
              <a:rPr lang="hr-HR" dirty="0"/>
              <a:t>IZVORI</a:t>
            </a:r>
          </a:p>
        </p:txBody>
      </p:sp>
      <p:sp>
        <p:nvSpPr>
          <p:cNvPr id="3" name="Rezervirano mjesto sadržaja 2">
            <a:extLst>
              <a:ext uri="{FF2B5EF4-FFF2-40B4-BE49-F238E27FC236}">
                <a16:creationId xmlns:a16="http://schemas.microsoft.com/office/drawing/2014/main" id="{ACF6A30F-0C28-4CF8-BEEC-91E68CADF388}"/>
              </a:ext>
            </a:extLst>
          </p:cNvPr>
          <p:cNvSpPr>
            <a:spLocks noGrp="1"/>
          </p:cNvSpPr>
          <p:nvPr>
            <p:ph idx="1"/>
          </p:nvPr>
        </p:nvSpPr>
        <p:spPr>
          <a:xfrm>
            <a:off x="838200" y="1511300"/>
            <a:ext cx="10515600" cy="4351338"/>
          </a:xfrm>
        </p:spPr>
        <p:txBody>
          <a:bodyPr/>
          <a:lstStyle/>
          <a:p>
            <a:r>
              <a:rPr lang="hr-HR" dirty="0">
                <a:hlinkClick r:id="rId2"/>
              </a:rPr>
              <a:t>https://hr.wikipedia.org/wiki/Krvo%C5%BEilni_sustav</a:t>
            </a:r>
            <a:endParaRPr lang="hr-HR" dirty="0"/>
          </a:p>
          <a:p>
            <a:r>
              <a:rPr lang="hr-HR" dirty="0">
                <a:hlinkClick r:id="rId3"/>
              </a:rPr>
              <a:t>http://www.msd-prirucnici.placebo.hr/msd-za-pacijente/bolesti-pluca-i-disnih-putova/biologija-pluca-i-disnih-putova</a:t>
            </a:r>
            <a:endParaRPr lang="hr-HR" dirty="0"/>
          </a:p>
          <a:p>
            <a:r>
              <a:rPr lang="hr-HR" dirty="0">
                <a:hlinkClick r:id="rId4"/>
              </a:rPr>
              <a:t>https://hr.wikipedia.org/wiki/Di%C5%A1ni_sustav</a:t>
            </a:r>
            <a:endParaRPr lang="hr-HR" dirty="0"/>
          </a:p>
          <a:p>
            <a:r>
              <a:rPr lang="hr-HR" dirty="0">
                <a:hlinkClick r:id="rId5"/>
              </a:rPr>
              <a:t>https://edutorij.e-skole.hr/share/proxy/alfresco-noauth/edutorij/api/proxy-guest/2b9adcd0-ef41-48cf-a705-c1c37eb6ba2b/m_3/j_1.html</a:t>
            </a:r>
            <a:endParaRPr lang="hr-HR" dirty="0"/>
          </a:p>
          <a:p>
            <a:r>
              <a:rPr lang="hr-HR" dirty="0" err="1"/>
              <a:t>Čačev</a:t>
            </a:r>
            <a:r>
              <a:rPr lang="hr-HR" dirty="0"/>
              <a:t>, Horvat, </a:t>
            </a:r>
            <a:r>
              <a:rPr lang="hr-HR" dirty="0" err="1"/>
              <a:t>Ibandić</a:t>
            </a:r>
            <a:r>
              <a:rPr lang="hr-HR" dirty="0"/>
              <a:t>, </a:t>
            </a:r>
            <a:r>
              <a:rPr lang="hr-HR" dirty="0" err="1"/>
              <a:t>Korač</a:t>
            </a:r>
            <a:r>
              <a:rPr lang="hr-HR" dirty="0"/>
              <a:t> </a:t>
            </a:r>
            <a:r>
              <a:rPr lang="hr-HR" dirty="0" err="1"/>
              <a:t>Šubaša</a:t>
            </a:r>
            <a:r>
              <a:rPr lang="hr-HR" dirty="0"/>
              <a:t>, </a:t>
            </a:r>
            <a:r>
              <a:rPr lang="hr-HR" dirty="0" err="1"/>
              <a:t>Marceljak</a:t>
            </a:r>
            <a:r>
              <a:rPr lang="hr-HR" dirty="0"/>
              <a:t> Ilić: Udžbenik iz Biologije za 3. razred gimnazije, Profil </a:t>
            </a:r>
            <a:r>
              <a:rPr lang="hr-HR" dirty="0" err="1"/>
              <a:t>Klett</a:t>
            </a:r>
            <a:r>
              <a:rPr lang="hr-HR" dirty="0"/>
              <a:t>, Zagreb, 2020. </a:t>
            </a:r>
          </a:p>
          <a:p>
            <a:endParaRPr lang="hr-HR" dirty="0"/>
          </a:p>
        </p:txBody>
      </p:sp>
    </p:spTree>
    <p:extLst>
      <p:ext uri="{BB962C8B-B14F-4D97-AF65-F5344CB8AC3E}">
        <p14:creationId xmlns:p14="http://schemas.microsoft.com/office/powerpoint/2010/main" val="405541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1FEC590B-3306-47E9-BD67-97F3F76169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0" name="Color">
              <a:extLst>
                <a:ext uri="{FF2B5EF4-FFF2-40B4-BE49-F238E27FC236}">
                  <a16:creationId xmlns:a16="http://schemas.microsoft.com/office/drawing/2014/main" id="{54F87DBC-E43C-4CE4-A8C5-61E3D6819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a:extLst>
                <a:ext uri="{FF2B5EF4-FFF2-40B4-BE49-F238E27FC236}">
                  <a16:creationId xmlns:a16="http://schemas.microsoft.com/office/drawing/2014/main" id="{CD39A88A-7F84-4ACA-877B-E28BC26CD8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A47AAF5E-1692-48C9-98FB-6432BF0B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4" name="Freeform: Shape 13">
              <a:extLst>
                <a:ext uri="{FF2B5EF4-FFF2-40B4-BE49-F238E27FC236}">
                  <a16:creationId xmlns:a16="http://schemas.microsoft.com/office/drawing/2014/main" id="{5F36A26D-E71D-4663-B197-8B7BFA37A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5" name="Freeform: Shape 14">
              <a:extLst>
                <a:ext uri="{FF2B5EF4-FFF2-40B4-BE49-F238E27FC236}">
                  <a16:creationId xmlns:a16="http://schemas.microsoft.com/office/drawing/2014/main" id="{8A821CEB-DA96-4952-93B9-81F9C42BAD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6" name="Freeform: Shape 15">
              <a:extLst>
                <a:ext uri="{FF2B5EF4-FFF2-40B4-BE49-F238E27FC236}">
                  <a16:creationId xmlns:a16="http://schemas.microsoft.com/office/drawing/2014/main" id="{18C8EDE0-D69B-4F65-9AB7-DDE7EAD78E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546F0982-BF10-4BF6-842A-F631654FF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2B313509-2128-42CA-81B6-C9EC23E44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1589188C-E06E-4F8A-BDD1-02ADF1408F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6B4E610F-FCD0-483F-B9F2-6DF2C28FE8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Naslov 1">
            <a:extLst>
              <a:ext uri="{FF2B5EF4-FFF2-40B4-BE49-F238E27FC236}">
                <a16:creationId xmlns:a16="http://schemas.microsoft.com/office/drawing/2014/main" id="{8700A2A2-62C5-4FD1-92FE-1C6242A166BE}"/>
              </a:ext>
            </a:extLst>
          </p:cNvPr>
          <p:cNvSpPr>
            <a:spLocks noGrp="1"/>
          </p:cNvSpPr>
          <p:nvPr>
            <p:ph type="title"/>
          </p:nvPr>
        </p:nvSpPr>
        <p:spPr>
          <a:xfrm>
            <a:off x="789708" y="666351"/>
            <a:ext cx="10558405" cy="3044335"/>
          </a:xfrm>
        </p:spPr>
        <p:txBody>
          <a:bodyPr vert="horz" lIns="91440" tIns="45720" rIns="91440" bIns="45720" rtlCol="0" anchor="b">
            <a:normAutofit/>
          </a:bodyPr>
          <a:lstStyle/>
          <a:p>
            <a:pPr algn="ctr"/>
            <a:r>
              <a:rPr lang="en-US" sz="4800" kern="1200" dirty="0">
                <a:solidFill>
                  <a:schemeClr val="bg1"/>
                </a:solidFill>
                <a:latin typeface="+mj-lt"/>
                <a:ea typeface="+mj-ea"/>
                <a:cs typeface="+mj-cs"/>
              </a:rPr>
              <a:t>HVALA NA PAŽNJI!</a:t>
            </a:r>
            <a:r>
              <a:rPr lang="en-US" sz="4800" kern="1200" dirty="0">
                <a:solidFill>
                  <a:schemeClr val="bg1"/>
                </a:solidFill>
                <a:latin typeface="+mj-lt"/>
                <a:ea typeface="+mj-ea"/>
                <a:cs typeface="+mj-cs"/>
                <a:sym typeface="Wingdings" panose="05000000000000000000" pitchFamily="2" charset="2"/>
              </a:rPr>
              <a:t></a:t>
            </a:r>
            <a:endParaRPr lang="en-US" sz="4800" kern="1200" dirty="0">
              <a:solidFill>
                <a:schemeClr val="bg1"/>
              </a:solidFill>
              <a:latin typeface="+mj-lt"/>
              <a:ea typeface="+mj-ea"/>
              <a:cs typeface="+mj-cs"/>
            </a:endParaRPr>
          </a:p>
        </p:txBody>
      </p:sp>
    </p:spTree>
    <p:extLst>
      <p:ext uri="{BB962C8B-B14F-4D97-AF65-F5344CB8AC3E}">
        <p14:creationId xmlns:p14="http://schemas.microsoft.com/office/powerpoint/2010/main" val="342937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F7AB575384F4E4084A6D5065BA57DFD" ma:contentTypeVersion="8" ma:contentTypeDescription="Stvaranje novog dokumenta." ma:contentTypeScope="" ma:versionID="083c2b3c2bd693e4149e90c9e8c05c2d">
  <xsd:schema xmlns:xsd="http://www.w3.org/2001/XMLSchema" xmlns:xs="http://www.w3.org/2001/XMLSchema" xmlns:p="http://schemas.microsoft.com/office/2006/metadata/properties" xmlns:ns2="053e977f-b003-4e7e-90dc-c54bb2f8e66b" xmlns:ns3="404f7812-48ba-4a6c-a4c9-970e24342b5e" targetNamespace="http://schemas.microsoft.com/office/2006/metadata/properties" ma:root="true" ma:fieldsID="a9983621ffbf81e0cf42803afb09355f" ns2:_="" ns3:_="">
    <xsd:import namespace="053e977f-b003-4e7e-90dc-c54bb2f8e66b"/>
    <xsd:import namespace="404f7812-48ba-4a6c-a4c9-970e24342b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3e977f-b003-4e7e-90dc-c54bb2f8e6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Oznake slika" ma:readOnly="false" ma:fieldId="{5cf76f15-5ced-4ddc-b409-7134ff3c332f}" ma:taxonomyMulti="true" ma:sspId="a0d909bf-645b-46a2-8bb9-ccdb7433476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4f7812-48ba-4a6c-a4c9-970e24342b5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d41ea36-5800-42a7-a953-7b581ea22e3a}" ma:internalName="TaxCatchAll" ma:showField="CatchAllData" ma:web="404f7812-48ba-4a6c-a4c9-970e24342b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sadržaja"/>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53e977f-b003-4e7e-90dc-c54bb2f8e66b">
      <Terms xmlns="http://schemas.microsoft.com/office/infopath/2007/PartnerControls"/>
    </lcf76f155ced4ddcb4097134ff3c332f>
    <TaxCatchAll xmlns="404f7812-48ba-4a6c-a4c9-970e24342b5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84021A-DE96-4166-BA83-430549D3A3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3e977f-b003-4e7e-90dc-c54bb2f8e66b"/>
    <ds:schemaRef ds:uri="404f7812-48ba-4a6c-a4c9-970e24342b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F4858F-1C44-496F-805C-F26B00317071}">
  <ds:schemaRefs>
    <ds:schemaRef ds:uri="http://schemas.microsoft.com/office/2006/metadata/properties"/>
    <ds:schemaRef ds:uri="http://schemas.microsoft.com/office/infopath/2007/PartnerControls"/>
    <ds:schemaRef ds:uri="053e977f-b003-4e7e-90dc-c54bb2f8e66b"/>
    <ds:schemaRef ds:uri="404f7812-48ba-4a6c-a4c9-970e24342b5e"/>
  </ds:schemaRefs>
</ds:datastoreItem>
</file>

<file path=customXml/itemProps3.xml><?xml version="1.0" encoding="utf-8"?>
<ds:datastoreItem xmlns:ds="http://schemas.openxmlformats.org/officeDocument/2006/customXml" ds:itemID="{C52D005C-E8FF-4DCA-B87A-E1D76D545B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72</TotalTime>
  <Words>691</Words>
  <Application>Microsoft Office PowerPoint</Application>
  <PresentationFormat>Široki zaslon</PresentationFormat>
  <Paragraphs>42</Paragraphs>
  <Slides>9</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9</vt:i4>
      </vt:variant>
    </vt:vector>
  </HeadingPairs>
  <TitlesOfParts>
    <vt:vector size="13" baseType="lpstr">
      <vt:lpstr>Arial</vt:lpstr>
      <vt:lpstr>Calibri</vt:lpstr>
      <vt:lpstr>Calibri Light</vt:lpstr>
      <vt:lpstr>Tema sustava Office</vt:lpstr>
      <vt:lpstr>KAKO KRVOŽILNI I DIŠNI SUSTAV SURAĐUJU NA ODRŽAVANJU HOMEOSTAZE ORGANIZMA</vt:lpstr>
      <vt:lpstr>HOMEOSTAZA</vt:lpstr>
      <vt:lpstr>KRVOŽILNI SUSTAV</vt:lpstr>
      <vt:lpstr>DIŠNI SUSTAV</vt:lpstr>
      <vt:lpstr>Vježba: KAKO MJERITI PULS I BROJ UDISAJA</vt:lpstr>
      <vt:lpstr>PowerPoint prezentacija</vt:lpstr>
      <vt:lpstr>PowerPoint prezentacija</vt:lpstr>
      <vt:lpstr>IZVORI</vt:lpstr>
      <vt:lpstr>HVALA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KAKO KRVOŽILNI I DIŠNI SUSTAV SURAĐUJU NA ODRŽAVANJU HOMEOSTAZE ORGANIZMA</dc:title>
  <dc:creator>Gianna Županović</dc:creator>
  <cp:lastModifiedBy>josipa caktas</cp:lastModifiedBy>
  <cp:revision>13</cp:revision>
  <dcterms:created xsi:type="dcterms:W3CDTF">2022-04-13T16:22:30Z</dcterms:created>
  <dcterms:modified xsi:type="dcterms:W3CDTF">2022-05-31T12:34:45Z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0x0101002F7AB575384F4E4084A6D5065BA57DFD</vt:lpwstr>
  </property>
</Properties>
</file>