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4.xml.rels" ContentType="application/vnd.openxmlformats-package.relationships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6.jpeg" ContentType="image/jpeg"/>
  <Override PartName="/ppt/media/image15.jpeg" ContentType="image/jpeg"/>
  <Override PartName="/ppt/media/image12.jpeg" ContentType="image/jpeg"/>
  <Override PartName="/ppt/media/image17.jpeg" ContentType="image/jpeg"/>
  <Override PartName="/ppt/media/image11.png" ContentType="image/png"/>
  <Override PartName="/ppt/media/image10.jpeg" ContentType="image/jpeg"/>
  <Override PartName="/ppt/media/image9.jpeg" ContentType="image/jpeg"/>
  <Override PartName="/ppt/media/image8.jpeg" ContentType="image/jpeg"/>
  <Override PartName="/ppt/media/image7.jpeg" ContentType="image/jpeg"/>
  <Override PartName="/ppt/media/image6.png" ContentType="image/png"/>
  <Override PartName="/ppt/media/image14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13.jpeg" ContentType="image/jpeg"/>
  <Override PartName="/ppt/media/image2.png" ContentType="image/png"/>
  <Override PartName="/ppt/media/image1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ca-ES" sz="2000">
                <a:latin typeface="Arial"/>
              </a:rPr>
              <a:t>Feu clic per editar el format de les notes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r>
              <a:rPr lang="ca-ES" sz="1400">
                <a:latin typeface="Times New Roman"/>
              </a:rPr>
              <a:t>&lt;capçalera&gt;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ca-ES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ca-ES" sz="1400">
                <a:latin typeface="Times New Roman"/>
              </a:rPr>
              <a:t>&lt;peu de pàgina&gt;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4024597-6FB7-4DC7-847D-93A657917107}" type="slidenum">
              <a:rPr lang="ca-ES" sz="1400">
                <a:latin typeface="Times New Roman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79E63D45-2C48-43CA-A7F8-EFE578FEF471}" type="slidenum">
              <a:rPr lang="ca-ES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tr-TR" sz="4400">
                <a:solidFill>
                  <a:srgbClr val="000000"/>
                </a:solidFill>
                <a:latin typeface="Calibri"/>
              </a:rPr>
              <a:t>Feu clic per editar el format del text del títolAsıl başlık stili için tıklatın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a-ES" sz="1200">
                <a:solidFill>
                  <a:srgbClr val="8b8b8b"/>
                </a:solidFill>
                <a:latin typeface="Calibri"/>
              </a:rPr>
              <a:t>16/05/17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C016F7B-F9EF-4271-97DF-B71449629DD4}" type="slidenum">
              <a:rPr lang="ca-ES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tr-TR" sz="3200">
                <a:latin typeface="Calibri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tr-TR" sz="2400">
                <a:latin typeface="Calibri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tr-TR" sz="2000">
                <a:latin typeface="Calibri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Setè nivell d'esquema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tr-TR" sz="4400">
                <a:solidFill>
                  <a:srgbClr val="000000"/>
                </a:solidFill>
                <a:latin typeface="Calibri"/>
              </a:rPr>
              <a:t>Feu clic per editar el format del text del títolAsıl başlık stili için tıklatın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Sisè nivell d'esquema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Setè nivell d'esquemaAsıl metin stillerini düzenlemek için tıklatın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tr-TR" sz="2800">
                <a:solidFill>
                  <a:srgbClr val="000000"/>
                </a:solidFill>
                <a:latin typeface="Calibri"/>
              </a:rPr>
              <a:t>İkinci düzey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tr-TR" sz="2400">
                <a:solidFill>
                  <a:srgbClr val="000000"/>
                </a:solidFill>
                <a:latin typeface="Calibri"/>
              </a:rPr>
              <a:t>Üçüncü düzey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tr-TR" sz="2000">
                <a:solidFill>
                  <a:srgbClr val="000000"/>
                </a:solidFill>
                <a:latin typeface="Calibri"/>
              </a:rPr>
              <a:t>Dördüncü düzey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tr-TR" sz="2000">
                <a:solidFill>
                  <a:srgbClr val="000000"/>
                </a:solidFill>
                <a:latin typeface="Calibri"/>
              </a:rPr>
              <a:t>Beşinci düzey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a-ES" sz="1200">
                <a:solidFill>
                  <a:srgbClr val="8b8b8b"/>
                </a:solidFill>
                <a:latin typeface="Calibri"/>
              </a:rPr>
              <a:t>16/05/17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4B5FFAE-FF1F-40DA-B201-DBDDC63BD237}" type="slidenum">
              <a:rPr lang="ca-ES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a-ES" sz="1200">
                <a:solidFill>
                  <a:srgbClr val="8b8b8b"/>
                </a:solidFill>
                <a:latin typeface="Calibri"/>
              </a:rPr>
              <a:t>16/05/17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15EEE48-F05E-43DB-B2EA-C06DDA901F6F}" type="slidenum">
              <a:rPr lang="ca-ES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tr-TR">
                <a:latin typeface="Calibri"/>
              </a:rPr>
              <a:t>Feu clic per editar el format del text del títol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tr-TR" sz="3200">
                <a:latin typeface="Calibri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tr-TR" sz="2400">
                <a:latin typeface="Calibri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tr-TR" sz="2000">
                <a:latin typeface="Calibri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Sisè nivell d'esquema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Setè nivell d'esquema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85800" y="2130480"/>
            <a:ext cx="7990200" cy="2306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tr-TR" sz="8000">
                <a:solidFill>
                  <a:srgbClr val="ff0000"/>
                </a:solidFill>
                <a:latin typeface="Calibri"/>
              </a:rPr>
              <a:t>IMPACT</a:t>
            </a:r>
            <a:r>
              <a:rPr lang="tr-TR" sz="8000">
                <a:solidFill>
                  <a:srgbClr val="000000"/>
                </a:solidFill>
                <a:latin typeface="Calibri"/>
              </a:rPr>
              <a:t> of Literature </a:t>
            </a:r>
            <a:r>
              <a:rPr lang="tr-TR" sz="4400">
                <a:solidFill>
                  <a:srgbClr val="000000"/>
                </a:solidFill>
                <a:latin typeface="Calibri"/>
              </a:rPr>
              <a:t>on immigrant students and in diversity for learning environment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286920" y="188640"/>
            <a:ext cx="8856720" cy="2016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tr-TR" sz="4400">
                <a:solidFill>
                  <a:srgbClr val="000000"/>
                </a:solidFill>
                <a:latin typeface="Calibri"/>
              </a:rPr>
              <a:t>“</a:t>
            </a:r>
            <a:r>
              <a:rPr b="1" lang="tr-TR" sz="4400">
                <a:solidFill>
                  <a:srgbClr val="c00000"/>
                </a:solidFill>
                <a:latin typeface="Calibri"/>
              </a:rPr>
              <a:t>A book </a:t>
            </a:r>
            <a:r>
              <a:rPr b="1" lang="tr-TR" sz="4400">
                <a:solidFill>
                  <a:srgbClr val="000000"/>
                </a:solidFill>
                <a:latin typeface="Calibri"/>
              </a:rPr>
              <a:t>must be the axe for the frozen sea within us.”                                                          </a:t>
            </a:r>
            <a:r>
              <a:rPr b="1" lang="tr-TR">
                <a:solidFill>
                  <a:srgbClr val="000000"/>
                </a:solidFill>
                <a:latin typeface="Calibri"/>
              </a:rPr>
              <a:t>-Franz Kafka</a:t>
            </a:r>
            <a:endParaRPr/>
          </a:p>
        </p:txBody>
      </p:sp>
      <p:pic>
        <p:nvPicPr>
          <p:cNvPr id="14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79640" y="2205000"/>
            <a:ext cx="5616360" cy="441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332640"/>
            <a:ext cx="8612280" cy="612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95640" y="274680"/>
            <a:ext cx="8748000" cy="1713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tr-TR" sz="3200">
                <a:solidFill>
                  <a:srgbClr val="000000"/>
                </a:solidFill>
                <a:latin typeface="Calibri"/>
              </a:rPr>
              <a:t>What are some ways to encourage students enjoy wealth of diversity?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467640" y="1917000"/>
            <a:ext cx="8229240" cy="380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Using different national fairy-tales,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Using national lullabies, nursey rhymes,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Making exhibitions of famous literature characters, costume parties, etc.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Using dramas,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Other?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tr-TR" sz="4400">
                <a:solidFill>
                  <a:srgbClr val="000000"/>
                </a:solidFill>
                <a:latin typeface="Calibri"/>
              </a:rPr>
              <a:t>Let’s have a quick look at some good examples…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tr-TR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tr-TR" sz="3200">
                <a:solidFill>
                  <a:srgbClr val="000000"/>
                </a:solidFill>
                <a:latin typeface="Calibri"/>
              </a:rPr>
              <a:t>NESET II ad hoc question 1 / 2016 </a:t>
            </a:r>
            <a:endParaRPr/>
          </a:p>
          <a:p>
            <a:pPr>
              <a:lnSpc>
                <a:spcPct val="100000"/>
              </a:lnSpc>
            </a:pPr>
            <a:r>
              <a:rPr lang="tr-TR" sz="3200">
                <a:solidFill>
                  <a:srgbClr val="000000"/>
                </a:solidFill>
                <a:latin typeface="Calibri"/>
              </a:rPr>
              <a:t>    </a:t>
            </a:r>
            <a:r>
              <a:rPr lang="tr-TR" sz="3200">
                <a:solidFill>
                  <a:srgbClr val="000000"/>
                </a:solidFill>
                <a:latin typeface="Calibri"/>
              </a:rPr>
              <a:t>By Dr. </a:t>
            </a:r>
            <a:r>
              <a:rPr b="1" lang="tr-TR" sz="3200">
                <a:solidFill>
                  <a:srgbClr val="000000"/>
                </a:solidFill>
                <a:latin typeface="Calibri"/>
              </a:rPr>
              <a:t>BARBARA HERZOG-PUNZENBERGER Institute for Pedagogy and Pedagogical Psychology, Johannes Kepler University of Linz </a:t>
            </a:r>
            <a:endParaRPr/>
          </a:p>
          <a:p>
            <a:pPr>
              <a:lnSpc>
                <a:spcPct val="100000"/>
              </a:lnSpc>
            </a:pPr>
            <a:r>
              <a:rPr lang="tr-TR" sz="3200">
                <a:solidFill>
                  <a:srgbClr val="000000"/>
                </a:solidFill>
                <a:latin typeface="Calibri"/>
              </a:rPr>
              <a:t>    </a:t>
            </a:r>
            <a:r>
              <a:rPr lang="tr-TR" sz="3200">
                <a:solidFill>
                  <a:srgbClr val="000000"/>
                </a:solidFill>
                <a:latin typeface="Calibri"/>
              </a:rPr>
              <a:t>SUCCESSFUL INTEGRATION OF MIGRANT CHILDREN IN EU MEMBER STATES: EXAMPLES OF GOOD PRACTICE 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a-ES" sz="1200">
                <a:solidFill>
                  <a:srgbClr val="8b8b8b"/>
                </a:solidFill>
                <a:latin typeface="Calibri"/>
              </a:rPr>
              <a:t>16/05/17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D59877C-CE2F-4498-B36B-3EE885D86DF3}" type="slidenum">
              <a:rPr lang="ca-ES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152" name="TextShape 3"/>
          <p:cNvSpPr txBox="1"/>
          <p:nvPr/>
        </p:nvSpPr>
        <p:spPr>
          <a:xfrm>
            <a:off x="467640" y="0"/>
            <a:ext cx="8381520" cy="837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Calibri"/>
              </a:rPr>
              <a:t>“</a:t>
            </a:r>
            <a:r>
              <a:rPr b="1" lang="tr-TR" sz="3600">
                <a:solidFill>
                  <a:srgbClr val="000000"/>
                </a:solidFill>
                <a:latin typeface="Calibri"/>
              </a:rPr>
              <a:t>Gallery Walk”</a:t>
            </a:r>
            <a:endParaRPr/>
          </a:p>
        </p:txBody>
      </p:sp>
      <p:sp>
        <p:nvSpPr>
          <p:cNvPr id="153" name="TextShape 4"/>
          <p:cNvSpPr txBox="1"/>
          <p:nvPr/>
        </p:nvSpPr>
        <p:spPr>
          <a:xfrm>
            <a:off x="0" y="836640"/>
            <a:ext cx="9143640" cy="576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Stand up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Take a colored marker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Go to posters on the wall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Read the handouts available &amp; discuss within the group (10 minutes)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Write down your ideas explicitly so that it can be understood by other groups (15 minutes)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You may include following items: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How effective do you think the project is?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What are the positive sides?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What might be the difficulties?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Any other comments/ideas?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Visit the poster next to you and add any ideas/comments until you come back to the poster you created. (10 minutes at each poster)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Examine the points other groups have added to your poster.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400">
                <a:solidFill>
                  <a:srgbClr val="000000"/>
                </a:solidFill>
                <a:latin typeface="Calibri"/>
                <a:ea typeface="Verdana"/>
              </a:rPr>
              <a:t>Present the poster to the rest of the group. (5 minutes)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404640"/>
            <a:ext cx="8713440" cy="619236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3276000" y="4797000"/>
            <a:ext cx="6048360" cy="301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a-ES" sz="9600">
                <a:solidFill>
                  <a:srgbClr val="104382"/>
                </a:solidFill>
                <a:latin typeface="Calibri"/>
              </a:rPr>
              <a:t>Thank you!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1673280"/>
            <a:ext cx="8454240" cy="518436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395640" y="260640"/>
            <a:ext cx="8496720" cy="1065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a-ES" sz="3200">
                <a:solidFill>
                  <a:srgbClr val="000000"/>
                </a:solidFill>
                <a:latin typeface="Calibri"/>
              </a:rPr>
              <a:t>     </a:t>
            </a:r>
            <a:r>
              <a:rPr b="1" lang="ca-ES" sz="3200">
                <a:solidFill>
                  <a:srgbClr val="000000"/>
                </a:solidFill>
                <a:latin typeface="Calibri"/>
              </a:rPr>
              <a:t>Immigration is a natural process  throughout the world history</a:t>
            </a:r>
            <a:r>
              <a:rPr b="1" lang="ca-ES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Calibri"/>
              </a:rPr>
              <a:t>    </a:t>
            </a:r>
            <a:r>
              <a:rPr b="1" lang="tr-TR" sz="3200">
                <a:solidFill>
                  <a:srgbClr val="000000"/>
                </a:solidFill>
                <a:latin typeface="Calibri"/>
              </a:rPr>
              <a:t>Reasons vary: political, economical, intellectual, etc..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id="12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484640"/>
            <a:ext cx="8208720" cy="504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id="13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6360" y="332640"/>
            <a:ext cx="7966080" cy="604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id="133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260640"/>
            <a:ext cx="8073360" cy="628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692640"/>
            <a:ext cx="8316000" cy="518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79640" y="274680"/>
            <a:ext cx="850680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Calibri"/>
              </a:rPr>
              <a:t>     </a:t>
            </a:r>
            <a:r>
              <a:rPr b="1" lang="tr-TR" sz="3200">
                <a:solidFill>
                  <a:srgbClr val="000000"/>
                </a:solidFill>
                <a:latin typeface="Calibri"/>
              </a:rPr>
              <a:t>As migration is an inevitable nature of societies, does this necessarily mean children get lost in other cultures  as if in a deadlock skein?</a:t>
            </a:r>
            <a:endParaRPr/>
          </a:p>
        </p:txBody>
      </p:sp>
      <p:pic>
        <p:nvPicPr>
          <p:cNvPr id="138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75640" y="1556640"/>
            <a:ext cx="6095520" cy="457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79640" y="548640"/>
            <a:ext cx="896400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Calibri"/>
              </a:rPr>
              <a:t>     </a:t>
            </a:r>
            <a:r>
              <a:rPr b="1" lang="tr-TR" sz="3600">
                <a:solidFill>
                  <a:srgbClr val="000000"/>
                </a:solidFill>
                <a:latin typeface="Calibri"/>
              </a:rPr>
              <a:t>As teachers, what is our role in helping immigrant children discover their existing values and helping them adapt to the new culture?</a:t>
            </a:r>
            <a:r>
              <a:rPr lang="tr-TR" sz="3200">
                <a:solidFill>
                  <a:srgbClr val="000000"/>
                </a:solidFill>
                <a:latin typeface="Calibri"/>
              </a:rPr>
              <a:t>
</a:t>
            </a:r>
            <a:r>
              <a:rPr lang="tr-TR" sz="32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83640" y="1772640"/>
            <a:ext cx="7920360" cy="481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4680"/>
            <a:ext cx="8229240" cy="1353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Calibri"/>
              </a:rPr>
              <a:t>     </a:t>
            </a:r>
            <a:r>
              <a:rPr b="1" lang="tr-TR" sz="3200">
                <a:solidFill>
                  <a:srgbClr val="000000"/>
                </a:solidFill>
                <a:latin typeface="Calibri"/>
              </a:rPr>
              <a:t>How can we make use of literature in and beyond the classroom to help students blend in in the same environment? </a:t>
            </a:r>
            <a:endParaRPr/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1700640"/>
            <a:ext cx="8031240" cy="475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