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72" r:id="rId6"/>
    <p:sldId id="278" r:id="rId7"/>
    <p:sldId id="277" r:id="rId8"/>
    <p:sldId id="279" r:id="rId9"/>
    <p:sldId id="262" r:id="rId10"/>
    <p:sldId id="265" r:id="rId11"/>
    <p:sldId id="266" r:id="rId12"/>
    <p:sldId id="267" r:id="rId13"/>
    <p:sldId id="268" r:id="rId14"/>
    <p:sldId id="269" r:id="rId15"/>
    <p:sldId id="263" r:id="rId16"/>
    <p:sldId id="271" r:id="rId17"/>
    <p:sldId id="270" r:id="rId18"/>
    <p:sldId id="280" r:id="rId19"/>
    <p:sldId id="281" r:id="rId20"/>
    <p:sldId id="264" r:id="rId21"/>
    <p:sldId id="260" r:id="rId22"/>
    <p:sldId id="273" r:id="rId23"/>
    <p:sldId id="274" r:id="rId24"/>
    <p:sldId id="275" r:id="rId25"/>
    <p:sldId id="276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uropean-teachers.eu/products/e-book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a.edu/207528/Teaching_and_Learning_English_as_an_International_Language_in_Portugal_Policy_Practice_and_Percept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ckstarter.com/projects/companje/doodle3d-transform-3d-design-made-easy?ref=user_me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 err="1"/>
              <a:t>Welcome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PortAlegre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Teacher Training Week 2</a:t>
            </a:r>
          </a:p>
          <a:p>
            <a:r>
              <a:rPr lang="nl-NL" b="1" dirty="0"/>
              <a:t>6-10 November 2017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99532"/>
            <a:ext cx="6634377" cy="20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+mn-lt"/>
              </a:rPr>
              <a:t>activities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nl-NL" b="0" dirty="0"/>
              <a:t>International </a:t>
            </a:r>
            <a:r>
              <a:rPr lang="nl-NL" b="0" dirty="0" err="1"/>
              <a:t>day</a:t>
            </a:r>
            <a:endParaRPr lang="nl-NL" b="0" dirty="0"/>
          </a:p>
          <a:p>
            <a:pPr>
              <a:buFontTx/>
              <a:buChar char="-"/>
            </a:pPr>
            <a:r>
              <a:rPr lang="nl-NL" b="0" dirty="0"/>
              <a:t>International </a:t>
            </a:r>
            <a:r>
              <a:rPr lang="nl-NL" b="0" dirty="0" err="1"/>
              <a:t>students</a:t>
            </a:r>
            <a:endParaRPr lang="nl-NL" b="0" dirty="0"/>
          </a:p>
          <a:p>
            <a:pPr marL="0" indent="0"/>
            <a:r>
              <a:rPr lang="nl-NL" b="0" dirty="0"/>
              <a:t>Link </a:t>
            </a:r>
            <a:r>
              <a:rPr lang="nl-NL" b="0" dirty="0" err="1"/>
              <a:t>internationalisation</a:t>
            </a:r>
            <a:r>
              <a:rPr lang="nl-NL" b="0" dirty="0"/>
              <a:t> </a:t>
            </a:r>
            <a:r>
              <a:rPr lang="nl-NL" b="0" dirty="0" err="1"/>
              <a:t>to</a:t>
            </a:r>
            <a:r>
              <a:rPr lang="nl-NL" b="0" dirty="0"/>
              <a:t> school policy, </a:t>
            </a:r>
            <a:r>
              <a:rPr lang="nl-NL" b="0" dirty="0" err="1"/>
              <a:t>results</a:t>
            </a:r>
            <a:r>
              <a:rPr lang="nl-NL" b="0" dirty="0"/>
              <a:t>:</a:t>
            </a:r>
          </a:p>
          <a:p>
            <a:pPr marL="0" indent="0"/>
            <a:r>
              <a:rPr lang="nl-NL" b="0" dirty="0" err="1"/>
              <a:t>Advice</a:t>
            </a:r>
            <a:endParaRPr lang="nl-NL" b="0" dirty="0"/>
          </a:p>
          <a:p>
            <a:pPr marL="0" indent="0"/>
            <a:r>
              <a:rPr lang="nl-NL" b="0" dirty="0"/>
              <a:t>Product: </a:t>
            </a:r>
            <a:r>
              <a:rPr lang="nl-NL" b="0" dirty="0" err="1"/>
              <a:t>Emotional</a:t>
            </a:r>
            <a:r>
              <a:rPr lang="nl-NL" b="0" dirty="0"/>
              <a:t> barometer</a:t>
            </a:r>
          </a:p>
          <a:p>
            <a:pPr marL="0" indent="0"/>
            <a:r>
              <a:rPr lang="nl-NL" b="0" dirty="0"/>
              <a:t>Product: </a:t>
            </a:r>
            <a:r>
              <a:rPr lang="nl-NL" b="0" dirty="0" err="1"/>
              <a:t>Emotional</a:t>
            </a:r>
            <a:r>
              <a:rPr lang="nl-NL" b="0" dirty="0"/>
              <a:t> map of </a:t>
            </a:r>
            <a:r>
              <a:rPr lang="nl-NL" b="0" dirty="0" err="1"/>
              <a:t>the</a:t>
            </a:r>
            <a:r>
              <a:rPr lang="nl-NL" b="0" dirty="0"/>
              <a:t> </a:t>
            </a:r>
            <a:r>
              <a:rPr lang="nl-NL" b="0" dirty="0" err="1"/>
              <a:t>world</a:t>
            </a:r>
            <a:endParaRPr lang="nl-NL" b="0" dirty="0"/>
          </a:p>
          <a:p>
            <a:pPr>
              <a:buFontTx/>
              <a:buChar char="-"/>
            </a:pPr>
            <a:r>
              <a:rPr lang="nl-NL" b="0" dirty="0"/>
              <a:t>Setting up concrete </a:t>
            </a:r>
            <a:r>
              <a:rPr lang="nl-NL" b="0" dirty="0" err="1"/>
              <a:t>projects</a:t>
            </a:r>
            <a:endParaRPr lang="nl-NL" b="0" dirty="0"/>
          </a:p>
          <a:p>
            <a:pPr>
              <a:buFontTx/>
              <a:buChar char="-"/>
            </a:pPr>
            <a:r>
              <a:rPr lang="nl-NL" b="0" dirty="0"/>
              <a:t>Teachers (+ intern) </a:t>
            </a:r>
            <a:r>
              <a:rPr lang="nl-NL" b="0" dirty="0" err="1"/>
              <a:t>will</a:t>
            </a:r>
            <a:r>
              <a:rPr lang="nl-NL" b="0" dirty="0"/>
              <a:t> </a:t>
            </a:r>
            <a:r>
              <a:rPr lang="nl-NL" b="0" dirty="0" err="1"/>
              <a:t>travel</a:t>
            </a:r>
            <a:r>
              <a:rPr lang="nl-NL" b="0" dirty="0"/>
              <a:t> </a:t>
            </a:r>
            <a:r>
              <a:rPr lang="nl-NL" b="0" dirty="0" err="1"/>
              <a:t>to</a:t>
            </a:r>
            <a:r>
              <a:rPr lang="nl-NL" b="0" dirty="0"/>
              <a:t>:</a:t>
            </a:r>
          </a:p>
          <a:p>
            <a:pPr>
              <a:buFontTx/>
              <a:buChar char="-"/>
            </a:pPr>
            <a:r>
              <a:rPr lang="nl-NL" b="0" dirty="0"/>
              <a:t>Austria</a:t>
            </a:r>
          </a:p>
          <a:p>
            <a:pPr>
              <a:buFontTx/>
              <a:buChar char="-"/>
            </a:pPr>
            <a:r>
              <a:rPr lang="nl-NL" b="0" dirty="0"/>
              <a:t>England</a:t>
            </a:r>
          </a:p>
          <a:p>
            <a:pPr>
              <a:buFontTx/>
              <a:buChar char="-"/>
            </a:pPr>
            <a:r>
              <a:rPr lang="nl-NL" b="0" dirty="0"/>
              <a:t>Finland</a:t>
            </a:r>
          </a:p>
          <a:p>
            <a:pPr marL="0" indent="0"/>
            <a:endParaRPr lang="nl-NL" b="0" dirty="0"/>
          </a:p>
        </p:txBody>
      </p:sp>
      <p:pic>
        <p:nvPicPr>
          <p:cNvPr id="4098" name="Picture 2" descr="S:\Ontwikkelingen &amp; Actualiteiten\VoiceS\My Languages - MLF\Presentaties\Images\IMG_9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2656"/>
            <a:ext cx="3233664" cy="43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Ontwikkelingen &amp; Actualiteiten\VoiceS\My Languages - MLF\Presentaties\Images\IMG_9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789040"/>
            <a:ext cx="3822115" cy="2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8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:\Ontwikkelingen &amp; Actualiteiten\VoiceS\My Languages - MLF\Presentaties\Images\IMG_9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91" y="4166592"/>
            <a:ext cx="3499926" cy="26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Ontwikkelingen &amp; Actualiteiten\VoiceS\My Languages - MLF\Presentaties\Images\IMG_9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04" y="2289350"/>
            <a:ext cx="3543466" cy="2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nl-NL" b="1" dirty="0" err="1"/>
              <a:t>Organisation</a:t>
            </a:r>
            <a:r>
              <a:rPr lang="nl-NL" b="1" dirty="0"/>
              <a:t> (OPO Hof van Twente):</a:t>
            </a:r>
          </a:p>
          <a:p>
            <a:pPr>
              <a:buFontTx/>
              <a:buChar char="-"/>
            </a:pPr>
            <a:r>
              <a:rPr lang="nl-NL" b="1" dirty="0" err="1"/>
              <a:t>All</a:t>
            </a:r>
            <a:r>
              <a:rPr lang="nl-NL" b="1" dirty="0"/>
              <a:t> 11 schools of </a:t>
            </a:r>
            <a:r>
              <a:rPr lang="nl-NL" b="1" dirty="0" err="1"/>
              <a:t>our</a:t>
            </a:r>
            <a:r>
              <a:rPr lang="nl-NL" b="1" dirty="0"/>
              <a:t> </a:t>
            </a:r>
            <a:r>
              <a:rPr lang="nl-NL" b="1" dirty="0" err="1"/>
              <a:t>organisation</a:t>
            </a:r>
            <a:r>
              <a:rPr lang="nl-NL" b="1" dirty="0"/>
              <a:t> </a:t>
            </a:r>
            <a:r>
              <a:rPr lang="nl-NL" b="1" dirty="0" err="1"/>
              <a:t>started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Early</a:t>
            </a:r>
            <a:r>
              <a:rPr lang="nl-NL" b="1" dirty="0"/>
              <a:t> English</a:t>
            </a:r>
          </a:p>
          <a:p>
            <a:pPr>
              <a:buFontTx/>
              <a:buChar char="-"/>
            </a:pPr>
            <a:r>
              <a:rPr lang="nl-NL" b="1" dirty="0"/>
              <a:t>Three have </a:t>
            </a:r>
            <a:r>
              <a:rPr lang="nl-NL" b="1" dirty="0" err="1"/>
              <a:t>started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undertaking</a:t>
            </a:r>
            <a:r>
              <a:rPr lang="nl-NL" b="1" dirty="0"/>
              <a:t> </a:t>
            </a:r>
            <a:r>
              <a:rPr lang="nl-NL" b="1" dirty="0" err="1"/>
              <a:t>international</a:t>
            </a:r>
            <a:r>
              <a:rPr lang="nl-NL" b="1" dirty="0"/>
              <a:t> </a:t>
            </a:r>
            <a:r>
              <a:rPr lang="nl-NL" b="1" dirty="0" err="1"/>
              <a:t>activities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Annemarie has </a:t>
            </a:r>
            <a:r>
              <a:rPr lang="nl-NL" b="1" dirty="0" err="1"/>
              <a:t>become</a:t>
            </a:r>
            <a:r>
              <a:rPr lang="nl-NL" b="1" dirty="0"/>
              <a:t> English coördinator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11 schools of </a:t>
            </a:r>
            <a:r>
              <a:rPr lang="nl-NL" b="1" dirty="0" err="1"/>
              <a:t>our</a:t>
            </a:r>
            <a:r>
              <a:rPr lang="nl-NL" b="1" dirty="0"/>
              <a:t> </a:t>
            </a:r>
            <a:r>
              <a:rPr lang="nl-NL" b="1" dirty="0" err="1"/>
              <a:t>organisation</a:t>
            </a:r>
            <a:r>
              <a:rPr lang="nl-NL" b="1" dirty="0"/>
              <a:t> </a:t>
            </a:r>
          </a:p>
          <a:p>
            <a:pPr marL="0" indent="0"/>
            <a:r>
              <a:rPr lang="nl-NL" b="1" dirty="0"/>
              <a:t>Obs Stedeke:</a:t>
            </a:r>
          </a:p>
          <a:p>
            <a:pPr>
              <a:buFontTx/>
              <a:buChar char="-"/>
            </a:pPr>
            <a:r>
              <a:rPr lang="nl-NL" b="1" dirty="0"/>
              <a:t>English </a:t>
            </a:r>
            <a:r>
              <a:rPr lang="nl-NL" b="1" dirty="0" err="1"/>
              <a:t>Lessons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Materials</a:t>
            </a:r>
            <a:r>
              <a:rPr lang="nl-NL" b="1" dirty="0"/>
              <a:t> in “</a:t>
            </a:r>
            <a:r>
              <a:rPr lang="nl-NL" b="1" dirty="0" err="1"/>
              <a:t>the</a:t>
            </a:r>
            <a:r>
              <a:rPr lang="nl-NL" b="1" dirty="0"/>
              <a:t> Beep”</a:t>
            </a:r>
          </a:p>
          <a:p>
            <a:pPr>
              <a:buFontTx/>
              <a:buChar char="-"/>
            </a:pPr>
            <a:r>
              <a:rPr lang="nl-NL" b="1" dirty="0"/>
              <a:t>Kindergarten (2-4) </a:t>
            </a:r>
            <a:r>
              <a:rPr lang="nl-NL" b="1" dirty="0" err="1"/>
              <a:t>teaches</a:t>
            </a:r>
            <a:r>
              <a:rPr lang="nl-NL" b="1" dirty="0"/>
              <a:t> English </a:t>
            </a:r>
            <a:r>
              <a:rPr lang="nl-NL" b="1" dirty="0" err="1"/>
              <a:t>too</a:t>
            </a:r>
            <a:endParaRPr lang="nl-NL" b="1" dirty="0"/>
          </a:p>
          <a:p>
            <a:pPr marL="0" indent="0"/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25100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41"/>
            <a:ext cx="9141158" cy="685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103" y="5108117"/>
            <a:ext cx="8534400" cy="1507067"/>
          </a:xfrm>
        </p:spPr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46960" y="1100628"/>
            <a:ext cx="7520940" cy="49206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l-NL" b="1" dirty="0"/>
              <a:t>World </a:t>
            </a:r>
            <a:r>
              <a:rPr lang="nl-NL" b="1" dirty="0" err="1"/>
              <a:t>oriëntation</a:t>
            </a:r>
            <a:r>
              <a:rPr lang="nl-NL" b="1" dirty="0"/>
              <a:t> </a:t>
            </a:r>
            <a:r>
              <a:rPr lang="nl-NL" b="1" dirty="0" err="1"/>
              <a:t>projects</a:t>
            </a:r>
            <a:endParaRPr lang="nl-NL" b="1" dirty="0"/>
          </a:p>
          <a:p>
            <a:pPr marL="0" indent="0"/>
            <a:r>
              <a:rPr lang="nl-NL" b="1" dirty="0" err="1"/>
              <a:t>Based</a:t>
            </a:r>
            <a:r>
              <a:rPr lang="nl-NL" b="1" dirty="0"/>
              <a:t> on IPC </a:t>
            </a:r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internationalisation</a:t>
            </a:r>
            <a:endParaRPr lang="nl-NL" b="1" dirty="0"/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theme</a:t>
            </a:r>
            <a:r>
              <a:rPr lang="nl-NL" b="1" dirty="0"/>
              <a:t> </a:t>
            </a:r>
            <a:r>
              <a:rPr lang="nl-NL" b="1" dirty="0" err="1"/>
              <a:t>words</a:t>
            </a:r>
            <a:endParaRPr lang="nl-NL" b="1" dirty="0"/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world</a:t>
            </a:r>
            <a:r>
              <a:rPr lang="nl-NL" b="1" dirty="0"/>
              <a:t> map in </a:t>
            </a:r>
            <a:r>
              <a:rPr lang="nl-NL" b="1" dirty="0" err="1"/>
              <a:t>every</a:t>
            </a:r>
            <a:r>
              <a:rPr lang="nl-NL" b="1" dirty="0"/>
              <a:t> class</a:t>
            </a:r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using</a:t>
            </a:r>
            <a:r>
              <a:rPr lang="nl-NL" b="1" dirty="0"/>
              <a:t> </a:t>
            </a:r>
            <a:r>
              <a:rPr lang="nl-NL" b="1" dirty="0" err="1"/>
              <a:t>eTwinning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Wonderwalls</a:t>
            </a:r>
            <a:r>
              <a:rPr lang="nl-NL" b="1" dirty="0"/>
              <a:t> in </a:t>
            </a:r>
            <a:r>
              <a:rPr lang="nl-NL" b="1" dirty="0" err="1"/>
              <a:t>every</a:t>
            </a:r>
            <a:r>
              <a:rPr lang="nl-NL" b="1" dirty="0"/>
              <a:t> class</a:t>
            </a:r>
          </a:p>
          <a:p>
            <a:pPr>
              <a:buFontTx/>
              <a:buChar char="-"/>
            </a:pPr>
            <a:r>
              <a:rPr lang="nl-NL" b="1" dirty="0" err="1"/>
              <a:t>Workspace</a:t>
            </a:r>
            <a:r>
              <a:rPr lang="nl-NL" b="1" dirty="0"/>
              <a:t>: Diepenheim &amp;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world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When</a:t>
            </a:r>
            <a:r>
              <a:rPr lang="nl-NL" b="1" dirty="0"/>
              <a:t> </a:t>
            </a:r>
            <a:r>
              <a:rPr lang="nl-NL" b="1" dirty="0" err="1"/>
              <a:t>buying</a:t>
            </a:r>
            <a:r>
              <a:rPr lang="nl-NL" b="1" dirty="0"/>
              <a:t> </a:t>
            </a:r>
            <a:r>
              <a:rPr lang="nl-NL" b="1" dirty="0" err="1"/>
              <a:t>materials</a:t>
            </a:r>
            <a:r>
              <a:rPr lang="nl-NL" b="1" dirty="0"/>
              <a:t>: Have Europe on </a:t>
            </a:r>
            <a:r>
              <a:rPr lang="nl-NL" b="1" dirty="0" err="1"/>
              <a:t>your</a:t>
            </a:r>
            <a:r>
              <a:rPr lang="nl-NL" b="1" dirty="0"/>
              <a:t> mind</a:t>
            </a:r>
          </a:p>
          <a:p>
            <a:pPr marL="0" indent="0"/>
            <a:r>
              <a:rPr lang="nl-NL" b="1" dirty="0"/>
              <a:t>- </a:t>
            </a:r>
            <a:r>
              <a:rPr lang="nl-NL" b="1" dirty="0" err="1"/>
              <a:t>Testing</a:t>
            </a:r>
            <a:r>
              <a:rPr lang="nl-NL" b="1" dirty="0"/>
              <a:t> English level in groep 7 &amp; 8 (11 &amp; 12 </a:t>
            </a:r>
            <a:r>
              <a:rPr lang="nl-NL" b="1" dirty="0" err="1"/>
              <a:t>year</a:t>
            </a:r>
            <a:r>
              <a:rPr lang="nl-NL" b="1" dirty="0"/>
              <a:t> </a:t>
            </a:r>
            <a:r>
              <a:rPr lang="nl-NL" b="1" dirty="0" err="1"/>
              <a:t>olds</a:t>
            </a:r>
            <a:r>
              <a:rPr lang="nl-NL" b="1" dirty="0"/>
              <a:t>)</a:t>
            </a:r>
          </a:p>
          <a:p>
            <a:pPr marL="0" indent="0"/>
            <a:endParaRPr lang="nl-NL" b="1" dirty="0"/>
          </a:p>
          <a:p>
            <a:pPr marL="0" indent="0"/>
            <a:endParaRPr lang="nl-NL" b="0" dirty="0"/>
          </a:p>
          <a:p>
            <a:pPr marL="0" indent="0"/>
            <a:r>
              <a:rPr lang="nl-NL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7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3052" y="743020"/>
            <a:ext cx="7520940" cy="501182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l-NL" b="1" dirty="0"/>
              <a:t>International </a:t>
            </a:r>
            <a:r>
              <a:rPr lang="nl-NL" b="1" dirty="0" err="1"/>
              <a:t>day</a:t>
            </a:r>
            <a:endParaRPr lang="nl-NL" b="1" dirty="0"/>
          </a:p>
          <a:p>
            <a:pPr marL="0" indent="0"/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Tour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teachers</a:t>
            </a:r>
            <a:r>
              <a:rPr lang="nl-NL" b="1" dirty="0"/>
              <a:t> </a:t>
            </a:r>
            <a:r>
              <a:rPr lang="nl-NL" b="1" dirty="0" err="1"/>
              <a:t>from</a:t>
            </a:r>
            <a:r>
              <a:rPr lang="nl-NL" b="1" dirty="0"/>
              <a:t> Kenya</a:t>
            </a:r>
          </a:p>
          <a:p>
            <a:pPr>
              <a:buFontTx/>
              <a:buChar char="-"/>
            </a:pPr>
            <a:r>
              <a:rPr lang="nl-NL" b="1" dirty="0"/>
              <a:t>Support Cambodja, Haïti, Peru</a:t>
            </a:r>
          </a:p>
          <a:p>
            <a:pPr>
              <a:buFontTx/>
              <a:buChar char="-"/>
            </a:pP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group</a:t>
            </a:r>
            <a:r>
              <a:rPr lang="nl-NL" b="1" dirty="0"/>
              <a:t> 6,7 &amp; 8 </a:t>
            </a:r>
            <a:r>
              <a:rPr lang="nl-NL" b="1" dirty="0" err="1"/>
              <a:t>use</a:t>
            </a:r>
            <a:r>
              <a:rPr lang="nl-NL" b="1" dirty="0"/>
              <a:t> “My </a:t>
            </a:r>
            <a:r>
              <a:rPr lang="nl-NL" b="1" dirty="0" err="1"/>
              <a:t>Languages</a:t>
            </a:r>
            <a:r>
              <a:rPr lang="nl-NL" b="1" dirty="0"/>
              <a:t>, A </a:t>
            </a:r>
            <a:r>
              <a:rPr lang="nl-NL" b="1" dirty="0" err="1"/>
              <a:t>multilingual</a:t>
            </a:r>
            <a:r>
              <a:rPr lang="nl-NL" b="1" dirty="0"/>
              <a:t> folder”.</a:t>
            </a:r>
          </a:p>
          <a:p>
            <a:pPr marL="0" indent="0"/>
            <a:r>
              <a:rPr lang="nl-NL" b="1" dirty="0"/>
              <a:t>Extra </a:t>
            </a:r>
            <a:r>
              <a:rPr lang="nl-NL" b="1" dirty="0" err="1"/>
              <a:t>challenging</a:t>
            </a:r>
            <a:endParaRPr lang="nl-NL" b="1" dirty="0"/>
          </a:p>
          <a:p>
            <a:pPr marL="0" indent="0"/>
            <a:r>
              <a:rPr lang="nl-NL" b="1" dirty="0" err="1"/>
              <a:t>Enables</a:t>
            </a:r>
            <a:r>
              <a:rPr lang="nl-NL" b="1" dirty="0"/>
              <a:t> </a:t>
            </a:r>
            <a:r>
              <a:rPr lang="nl-NL" b="1" dirty="0" err="1"/>
              <a:t>differentiating</a:t>
            </a:r>
            <a:endParaRPr lang="nl-NL" b="1" dirty="0"/>
          </a:p>
          <a:p>
            <a:pPr marL="0" indent="0"/>
            <a:r>
              <a:rPr lang="nl-NL" b="1" dirty="0" err="1"/>
              <a:t>Stimulates</a:t>
            </a:r>
            <a:r>
              <a:rPr lang="nl-NL" b="1" dirty="0"/>
              <a:t> </a:t>
            </a:r>
            <a:r>
              <a:rPr lang="nl-NL" b="1" dirty="0" err="1"/>
              <a:t>creativity</a:t>
            </a:r>
            <a:endParaRPr lang="nl-NL" b="1" dirty="0"/>
          </a:p>
          <a:p>
            <a:pPr marL="0" indent="0"/>
            <a:endParaRPr lang="nl-NL" b="0" dirty="0"/>
          </a:p>
          <a:p>
            <a:pPr marL="0" indent="0"/>
            <a:endParaRPr lang="nl-NL" b="0" dirty="0"/>
          </a:p>
          <a:p>
            <a:pPr marL="0" indent="0"/>
            <a:endParaRPr lang="nl-NL" b="0" dirty="0"/>
          </a:p>
          <a:p>
            <a:pPr marL="0" indent="0"/>
            <a:r>
              <a:rPr lang="nl-NL" b="0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6" y="2581009"/>
            <a:ext cx="2661784" cy="19642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32680" y="4630386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1600" dirty="0"/>
              <a:t>Price: €12,50 </a:t>
            </a:r>
            <a:br>
              <a:rPr lang="de-CH" altLang="de-DE" sz="1600" dirty="0"/>
            </a:br>
            <a:br>
              <a:rPr lang="de-CH" altLang="de-DE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35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175391"/>
            <a:ext cx="8534400" cy="1507067"/>
          </a:xfrm>
        </p:spPr>
        <p:txBody>
          <a:bodyPr/>
          <a:lstStyle/>
          <a:p>
            <a:r>
              <a:rPr lang="nl-NL" b="1" dirty="0"/>
              <a:t>2. Setting up mini-</a:t>
            </a:r>
            <a:r>
              <a:rPr lang="nl-NL" b="1" dirty="0" err="1"/>
              <a:t>projects</a:t>
            </a:r>
            <a:endParaRPr lang="nl-NL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587" y="1682458"/>
            <a:ext cx="4427512" cy="36163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578" y="102600"/>
            <a:ext cx="8534400" cy="1507067"/>
          </a:xfrm>
        </p:spPr>
        <p:txBody>
          <a:bodyPr/>
          <a:lstStyle/>
          <a:p>
            <a:r>
              <a:rPr lang="nl-NL" b="1" dirty="0" err="1"/>
              <a:t>Finding</a:t>
            </a:r>
            <a:r>
              <a:rPr lang="nl-NL" b="1" dirty="0"/>
              <a:t> </a:t>
            </a:r>
            <a:r>
              <a:rPr lang="nl-NL" b="1" dirty="0" err="1"/>
              <a:t>PArtners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9578" y="1684731"/>
            <a:ext cx="8534400" cy="4707523"/>
          </a:xfrm>
        </p:spPr>
        <p:txBody>
          <a:bodyPr/>
          <a:lstStyle/>
          <a:p>
            <a:r>
              <a:rPr lang="nl-NL" b="1" dirty="0"/>
              <a:t>2-4 schools</a:t>
            </a:r>
          </a:p>
          <a:p>
            <a:r>
              <a:rPr lang="nl-NL" b="1" dirty="0"/>
              <a:t>Making a </a:t>
            </a:r>
            <a:r>
              <a:rPr lang="nl-NL" b="1" dirty="0" err="1"/>
              <a:t>connection</a:t>
            </a:r>
            <a:endParaRPr lang="nl-NL" b="1" dirty="0"/>
          </a:p>
          <a:p>
            <a:r>
              <a:rPr lang="nl-NL" b="1" dirty="0" err="1"/>
              <a:t>Similar</a:t>
            </a:r>
            <a:r>
              <a:rPr lang="nl-NL" b="1" dirty="0"/>
              <a:t> </a:t>
            </a:r>
            <a:r>
              <a:rPr lang="nl-NL" b="1" dirty="0" err="1"/>
              <a:t>age</a:t>
            </a:r>
            <a:r>
              <a:rPr lang="nl-NL" b="1" dirty="0"/>
              <a:t> </a:t>
            </a:r>
            <a:r>
              <a:rPr lang="nl-NL" b="1" dirty="0" err="1"/>
              <a:t>groups</a:t>
            </a:r>
            <a:endParaRPr lang="nl-NL" b="1" dirty="0"/>
          </a:p>
          <a:p>
            <a:r>
              <a:rPr lang="nl-NL" b="1" dirty="0"/>
              <a:t>Everybody </a:t>
            </a:r>
            <a:r>
              <a:rPr lang="nl-NL" b="1" dirty="0" err="1"/>
              <a:t>needs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 happy in a </a:t>
            </a:r>
            <a:r>
              <a:rPr lang="nl-NL" b="1" dirty="0" err="1"/>
              <a:t>group</a:t>
            </a:r>
            <a:r>
              <a:rPr lang="nl-NL" b="1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pic>
        <p:nvPicPr>
          <p:cNvPr id="1026" name="Picture 2" descr="https://tse4.mm.bing.net/th?id=OIP.rLBCbX0tTaxYcVpHT2DE5QEsDh&amp;pid=15.1&amp;P=0&amp;w=218&amp;h=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89" y="970794"/>
            <a:ext cx="2076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8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544507"/>
            <a:ext cx="8534400" cy="1507067"/>
          </a:xfrm>
        </p:spPr>
        <p:txBody>
          <a:bodyPr/>
          <a:lstStyle/>
          <a:p>
            <a:r>
              <a:rPr lang="nl-NL" b="1" dirty="0"/>
              <a:t>Practical information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711355"/>
            <a:ext cx="8534400" cy="5008228"/>
          </a:xfrm>
        </p:spPr>
        <p:txBody>
          <a:bodyPr/>
          <a:lstStyle/>
          <a:p>
            <a:pPr lvl="0"/>
            <a:r>
              <a:rPr lang="nl-NL" b="1" i="1" dirty="0"/>
              <a:t>Link </a:t>
            </a:r>
            <a:r>
              <a:rPr lang="nl-NL" b="1" i="1" dirty="0" err="1"/>
              <a:t>the</a:t>
            </a:r>
            <a:r>
              <a:rPr lang="nl-NL" b="1" i="1" dirty="0"/>
              <a:t> project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themes</a:t>
            </a:r>
            <a:r>
              <a:rPr lang="nl-NL" b="1" i="1" dirty="0"/>
              <a:t> of </a:t>
            </a:r>
            <a:r>
              <a:rPr lang="nl-NL" b="1" i="1" dirty="0" err="1"/>
              <a:t>the</a:t>
            </a:r>
            <a:r>
              <a:rPr lang="nl-NL" b="1" i="1" dirty="0"/>
              <a:t> TTW </a:t>
            </a:r>
          </a:p>
          <a:p>
            <a:pPr marL="0" lvl="0" indent="0">
              <a:buNone/>
            </a:pPr>
            <a:r>
              <a:rPr lang="nl-NL" b="1" i="1" dirty="0" err="1"/>
              <a:t>Examples</a:t>
            </a:r>
            <a:r>
              <a:rPr lang="nl-NL" b="1" i="1" dirty="0"/>
              <a:t> </a:t>
            </a:r>
            <a:r>
              <a:rPr lang="nl-NL" b="1" i="1" dirty="0" err="1"/>
              <a:t>Keynote</a:t>
            </a:r>
            <a:r>
              <a:rPr lang="nl-NL" b="1" i="1" dirty="0"/>
              <a:t> Paul, Maria </a:t>
            </a:r>
            <a:r>
              <a:rPr lang="nl-NL" b="1" i="1" dirty="0" err="1"/>
              <a:t>and</a:t>
            </a:r>
            <a:r>
              <a:rPr lang="nl-NL" b="1" i="1" dirty="0"/>
              <a:t> Andrea</a:t>
            </a:r>
          </a:p>
          <a:p>
            <a:pPr marL="0" indent="0">
              <a:buNone/>
            </a:pPr>
            <a:r>
              <a:rPr lang="nl-NL" b="1" i="1" dirty="0" err="1"/>
              <a:t>Examples</a:t>
            </a:r>
            <a:r>
              <a:rPr lang="nl-NL" b="1" i="1" dirty="0"/>
              <a:t> at </a:t>
            </a:r>
            <a:r>
              <a:rPr lang="nl-NL" b="1" i="1" dirty="0">
                <a:hlinkClick r:id="rId2"/>
              </a:rPr>
              <a:t>http://www.european-teachers.eu/products/e-books</a:t>
            </a:r>
            <a:endParaRPr lang="nl-NL" b="1" i="1" dirty="0"/>
          </a:p>
          <a:p>
            <a:pPr lvl="0"/>
            <a:r>
              <a:rPr lang="nl-NL" b="1" i="1" dirty="0"/>
              <a:t>Set-up </a:t>
            </a:r>
            <a:r>
              <a:rPr lang="nl-NL" b="1" i="1" dirty="0" err="1"/>
              <a:t>the</a:t>
            </a:r>
            <a:r>
              <a:rPr lang="nl-NL" b="1" i="1" dirty="0"/>
              <a:t> project (</a:t>
            </a:r>
            <a:r>
              <a:rPr lang="nl-NL" b="1" i="1" dirty="0" err="1"/>
              <a:t>Use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Word form in </a:t>
            </a:r>
            <a:r>
              <a:rPr lang="nl-NL" b="1" i="1" dirty="0" err="1"/>
              <a:t>your</a:t>
            </a:r>
            <a:r>
              <a:rPr lang="nl-NL" b="1" i="1" dirty="0"/>
              <a:t> e-mail)</a:t>
            </a:r>
          </a:p>
          <a:p>
            <a:pPr lvl="0"/>
            <a:r>
              <a:rPr lang="nl-NL" b="1" i="1" dirty="0" err="1"/>
              <a:t>Not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big, </a:t>
            </a:r>
            <a:r>
              <a:rPr lang="nl-NL" b="1" i="1" dirty="0" err="1"/>
              <a:t>not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small</a:t>
            </a:r>
          </a:p>
          <a:p>
            <a:pPr lvl="0"/>
            <a:r>
              <a:rPr lang="nl-NL" b="1" i="1" dirty="0"/>
              <a:t>Upload on </a:t>
            </a:r>
            <a:r>
              <a:rPr lang="nl-NL" b="1" i="1" dirty="0" err="1"/>
              <a:t>Twinspace</a:t>
            </a:r>
            <a:r>
              <a:rPr lang="nl-NL" b="1" i="1" dirty="0"/>
              <a:t> (Luke)</a:t>
            </a:r>
          </a:p>
          <a:p>
            <a:pPr lvl="0"/>
            <a:r>
              <a:rPr lang="nl-NL" b="1" i="1" dirty="0" err="1"/>
              <a:t>Results</a:t>
            </a:r>
            <a:r>
              <a:rPr lang="nl-NL" b="1" i="1" dirty="0"/>
              <a:t> on Facebook</a:t>
            </a:r>
          </a:p>
          <a:p>
            <a:pPr lvl="0"/>
            <a:r>
              <a:rPr lang="nl-NL" b="1" i="1" dirty="0" err="1"/>
              <a:t>Finished</a:t>
            </a:r>
            <a:r>
              <a:rPr lang="nl-NL" b="1" i="1" dirty="0"/>
              <a:t> </a:t>
            </a:r>
            <a:r>
              <a:rPr lang="nl-NL" b="1" i="1" dirty="0" err="1"/>
              <a:t>before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next TTW </a:t>
            </a:r>
          </a:p>
          <a:p>
            <a:pPr lvl="0"/>
            <a:r>
              <a:rPr lang="nl-NL" b="1" i="1" dirty="0"/>
              <a:t>New </a:t>
            </a:r>
            <a:r>
              <a:rPr lang="nl-NL" b="1" i="1" dirty="0" err="1"/>
              <a:t>teachers</a:t>
            </a:r>
            <a:r>
              <a:rPr lang="nl-NL" b="1" i="1" dirty="0"/>
              <a:t> present </a:t>
            </a:r>
            <a:r>
              <a:rPr lang="nl-NL" b="1" i="1" dirty="0" err="1"/>
              <a:t>results</a:t>
            </a:r>
            <a:r>
              <a:rPr lang="nl-NL" b="1" i="1" dirty="0"/>
              <a:t> in </a:t>
            </a:r>
            <a:r>
              <a:rPr lang="nl-NL" b="1" i="1" dirty="0" err="1"/>
              <a:t>the</a:t>
            </a:r>
            <a:r>
              <a:rPr lang="nl-NL" b="1" i="1" dirty="0"/>
              <a:t> Netherlands (spread </a:t>
            </a:r>
            <a:r>
              <a:rPr lang="nl-NL" b="1" i="1" dirty="0" err="1"/>
              <a:t>the</a:t>
            </a:r>
            <a:r>
              <a:rPr lang="nl-NL" b="1" i="1" dirty="0"/>
              <a:t> word)</a:t>
            </a:r>
          </a:p>
          <a:p>
            <a:pPr lvl="0"/>
            <a:endParaRPr lang="nl-NL" i="1" dirty="0"/>
          </a:p>
          <a:p>
            <a:pPr marL="0" lvl="0" indent="0">
              <a:buNone/>
            </a:pP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E1AA05A-D49E-4D32-A829-E76D26621BA9}"/>
              </a:ext>
            </a:extLst>
          </p:cNvPr>
          <p:cNvSpPr/>
          <p:nvPr/>
        </p:nvSpPr>
        <p:spPr>
          <a:xfrm>
            <a:off x="2281806" y="302004"/>
            <a:ext cx="6862194" cy="523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 November 8</a:t>
            </a:r>
            <a:r>
              <a:rPr lang="en-GB" sz="2800" b="1" kern="0" baseline="300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nl-NL" sz="28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8.30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Bus departure for Primary school visit (Antonio)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School:  José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11.30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Literature session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and discuss provided articles in small groups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Outcome upload on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Twinspace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12.50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 departure for lunch at school for Tourism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Mini-projects						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developing your project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16.00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Summary of the day (Paul, Anabel, Jasper)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presentation of the start of the mini-project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Questions, answers, feedback of the group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Individual/free evening program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8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A2A135C-3F43-4CE9-B62A-B5B70F28E802}"/>
              </a:ext>
            </a:extLst>
          </p:cNvPr>
          <p:cNvSpPr/>
          <p:nvPr/>
        </p:nvSpPr>
        <p:spPr>
          <a:xfrm>
            <a:off x="1283516" y="0"/>
            <a:ext cx="8271545" cy="544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4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 May 9th</a:t>
            </a:r>
            <a:endParaRPr lang="nl-NL" sz="14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  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Key-note 2: Professionalism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Luis Guerra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Teaching </a:t>
            </a:r>
            <a:r>
              <a:rPr lang="nl-NL" sz="1400" dirty="0" err="1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and</a:t>
            </a: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Learning English as </a:t>
            </a:r>
            <a:r>
              <a:rPr lang="nl-NL" sz="1400" dirty="0" err="1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an</a:t>
            </a: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International Language in Portugal: Policy, </a:t>
            </a:r>
            <a:r>
              <a:rPr lang="nl-NL" sz="1400" dirty="0" err="1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Practice</a:t>
            </a: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nl-NL" sz="1400" dirty="0" err="1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and</a:t>
            </a: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nl-NL" sz="1400" dirty="0" err="1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Perceptions</a:t>
            </a:r>
            <a:r>
              <a:rPr lang="nl-NL" sz="1400" dirty="0">
                <a:solidFill>
                  <a:srgbClr val="428BCA"/>
                </a:solidFill>
                <a:latin typeface="Roboto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Linguística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Universidade de Évora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Coffeebreak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10.15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(Antonio, Luke)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Presenting Facebook page of IMPACT and social media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10.45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Improving education (Jasper)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plans for improving education, With help of weak and strong points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Based on film presentations (good practices) of Monday, Inspired by the people (good ideas) you have met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12.15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Finishing mini-projects					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– At Institute canteen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Finishing mini-projects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17.00 –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Visiting other sections of the school</a:t>
            </a:r>
            <a:endParaRPr lang="nl-N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20.00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Farewel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dinner: 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Tarro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Restaurant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381" y="334782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Getting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know</a:t>
            </a:r>
            <a:r>
              <a:rPr lang="nl-NL" b="1" dirty="0"/>
              <a:t> </a:t>
            </a:r>
            <a:r>
              <a:rPr lang="nl-NL" b="1" dirty="0" err="1"/>
              <a:t>each</a:t>
            </a:r>
            <a:r>
              <a:rPr lang="nl-NL" b="1" dirty="0"/>
              <a:t> </a:t>
            </a:r>
            <a:r>
              <a:rPr lang="nl-NL" b="1" dirty="0" err="1"/>
              <a:t>other</a:t>
            </a:r>
            <a:r>
              <a:rPr lang="nl-NL" b="1" dirty="0"/>
              <a:t> (</a:t>
            </a:r>
            <a:r>
              <a:rPr lang="nl-NL" b="1" dirty="0" err="1"/>
              <a:t>Monday</a:t>
            </a:r>
            <a:r>
              <a:rPr lang="nl-NL" b="1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9438" y="1591811"/>
            <a:ext cx="8534400" cy="4280483"/>
          </a:xfrm>
        </p:spPr>
        <p:txBody>
          <a:bodyPr>
            <a:normAutofit/>
          </a:bodyPr>
          <a:lstStyle/>
          <a:p>
            <a:r>
              <a:rPr lang="nl-NL" b="1" dirty="0"/>
              <a:t>Word of </a:t>
            </a:r>
            <a:r>
              <a:rPr lang="nl-NL" b="1" dirty="0" err="1"/>
              <a:t>welcome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The </a:t>
            </a:r>
            <a:r>
              <a:rPr lang="nl-NL" b="1" dirty="0" err="1"/>
              <a:t>road</a:t>
            </a:r>
            <a:r>
              <a:rPr lang="nl-NL" b="1" dirty="0"/>
              <a:t> of IMPACT</a:t>
            </a:r>
          </a:p>
          <a:p>
            <a:pPr marL="0" indent="0">
              <a:buNone/>
            </a:pPr>
            <a:r>
              <a:rPr lang="nl-NL" b="1" dirty="0" err="1"/>
              <a:t>Generates</a:t>
            </a:r>
            <a:r>
              <a:rPr lang="nl-NL" b="1" dirty="0"/>
              <a:t> attention in </a:t>
            </a:r>
            <a:r>
              <a:rPr lang="nl-NL" b="1" dirty="0" err="1"/>
              <a:t>the</a:t>
            </a:r>
            <a:r>
              <a:rPr lang="nl-NL" b="1" dirty="0"/>
              <a:t> Netherlands</a:t>
            </a:r>
          </a:p>
          <a:p>
            <a:r>
              <a:rPr lang="nl-NL" b="1" dirty="0"/>
              <a:t>General </a:t>
            </a:r>
            <a:r>
              <a:rPr lang="nl-NL" b="1" dirty="0" err="1"/>
              <a:t>introductions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Steering Group Members</a:t>
            </a:r>
          </a:p>
          <a:p>
            <a:r>
              <a:rPr lang="nl-NL" b="1" dirty="0"/>
              <a:t>Movieclips of </a:t>
            </a:r>
            <a:r>
              <a:rPr lang="nl-NL" b="1" dirty="0" err="1"/>
              <a:t>each</a:t>
            </a:r>
            <a:r>
              <a:rPr lang="nl-NL" b="1" dirty="0"/>
              <a:t> new school</a:t>
            </a:r>
          </a:p>
          <a:p>
            <a:r>
              <a:rPr lang="nl-NL" b="1" dirty="0" err="1"/>
              <a:t>Presentations</a:t>
            </a:r>
            <a:r>
              <a:rPr lang="nl-NL" b="1" dirty="0"/>
              <a:t> of schools </a:t>
            </a:r>
            <a:r>
              <a:rPr lang="nl-NL" b="1" dirty="0" err="1"/>
              <a:t>already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project</a:t>
            </a:r>
          </a:p>
          <a:p>
            <a:r>
              <a:rPr lang="nl-NL" b="1" dirty="0" err="1"/>
              <a:t>Welcoming</a:t>
            </a:r>
            <a:r>
              <a:rPr lang="nl-NL" b="1" dirty="0"/>
              <a:t> </a:t>
            </a:r>
            <a:r>
              <a:rPr lang="nl-NL" b="1" dirty="0" err="1"/>
              <a:t>dinner</a:t>
            </a:r>
            <a:r>
              <a:rPr lang="nl-NL" b="1" dirty="0"/>
              <a:t> (change </a:t>
            </a:r>
            <a:r>
              <a:rPr lang="nl-NL" b="1" dirty="0" err="1"/>
              <a:t>seats</a:t>
            </a:r>
            <a:r>
              <a:rPr lang="nl-NL" b="1" dirty="0"/>
              <a:t> </a:t>
            </a:r>
            <a:r>
              <a:rPr lang="nl-NL" b="1" dirty="0" err="1"/>
              <a:t>after</a:t>
            </a:r>
            <a:r>
              <a:rPr lang="nl-NL" b="1" dirty="0"/>
              <a:t> </a:t>
            </a:r>
            <a:r>
              <a:rPr lang="nl-NL" b="1" dirty="0" err="1"/>
              <a:t>each</a:t>
            </a:r>
            <a:r>
              <a:rPr lang="nl-NL" b="1" dirty="0"/>
              <a:t> course)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175391"/>
            <a:ext cx="8534400" cy="1507067"/>
          </a:xfrm>
        </p:spPr>
        <p:txBody>
          <a:bodyPr/>
          <a:lstStyle/>
          <a:p>
            <a:r>
              <a:rPr lang="nl-NL" b="1" dirty="0"/>
              <a:t>1. IMPROVING EDUCATION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1773" y="1990015"/>
            <a:ext cx="4718713" cy="325554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89" y="2374776"/>
            <a:ext cx="2524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3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8534400" cy="5176007"/>
          </a:xfrm>
        </p:spPr>
        <p:txBody>
          <a:bodyPr>
            <a:normAutofit/>
          </a:bodyPr>
          <a:lstStyle/>
          <a:p>
            <a:r>
              <a:rPr lang="nl-NL" b="1" dirty="0"/>
              <a:t>Input: </a:t>
            </a:r>
          </a:p>
          <a:p>
            <a:pPr marL="0" indent="0">
              <a:buNone/>
            </a:pPr>
            <a:r>
              <a:rPr lang="nl-NL" b="1" dirty="0"/>
              <a:t>1. Video </a:t>
            </a:r>
            <a:r>
              <a:rPr lang="nl-NL" b="1" dirty="0" err="1"/>
              <a:t>presentations</a:t>
            </a:r>
            <a:r>
              <a:rPr lang="nl-NL" b="1" dirty="0"/>
              <a:t> </a:t>
            </a:r>
          </a:p>
          <a:p>
            <a:r>
              <a:rPr lang="nl-NL" b="1" dirty="0" err="1"/>
              <a:t>Twinspace</a:t>
            </a:r>
            <a:r>
              <a:rPr lang="nl-NL" b="1" dirty="0"/>
              <a:t> </a:t>
            </a:r>
          </a:p>
          <a:p>
            <a:r>
              <a:rPr lang="nl-NL" b="1" dirty="0"/>
              <a:t>New schools</a:t>
            </a:r>
          </a:p>
          <a:p>
            <a:r>
              <a:rPr lang="nl-NL" b="1" dirty="0"/>
              <a:t>Presenting strong points &amp; </a:t>
            </a:r>
            <a:r>
              <a:rPr lang="nl-NL" b="1" dirty="0" err="1"/>
              <a:t>challenges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2. </a:t>
            </a:r>
            <a:r>
              <a:rPr lang="nl-NL" b="1" dirty="0" err="1"/>
              <a:t>Conversations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other</a:t>
            </a:r>
            <a:r>
              <a:rPr lang="nl-NL" b="1" dirty="0"/>
              <a:t> </a:t>
            </a:r>
            <a:r>
              <a:rPr lang="nl-NL" b="1" dirty="0" err="1"/>
              <a:t>teachers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3. Input </a:t>
            </a:r>
            <a:r>
              <a:rPr lang="nl-NL" b="1" dirty="0" err="1"/>
              <a:t>before</a:t>
            </a:r>
            <a:r>
              <a:rPr lang="nl-NL" b="1" dirty="0"/>
              <a:t> workshop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Inspiration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improve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r>
              <a:rPr lang="nl-NL" b="1" dirty="0"/>
              <a:t> in </a:t>
            </a:r>
            <a:r>
              <a:rPr lang="nl-NL" b="1" dirty="0" err="1"/>
              <a:t>your</a:t>
            </a:r>
            <a:r>
              <a:rPr lang="nl-NL" b="1" dirty="0"/>
              <a:t> schools, </a:t>
            </a:r>
            <a:r>
              <a:rPr lang="nl-NL" b="1" dirty="0" err="1"/>
              <a:t>Thursday</a:t>
            </a:r>
            <a:r>
              <a:rPr lang="nl-NL" b="1" dirty="0"/>
              <a:t>: Write a plan </a:t>
            </a:r>
            <a:r>
              <a:rPr lang="nl-NL" b="1" dirty="0" err="1"/>
              <a:t>according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b="1" i="1" dirty="0"/>
              <a:t>Golden </a:t>
            </a:r>
            <a:r>
              <a:rPr lang="nl-NL" b="1" i="1" dirty="0" err="1"/>
              <a:t>circle</a:t>
            </a:r>
            <a:r>
              <a:rPr lang="nl-NL" b="1" i="1" dirty="0"/>
              <a:t> (</a:t>
            </a:r>
            <a:r>
              <a:rPr lang="nl-NL" b="1" i="1" dirty="0" err="1"/>
              <a:t>Sinek</a:t>
            </a:r>
            <a:r>
              <a:rPr lang="nl-NL" b="1" i="1" dirty="0"/>
              <a:t>, 2009): </a:t>
            </a:r>
            <a:r>
              <a:rPr lang="nl-NL" b="1" i="1" dirty="0" err="1"/>
              <a:t>Why</a:t>
            </a:r>
            <a:r>
              <a:rPr lang="nl-NL" b="1" i="1" dirty="0"/>
              <a:t>, </a:t>
            </a:r>
            <a:r>
              <a:rPr lang="nl-NL" b="1" i="1" dirty="0" err="1"/>
              <a:t>how</a:t>
            </a:r>
            <a:r>
              <a:rPr lang="nl-NL" b="1" i="1" dirty="0"/>
              <a:t>, </a:t>
            </a:r>
            <a:r>
              <a:rPr lang="nl-NL" b="1" i="1" dirty="0" err="1"/>
              <a:t>what</a:t>
            </a:r>
            <a:r>
              <a:rPr lang="nl-NL" b="1" i="1" dirty="0"/>
              <a:t>?</a:t>
            </a:r>
          </a:p>
          <a:p>
            <a:pPr marL="0" indent="0">
              <a:buNone/>
            </a:pPr>
            <a:r>
              <a:rPr lang="nl-NL" b="1" i="1" dirty="0" err="1"/>
              <a:t>Didactical</a:t>
            </a:r>
            <a:r>
              <a:rPr lang="nl-NL" b="1" i="1" dirty="0"/>
              <a:t> Concept (van den Akker, 2003)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427838"/>
            <a:ext cx="9893990" cy="947956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CuRrent</a:t>
            </a:r>
            <a:r>
              <a:rPr lang="nl-NL" b="1" dirty="0"/>
              <a:t> </a:t>
            </a:r>
            <a:r>
              <a:rPr lang="nl-NL" b="1" dirty="0" err="1"/>
              <a:t>educational</a:t>
            </a:r>
            <a:r>
              <a:rPr lang="nl-NL" b="1" dirty="0"/>
              <a:t> </a:t>
            </a:r>
            <a:r>
              <a:rPr lang="nl-NL" b="1" dirty="0" err="1"/>
              <a:t>developments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English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535185"/>
            <a:ext cx="10523480" cy="4915949"/>
          </a:xfrm>
        </p:spPr>
        <p:txBody>
          <a:bodyPr>
            <a:normAutofit/>
          </a:bodyPr>
          <a:lstStyle/>
          <a:p>
            <a:r>
              <a:rPr lang="nl-NL" b="1" dirty="0" err="1"/>
              <a:t>Early</a:t>
            </a:r>
            <a:r>
              <a:rPr lang="nl-NL" b="1" dirty="0"/>
              <a:t> English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err="1"/>
              <a:t>age</a:t>
            </a:r>
            <a:r>
              <a:rPr lang="nl-NL" b="1" dirty="0"/>
              <a:t> 4 </a:t>
            </a:r>
            <a:r>
              <a:rPr lang="nl-NL" b="1" dirty="0" err="1"/>
              <a:t>and</a:t>
            </a:r>
            <a:r>
              <a:rPr lang="nl-NL" b="1" dirty="0"/>
              <a:t> up, </a:t>
            </a:r>
            <a:r>
              <a:rPr lang="nl-NL" b="1" dirty="0" err="1"/>
              <a:t>work</a:t>
            </a:r>
            <a:r>
              <a:rPr lang="nl-NL" b="1" dirty="0"/>
              <a:t> </a:t>
            </a:r>
            <a:r>
              <a:rPr lang="nl-NL" b="1" dirty="0" err="1"/>
              <a:t>together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preschools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kindergarten</a:t>
            </a:r>
            <a:endParaRPr lang="nl-NL" b="1" dirty="0"/>
          </a:p>
          <a:p>
            <a:r>
              <a:rPr lang="nl-NL" b="1" dirty="0" err="1"/>
              <a:t>Use</a:t>
            </a:r>
            <a:r>
              <a:rPr lang="nl-NL" b="1" dirty="0"/>
              <a:t> a practical </a:t>
            </a:r>
            <a:r>
              <a:rPr lang="nl-NL" b="1" dirty="0" err="1"/>
              <a:t>application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English,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</a:t>
            </a:r>
            <a:r>
              <a:rPr lang="nl-NL" b="1" dirty="0" err="1"/>
              <a:t>eTwinning</a:t>
            </a:r>
            <a:r>
              <a:rPr lang="nl-NL" b="1" dirty="0"/>
              <a:t> or mini-</a:t>
            </a:r>
            <a:r>
              <a:rPr lang="nl-NL" b="1" dirty="0" err="1"/>
              <a:t>projects</a:t>
            </a:r>
            <a:endParaRPr lang="nl-NL" b="1" dirty="0"/>
          </a:p>
          <a:p>
            <a:r>
              <a:rPr lang="nl-NL" b="1" dirty="0"/>
              <a:t>The </a:t>
            </a:r>
            <a:r>
              <a:rPr lang="nl-NL" b="1" dirty="0" err="1"/>
              <a:t>learning</a:t>
            </a:r>
            <a:r>
              <a:rPr lang="nl-NL" b="1" dirty="0"/>
              <a:t> environment of a </a:t>
            </a:r>
            <a:r>
              <a:rPr lang="nl-NL" b="1" dirty="0" err="1"/>
              <a:t>child</a:t>
            </a:r>
            <a:r>
              <a:rPr lang="nl-NL" b="1" dirty="0"/>
              <a:t> is </a:t>
            </a:r>
            <a:r>
              <a:rPr lang="nl-NL" b="1" dirty="0" err="1"/>
              <a:t>bigger</a:t>
            </a:r>
            <a:r>
              <a:rPr lang="nl-NL" b="1" dirty="0"/>
              <a:t> </a:t>
            </a:r>
            <a:r>
              <a:rPr lang="nl-NL" b="1" dirty="0" err="1"/>
              <a:t>than</a:t>
            </a:r>
            <a:r>
              <a:rPr lang="nl-NL" b="1" dirty="0"/>
              <a:t> a classroom</a:t>
            </a:r>
          </a:p>
          <a:p>
            <a:r>
              <a:rPr lang="nl-NL" b="1" dirty="0"/>
              <a:t>Connect </a:t>
            </a:r>
            <a:r>
              <a:rPr lang="nl-NL" b="1" dirty="0" err="1"/>
              <a:t>learning</a:t>
            </a:r>
            <a:r>
              <a:rPr lang="nl-NL" b="1" dirty="0"/>
              <a:t> goals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endParaRPr lang="nl-NL" b="1" dirty="0"/>
          </a:p>
          <a:p>
            <a:r>
              <a:rPr lang="nl-NL" b="1" dirty="0" err="1"/>
              <a:t>Integrating</a:t>
            </a:r>
            <a:r>
              <a:rPr lang="nl-NL" b="1" dirty="0"/>
              <a:t> subjects,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English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music</a:t>
            </a:r>
            <a:r>
              <a:rPr lang="nl-NL" b="1" dirty="0"/>
              <a:t>, </a:t>
            </a:r>
            <a:r>
              <a:rPr lang="nl-NL" b="1" dirty="0" err="1"/>
              <a:t>social</a:t>
            </a:r>
            <a:r>
              <a:rPr lang="nl-NL" b="1" dirty="0"/>
              <a:t> skills etc.</a:t>
            </a:r>
          </a:p>
          <a:p>
            <a:endParaRPr lang="nl-NL" b="1" dirty="0"/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PARENTS</a:t>
            </a:r>
          </a:p>
          <a:p>
            <a:r>
              <a:rPr lang="nl-NL" b="1" dirty="0" err="1"/>
              <a:t>Involvement</a:t>
            </a:r>
            <a:r>
              <a:rPr lang="nl-NL" b="1" dirty="0"/>
              <a:t> of </a:t>
            </a:r>
            <a:r>
              <a:rPr lang="nl-NL" b="1" dirty="0" err="1"/>
              <a:t>parents</a:t>
            </a:r>
            <a:r>
              <a:rPr lang="nl-NL" b="1" dirty="0"/>
              <a:t> in </a:t>
            </a:r>
            <a:r>
              <a:rPr lang="nl-NL" b="1" dirty="0" err="1"/>
              <a:t>education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school </a:t>
            </a:r>
            <a:r>
              <a:rPr lang="nl-NL" b="1" dirty="0" err="1"/>
              <a:t>organisation</a:t>
            </a:r>
            <a:endParaRPr lang="nl-NL" b="1" dirty="0"/>
          </a:p>
          <a:p>
            <a:r>
              <a:rPr lang="nl-NL" b="1" dirty="0"/>
              <a:t>Assist in </a:t>
            </a:r>
            <a:r>
              <a:rPr lang="nl-NL" b="1" dirty="0" err="1"/>
              <a:t>learning</a:t>
            </a:r>
            <a:r>
              <a:rPr lang="nl-NL" b="1" dirty="0"/>
              <a:t>, help </a:t>
            </a:r>
            <a:r>
              <a:rPr lang="nl-NL" b="1" dirty="0" err="1"/>
              <a:t>decorate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school, </a:t>
            </a:r>
            <a:r>
              <a:rPr lang="nl-NL" b="1" dirty="0" err="1"/>
              <a:t>use</a:t>
            </a:r>
            <a:r>
              <a:rPr lang="nl-NL" b="1" dirty="0"/>
              <a:t> </a:t>
            </a:r>
            <a:r>
              <a:rPr lang="nl-NL" b="1" dirty="0" err="1"/>
              <a:t>their</a:t>
            </a:r>
            <a:r>
              <a:rPr lang="nl-NL" b="1" dirty="0"/>
              <a:t> </a:t>
            </a:r>
            <a:r>
              <a:rPr lang="nl-NL" b="1" dirty="0" err="1"/>
              <a:t>talents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 err="1"/>
              <a:t>Differentiation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739779"/>
          </a:xfrm>
        </p:spPr>
        <p:txBody>
          <a:bodyPr>
            <a:normAutofit/>
          </a:bodyPr>
          <a:lstStyle/>
          <a:p>
            <a:r>
              <a:rPr lang="nl-NL" b="1" dirty="0"/>
              <a:t>Teaching at different levels </a:t>
            </a:r>
            <a:r>
              <a:rPr lang="nl-NL" b="1" dirty="0" err="1"/>
              <a:t>within</a:t>
            </a:r>
            <a:r>
              <a:rPr lang="nl-NL" b="1" dirty="0"/>
              <a:t> a classroom</a:t>
            </a:r>
          </a:p>
          <a:p>
            <a:r>
              <a:rPr lang="nl-NL" b="1" dirty="0" err="1"/>
              <a:t>Depending</a:t>
            </a:r>
            <a:r>
              <a:rPr lang="nl-NL" b="1" dirty="0"/>
              <a:t> on </a:t>
            </a:r>
            <a:r>
              <a:rPr lang="nl-NL" b="1" dirty="0" err="1"/>
              <a:t>instructional</a:t>
            </a:r>
            <a:r>
              <a:rPr lang="nl-NL" b="1" dirty="0"/>
              <a:t> </a:t>
            </a:r>
            <a:r>
              <a:rPr lang="nl-NL" b="1" dirty="0" err="1"/>
              <a:t>needs</a:t>
            </a:r>
            <a:r>
              <a:rPr lang="nl-NL" b="1" dirty="0"/>
              <a:t> of </a:t>
            </a:r>
            <a:r>
              <a:rPr lang="nl-NL" b="1" dirty="0" err="1"/>
              <a:t>children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Assess</a:t>
            </a:r>
            <a:r>
              <a:rPr lang="nl-NL" b="1" dirty="0"/>
              <a:t> levels beforehand</a:t>
            </a:r>
          </a:p>
          <a:p>
            <a:r>
              <a:rPr lang="nl-NL" b="1" dirty="0"/>
              <a:t>No </a:t>
            </a:r>
            <a:r>
              <a:rPr lang="nl-NL" b="1" dirty="0" err="1"/>
              <a:t>instruction</a:t>
            </a:r>
            <a:r>
              <a:rPr lang="nl-NL" b="1" dirty="0"/>
              <a:t>, basic </a:t>
            </a:r>
            <a:r>
              <a:rPr lang="nl-NL" b="1" dirty="0" err="1"/>
              <a:t>instruction</a:t>
            </a:r>
            <a:r>
              <a:rPr lang="nl-NL" b="1" dirty="0"/>
              <a:t>, extra </a:t>
            </a:r>
            <a:r>
              <a:rPr lang="nl-NL" b="1" dirty="0" err="1"/>
              <a:t>instruction</a:t>
            </a:r>
            <a:endParaRPr lang="nl-NL" b="1" dirty="0"/>
          </a:p>
          <a:p>
            <a:r>
              <a:rPr lang="nl-NL" b="1" dirty="0" err="1"/>
              <a:t>Mostly</a:t>
            </a:r>
            <a:r>
              <a:rPr lang="nl-NL" b="1" dirty="0"/>
              <a:t> </a:t>
            </a:r>
            <a:r>
              <a:rPr lang="nl-NL" b="1" dirty="0" err="1"/>
              <a:t>combined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system of </a:t>
            </a:r>
            <a:r>
              <a:rPr lang="nl-NL" b="1" dirty="0" err="1"/>
              <a:t>postponed</a:t>
            </a:r>
            <a:r>
              <a:rPr lang="nl-NL" b="1" dirty="0"/>
              <a:t> attention of </a:t>
            </a:r>
            <a:r>
              <a:rPr lang="nl-NL" b="1" dirty="0" err="1"/>
              <a:t>the</a:t>
            </a:r>
            <a:r>
              <a:rPr lang="nl-NL" b="1" dirty="0"/>
              <a:t> teacher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Program/</a:t>
            </a:r>
            <a:r>
              <a:rPr lang="nl-NL" b="1" dirty="0" err="1"/>
              <a:t>activities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highly</a:t>
            </a:r>
            <a:r>
              <a:rPr lang="nl-NL" b="1" dirty="0"/>
              <a:t> </a:t>
            </a:r>
            <a:r>
              <a:rPr lang="nl-NL" b="1" dirty="0" err="1"/>
              <a:t>gifted</a:t>
            </a:r>
            <a:r>
              <a:rPr lang="nl-NL" b="1" dirty="0"/>
              <a:t> </a:t>
            </a:r>
            <a:r>
              <a:rPr lang="nl-NL" b="1" dirty="0" err="1"/>
              <a:t>children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Integrate</a:t>
            </a:r>
            <a:r>
              <a:rPr lang="nl-NL" b="1" dirty="0"/>
              <a:t> </a:t>
            </a: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special </a:t>
            </a:r>
            <a:r>
              <a:rPr lang="nl-NL" b="1" dirty="0" err="1"/>
              <a:t>educational</a:t>
            </a:r>
            <a:r>
              <a:rPr lang="nl-NL" b="1" dirty="0"/>
              <a:t> </a:t>
            </a:r>
            <a:r>
              <a:rPr lang="nl-NL" b="1" dirty="0" err="1"/>
              <a:t>needs</a:t>
            </a:r>
            <a:r>
              <a:rPr lang="nl-NL" b="1" dirty="0"/>
              <a:t> </a:t>
            </a:r>
            <a:r>
              <a:rPr lang="nl-NL" b="1" dirty="0" err="1"/>
              <a:t>within</a:t>
            </a:r>
            <a:r>
              <a:rPr lang="nl-NL" b="1" dirty="0"/>
              <a:t> </a:t>
            </a:r>
            <a:r>
              <a:rPr lang="nl-NL" b="1" dirty="0" err="1"/>
              <a:t>regular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  <a:p>
            <a:pPr marL="0" indent="0">
              <a:buNone/>
            </a:pPr>
            <a:r>
              <a:rPr lang="nl-NL" b="1" dirty="0"/>
              <a:t>Fitting </a:t>
            </a:r>
            <a:r>
              <a:rPr lang="nl-NL" b="1" dirty="0" err="1"/>
              <a:t>education</a:t>
            </a:r>
            <a:r>
              <a:rPr lang="nl-NL" b="1" dirty="0"/>
              <a:t>/</a:t>
            </a:r>
            <a:r>
              <a:rPr lang="nl-NL" b="1" dirty="0" err="1"/>
              <a:t>inclusive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0572C5-AF51-4EF9-B10E-69168DBC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26" y="150189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/>
              <a:t>Talent </a:t>
            </a:r>
            <a:r>
              <a:rPr lang="nl-NL" dirty="0" err="1"/>
              <a:t>focused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739779"/>
          </a:xfrm>
        </p:spPr>
        <p:txBody>
          <a:bodyPr>
            <a:normAutofit/>
          </a:bodyPr>
          <a:lstStyle/>
          <a:p>
            <a:r>
              <a:rPr lang="nl-NL" b="1" dirty="0"/>
              <a:t>Put </a:t>
            </a:r>
            <a:r>
              <a:rPr lang="nl-NL" b="1" dirty="0" err="1"/>
              <a:t>children</a:t>
            </a:r>
            <a:r>
              <a:rPr lang="nl-NL" b="1" dirty="0"/>
              <a:t> in </a:t>
            </a:r>
            <a:r>
              <a:rPr lang="nl-NL" b="1" dirty="0" err="1"/>
              <a:t>situations</a:t>
            </a:r>
            <a:r>
              <a:rPr lang="nl-NL" b="1" dirty="0"/>
              <a:t> </a:t>
            </a:r>
            <a:r>
              <a:rPr lang="nl-NL" b="1" dirty="0" err="1"/>
              <a:t>where</a:t>
            </a:r>
            <a:r>
              <a:rPr lang="nl-NL" b="1" dirty="0"/>
              <a:t> </a:t>
            </a:r>
            <a:r>
              <a:rPr lang="nl-NL" b="1" dirty="0" err="1"/>
              <a:t>they</a:t>
            </a:r>
            <a:r>
              <a:rPr lang="nl-NL" b="1" dirty="0"/>
              <a:t> </a:t>
            </a:r>
            <a:r>
              <a:rPr lang="nl-NL" b="1" dirty="0" err="1"/>
              <a:t>can</a:t>
            </a:r>
            <a:r>
              <a:rPr lang="nl-NL" b="1" dirty="0"/>
              <a:t> discover/</a:t>
            </a:r>
            <a:r>
              <a:rPr lang="nl-NL" b="1" dirty="0" err="1"/>
              <a:t>explore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For </a:t>
            </a:r>
            <a:r>
              <a:rPr lang="nl-NL" b="1" dirty="0" err="1"/>
              <a:t>example</a:t>
            </a:r>
            <a:r>
              <a:rPr lang="nl-NL" b="1" dirty="0"/>
              <a:t> workshops in school</a:t>
            </a:r>
          </a:p>
          <a:p>
            <a:r>
              <a:rPr lang="nl-NL" b="1" dirty="0"/>
              <a:t>Start a </a:t>
            </a:r>
            <a:r>
              <a:rPr lang="nl-NL" b="1" dirty="0" err="1"/>
              <a:t>dialogue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child</a:t>
            </a:r>
            <a:r>
              <a:rPr lang="nl-NL" b="1" dirty="0"/>
              <a:t> </a:t>
            </a:r>
            <a:r>
              <a:rPr lang="nl-NL" b="1" dirty="0" err="1"/>
              <a:t>about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things</a:t>
            </a:r>
            <a:r>
              <a:rPr lang="nl-NL" b="1" dirty="0"/>
              <a:t> </a:t>
            </a:r>
            <a:r>
              <a:rPr lang="nl-NL" b="1" dirty="0" err="1"/>
              <a:t>they</a:t>
            </a:r>
            <a:r>
              <a:rPr lang="nl-NL" b="1" dirty="0"/>
              <a:t> want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learn</a:t>
            </a:r>
            <a:endParaRPr lang="nl-NL" b="1" dirty="0"/>
          </a:p>
          <a:p>
            <a:r>
              <a:rPr lang="nl-NL" b="1" dirty="0" err="1"/>
              <a:t>Obtain</a:t>
            </a:r>
            <a:r>
              <a:rPr lang="nl-NL" b="1" dirty="0"/>
              <a:t> resources, time</a:t>
            </a:r>
          </a:p>
          <a:p>
            <a:r>
              <a:rPr lang="nl-NL" b="1" dirty="0"/>
              <a:t>Make </a:t>
            </a:r>
            <a:r>
              <a:rPr lang="nl-NL" b="1" dirty="0" err="1"/>
              <a:t>use</a:t>
            </a:r>
            <a:r>
              <a:rPr lang="nl-NL" b="1" dirty="0"/>
              <a:t> of a portfolio </a:t>
            </a:r>
            <a:r>
              <a:rPr lang="nl-NL" b="1" dirty="0" err="1"/>
              <a:t>to</a:t>
            </a:r>
            <a:r>
              <a:rPr lang="nl-NL" b="1" dirty="0"/>
              <a:t> keep track</a:t>
            </a:r>
          </a:p>
          <a:p>
            <a:r>
              <a:rPr lang="nl-NL" b="1" dirty="0" err="1"/>
              <a:t>Use</a:t>
            </a:r>
            <a:r>
              <a:rPr lang="nl-NL" b="1" dirty="0"/>
              <a:t> goalsetting </a:t>
            </a:r>
            <a:r>
              <a:rPr lang="nl-NL" b="1" dirty="0" err="1"/>
              <a:t>theory</a:t>
            </a:r>
            <a:endParaRPr lang="nl-NL" b="1" dirty="0"/>
          </a:p>
          <a:p>
            <a:r>
              <a:rPr lang="nl-NL" b="1" dirty="0"/>
              <a:t>In class,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a </a:t>
            </a:r>
            <a:r>
              <a:rPr lang="nl-NL" b="1" dirty="0" err="1"/>
              <a:t>wonderwall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Create</a:t>
            </a:r>
            <a:r>
              <a:rPr lang="nl-NL" b="1" dirty="0"/>
              <a:t> time </a:t>
            </a: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integrating</a:t>
            </a:r>
            <a:r>
              <a:rPr lang="nl-NL" b="1" dirty="0"/>
              <a:t> subjects, </a:t>
            </a:r>
            <a:r>
              <a:rPr lang="nl-NL" b="1" dirty="0" err="1"/>
              <a:t>with</a:t>
            </a:r>
            <a:r>
              <a:rPr lang="nl-NL" b="1" dirty="0"/>
              <a:t> help of </a:t>
            </a:r>
            <a:r>
              <a:rPr lang="nl-NL" b="1" dirty="0" err="1"/>
              <a:t>projects</a:t>
            </a:r>
            <a:r>
              <a:rPr lang="nl-NL" b="1" dirty="0"/>
              <a:t>. </a:t>
            </a:r>
            <a:r>
              <a:rPr lang="nl-NL" b="1" dirty="0" err="1"/>
              <a:t>Each</a:t>
            </a:r>
            <a:r>
              <a:rPr lang="nl-NL" b="1" dirty="0"/>
              <a:t> </a:t>
            </a:r>
            <a:r>
              <a:rPr lang="nl-NL" b="1" dirty="0" err="1"/>
              <a:t>child</a:t>
            </a:r>
            <a:r>
              <a:rPr lang="nl-NL" b="1" dirty="0"/>
              <a:t> </a:t>
            </a:r>
            <a:r>
              <a:rPr lang="nl-NL" b="1" dirty="0" err="1"/>
              <a:t>can</a:t>
            </a:r>
            <a:r>
              <a:rPr lang="nl-NL" b="1" dirty="0"/>
              <a:t> </a:t>
            </a:r>
            <a:r>
              <a:rPr lang="nl-NL" b="1" dirty="0" err="1"/>
              <a:t>contribute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its</a:t>
            </a:r>
            <a:r>
              <a:rPr lang="nl-NL" b="1" dirty="0"/>
              <a:t> </a:t>
            </a:r>
            <a:r>
              <a:rPr lang="nl-NL" b="1" dirty="0" err="1"/>
              <a:t>strength</a:t>
            </a:r>
            <a:r>
              <a:rPr lang="nl-NL" b="1" dirty="0"/>
              <a:t>. 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 err="1"/>
              <a:t>Digitalising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991449"/>
          </a:xfrm>
        </p:spPr>
        <p:txBody>
          <a:bodyPr>
            <a:normAutofit/>
          </a:bodyPr>
          <a:lstStyle/>
          <a:p>
            <a:r>
              <a:rPr lang="nl-NL" b="1" dirty="0" err="1"/>
              <a:t>Use</a:t>
            </a:r>
            <a:r>
              <a:rPr lang="nl-NL" b="1" dirty="0"/>
              <a:t> of tablets, apps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added</a:t>
            </a:r>
            <a:r>
              <a:rPr lang="nl-NL" b="1" dirty="0"/>
              <a:t> content</a:t>
            </a:r>
          </a:p>
          <a:p>
            <a:r>
              <a:rPr lang="nl-NL" b="1" dirty="0"/>
              <a:t>Programming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</a:t>
            </a:r>
            <a:r>
              <a:rPr lang="nl-NL" b="1" dirty="0" err="1"/>
              <a:t>ages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Beebot</a:t>
            </a:r>
            <a:r>
              <a:rPr lang="nl-NL" b="1" dirty="0"/>
              <a:t>, </a:t>
            </a:r>
            <a:r>
              <a:rPr lang="nl-NL" b="1" dirty="0" err="1"/>
              <a:t>Cubetto</a:t>
            </a:r>
            <a:r>
              <a:rPr lang="nl-NL" b="1" dirty="0"/>
              <a:t>, </a:t>
            </a:r>
            <a:r>
              <a:rPr lang="nl-NL" b="1" dirty="0" err="1"/>
              <a:t>Coji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youngest</a:t>
            </a:r>
            <a:r>
              <a:rPr lang="nl-NL" b="1" dirty="0"/>
              <a:t> </a:t>
            </a:r>
            <a:r>
              <a:rPr lang="nl-NL" b="1" dirty="0" err="1"/>
              <a:t>learners</a:t>
            </a:r>
            <a:r>
              <a:rPr lang="nl-NL" b="1" dirty="0"/>
              <a:t> (3+)</a:t>
            </a:r>
          </a:p>
          <a:p>
            <a:pPr marL="0" indent="0">
              <a:buNone/>
            </a:pPr>
            <a:r>
              <a:rPr lang="nl-NL" b="1" dirty="0"/>
              <a:t>- Lego Boost en </a:t>
            </a:r>
            <a:r>
              <a:rPr lang="nl-NL" b="1" dirty="0" err="1"/>
              <a:t>Mindstorms</a:t>
            </a:r>
            <a:r>
              <a:rPr lang="nl-NL" b="1" dirty="0"/>
              <a:t>, </a:t>
            </a:r>
            <a:r>
              <a:rPr lang="nl-NL" b="1" dirty="0" err="1"/>
              <a:t>Raspberry</a:t>
            </a:r>
            <a:r>
              <a:rPr lang="nl-NL" b="1" dirty="0"/>
              <a:t> pi, </a:t>
            </a:r>
            <a:r>
              <a:rPr lang="nl-NL" b="1" dirty="0" err="1"/>
              <a:t>Bendoo</a:t>
            </a:r>
            <a:r>
              <a:rPr lang="nl-NL" b="1" dirty="0"/>
              <a:t>-box, Wink, </a:t>
            </a:r>
            <a:r>
              <a:rPr lang="nl-NL" b="1" dirty="0" err="1"/>
              <a:t>Ozobot</a:t>
            </a:r>
            <a:r>
              <a:rPr lang="nl-NL" b="1" dirty="0"/>
              <a:t> &amp; </a:t>
            </a:r>
            <a:r>
              <a:rPr lang="nl-NL" b="1" dirty="0" err="1"/>
              <a:t>Codeybot</a:t>
            </a:r>
            <a:endParaRPr lang="nl-NL" b="1" dirty="0"/>
          </a:p>
          <a:p>
            <a:r>
              <a:rPr lang="nl-NL" b="1" dirty="0" err="1"/>
              <a:t>Bring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own</a:t>
            </a:r>
            <a:r>
              <a:rPr lang="nl-NL" b="1" dirty="0"/>
              <a:t> device </a:t>
            </a:r>
            <a:r>
              <a:rPr lang="nl-NL" b="1" dirty="0" err="1"/>
              <a:t>projects</a:t>
            </a:r>
            <a:endParaRPr lang="nl-NL" b="1" dirty="0"/>
          </a:p>
          <a:p>
            <a:r>
              <a:rPr lang="nl-NL" b="1" dirty="0"/>
              <a:t>QR codes, </a:t>
            </a:r>
            <a:r>
              <a:rPr lang="nl-NL" b="1" dirty="0" err="1"/>
              <a:t>augmented</a:t>
            </a:r>
            <a:r>
              <a:rPr lang="nl-NL" b="1" dirty="0"/>
              <a:t> </a:t>
            </a:r>
            <a:r>
              <a:rPr lang="nl-NL" b="1" dirty="0" err="1"/>
              <a:t>reality</a:t>
            </a:r>
            <a:endParaRPr lang="nl-NL" b="1" dirty="0"/>
          </a:p>
          <a:p>
            <a:r>
              <a:rPr lang="nl-NL" b="1" dirty="0"/>
              <a:t>Virtual </a:t>
            </a:r>
            <a:r>
              <a:rPr lang="nl-NL" b="1" dirty="0" err="1"/>
              <a:t>Reality</a:t>
            </a:r>
            <a:endParaRPr lang="nl-NL" b="1" dirty="0"/>
          </a:p>
          <a:p>
            <a:r>
              <a:rPr lang="nl-NL" b="1" dirty="0"/>
              <a:t>3D-printing, </a:t>
            </a:r>
            <a:r>
              <a:rPr lang="nl-NL" b="1" dirty="0">
                <a:hlinkClick r:id="rId2"/>
              </a:rPr>
              <a:t>doodle3D</a:t>
            </a:r>
            <a:r>
              <a:rPr lang="nl-NL" b="1" dirty="0"/>
              <a:t> (4+)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drawing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E932CD-09E0-400A-8C4F-0908A2B8A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65" y="4472861"/>
            <a:ext cx="1861988" cy="17937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96F1DC-5414-43EC-B5A4-49EBA0AE9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968" y="684752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176D0-6903-41AB-8A7C-4A9352CF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2654"/>
            <a:ext cx="8534400" cy="1507067"/>
          </a:xfrm>
        </p:spPr>
        <p:txBody>
          <a:bodyPr/>
          <a:lstStyle/>
          <a:p>
            <a:r>
              <a:rPr lang="nl-NL" dirty="0"/>
              <a:t>Friday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C4104C-12E7-487A-9310-B73FCD307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56791"/>
            <a:ext cx="8534400" cy="36152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Welcoming word for the last day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11.00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Presentations (Jasper)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 projects (per mixed group)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internationalisation policy (per school)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improving education (per school)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 (Anabel, Paul)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arrangements, Declarations, Certificates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Departure! </a:t>
            </a:r>
            <a:endParaRPr lang="nl-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3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381" y="334782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structure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project 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60381" y="5749448"/>
            <a:ext cx="689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Saxion University: </a:t>
            </a:r>
          </a:p>
          <a:p>
            <a:r>
              <a:rPr lang="nl-NL" dirty="0"/>
              <a:t>Paul Stuit (Project coördinator)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60381" y="3441124"/>
            <a:ext cx="582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Steering </a:t>
            </a:r>
            <a:r>
              <a:rPr lang="nl-NL" b="1" dirty="0" err="1"/>
              <a:t>group</a:t>
            </a:r>
            <a:r>
              <a:rPr lang="nl-NL" b="1" dirty="0"/>
              <a:t> members: </a:t>
            </a:r>
          </a:p>
          <a:p>
            <a:r>
              <a:rPr lang="nl-NL" dirty="0"/>
              <a:t>Jasper Kok (Content coördinator)</a:t>
            </a:r>
          </a:p>
          <a:p>
            <a:r>
              <a:rPr lang="nl-NL" dirty="0" err="1"/>
              <a:t>Anabel</a:t>
            </a:r>
            <a:r>
              <a:rPr lang="nl-NL" dirty="0"/>
              <a:t> </a:t>
            </a:r>
            <a:r>
              <a:rPr lang="nl-NL" dirty="0" err="1"/>
              <a:t>Borras</a:t>
            </a:r>
            <a:r>
              <a:rPr lang="nl-NL" dirty="0"/>
              <a:t> (Evaluation)</a:t>
            </a:r>
          </a:p>
          <a:p>
            <a:r>
              <a:rPr lang="nl-NL" dirty="0" err="1"/>
              <a:t>Gizem</a:t>
            </a:r>
            <a:r>
              <a:rPr lang="nl-NL" dirty="0"/>
              <a:t> </a:t>
            </a:r>
            <a:r>
              <a:rPr lang="nl-NL" dirty="0" err="1"/>
              <a:t>Dincer</a:t>
            </a:r>
            <a:r>
              <a:rPr lang="nl-NL" dirty="0"/>
              <a:t> &amp; </a:t>
            </a:r>
            <a:r>
              <a:rPr lang="nl-NL" dirty="0" err="1"/>
              <a:t>Savas</a:t>
            </a:r>
            <a:r>
              <a:rPr lang="nl-NL" dirty="0"/>
              <a:t> </a:t>
            </a:r>
            <a:r>
              <a:rPr lang="nl-NL" dirty="0" err="1"/>
              <a:t>Gencturk</a:t>
            </a:r>
            <a:r>
              <a:rPr lang="nl-NL" dirty="0"/>
              <a:t> (TTW, </a:t>
            </a:r>
            <a:r>
              <a:rPr lang="nl-NL" dirty="0" err="1"/>
              <a:t>Literature</a:t>
            </a:r>
            <a:r>
              <a:rPr lang="nl-NL" dirty="0"/>
              <a:t>)</a:t>
            </a:r>
          </a:p>
          <a:p>
            <a:r>
              <a:rPr lang="nl-NL" dirty="0"/>
              <a:t>Antonio </a:t>
            </a:r>
            <a:r>
              <a:rPr lang="nl-NL" dirty="0" err="1"/>
              <a:t>Mendez</a:t>
            </a:r>
            <a:r>
              <a:rPr lang="nl-NL" dirty="0"/>
              <a:t> (PR)</a:t>
            </a:r>
          </a:p>
          <a:p>
            <a:r>
              <a:rPr lang="nl-NL" dirty="0" err="1"/>
              <a:t>Luciana</a:t>
            </a:r>
            <a:r>
              <a:rPr lang="nl-NL" dirty="0"/>
              <a:t> </a:t>
            </a:r>
            <a:r>
              <a:rPr lang="nl-NL" dirty="0" err="1"/>
              <a:t>Soldo</a:t>
            </a:r>
            <a:r>
              <a:rPr lang="nl-NL" dirty="0"/>
              <a:t> (</a:t>
            </a:r>
            <a:r>
              <a:rPr lang="nl-NL" dirty="0" err="1"/>
              <a:t>Twinspace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82341" y="4295337"/>
            <a:ext cx="582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Saxion University </a:t>
            </a:r>
            <a:r>
              <a:rPr lang="nl-NL" b="1" dirty="0" err="1"/>
              <a:t>supporting</a:t>
            </a:r>
            <a:r>
              <a:rPr lang="nl-NL" b="1" dirty="0"/>
              <a:t> </a:t>
            </a:r>
            <a:r>
              <a:rPr lang="nl-NL" b="1" dirty="0" err="1"/>
              <a:t>staff</a:t>
            </a:r>
            <a:r>
              <a:rPr lang="nl-NL" b="1" dirty="0"/>
              <a:t>:</a:t>
            </a:r>
          </a:p>
          <a:p>
            <a:r>
              <a:rPr lang="nl-NL" dirty="0"/>
              <a:t>Erica Staverman (Financial support)</a:t>
            </a:r>
          </a:p>
          <a:p>
            <a:r>
              <a:rPr lang="nl-NL" dirty="0"/>
              <a:t>Luke </a:t>
            </a:r>
            <a:r>
              <a:rPr lang="nl-NL" dirty="0" err="1"/>
              <a:t>Klazema</a:t>
            </a:r>
            <a:r>
              <a:rPr lang="nl-NL" dirty="0"/>
              <a:t> (Student, </a:t>
            </a:r>
            <a:r>
              <a:rPr lang="nl-NL" dirty="0" err="1"/>
              <a:t>Social</a:t>
            </a:r>
            <a:r>
              <a:rPr lang="nl-NL" dirty="0"/>
              <a:t> media expert)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60381" y="2342092"/>
            <a:ext cx="114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Teachers of five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60381" y="1451008"/>
            <a:ext cx="582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Children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five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</p:txBody>
      </p:sp>
      <p:sp>
        <p:nvSpPr>
          <p:cNvPr id="12" name="Pijl: omlaag 11"/>
          <p:cNvSpPr/>
          <p:nvPr/>
        </p:nvSpPr>
        <p:spPr>
          <a:xfrm rot="10800000">
            <a:off x="2139192" y="5218667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/>
          <p:cNvSpPr/>
          <p:nvPr/>
        </p:nvSpPr>
        <p:spPr>
          <a:xfrm rot="10800000">
            <a:off x="2139191" y="2881335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/>
          <p:cNvSpPr/>
          <p:nvPr/>
        </p:nvSpPr>
        <p:spPr>
          <a:xfrm rot="10800000">
            <a:off x="2139191" y="1841849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/>
          <p:cNvSpPr/>
          <p:nvPr/>
        </p:nvSpPr>
        <p:spPr>
          <a:xfrm rot="14481480">
            <a:off x="5361345" y="4096374"/>
            <a:ext cx="545284" cy="234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17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049" y="782716"/>
            <a:ext cx="9893990" cy="1766388"/>
          </a:xfrm>
        </p:spPr>
        <p:txBody>
          <a:bodyPr>
            <a:normAutofit/>
          </a:bodyPr>
          <a:lstStyle/>
          <a:p>
            <a:r>
              <a:rPr lang="nl-NL" b="1" dirty="0"/>
              <a:t>Goals of </a:t>
            </a:r>
            <a:r>
              <a:rPr lang="nl-NL" b="1" dirty="0" err="1"/>
              <a:t>the</a:t>
            </a:r>
            <a:r>
              <a:rPr lang="nl-NL" b="1" dirty="0"/>
              <a:t> Project</a:t>
            </a:r>
            <a:br>
              <a:rPr lang="nl-NL" b="1" dirty="0"/>
            </a:br>
            <a:r>
              <a:rPr lang="nl-NL" b="1" dirty="0"/>
              <a:t>1. </a:t>
            </a:r>
            <a:r>
              <a:rPr lang="nl-NL" dirty="0"/>
              <a:t>Five Teacher </a:t>
            </a:r>
            <a:r>
              <a:rPr lang="nl-NL" dirty="0" err="1"/>
              <a:t>tRaining</a:t>
            </a:r>
            <a:r>
              <a:rPr lang="nl-NL" dirty="0"/>
              <a:t> weeks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1049" y="2064642"/>
            <a:ext cx="8534400" cy="1668823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b="1" dirty="0"/>
              <a:t>1. </a:t>
            </a:r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r>
              <a:rPr lang="nl-NL" b="1" dirty="0"/>
              <a:t>2. Setting up small </a:t>
            </a:r>
            <a:r>
              <a:rPr lang="nl-NL" b="1" dirty="0" err="1"/>
              <a:t>projects</a:t>
            </a:r>
            <a:r>
              <a:rPr lang="nl-NL" b="1" dirty="0"/>
              <a:t> </a:t>
            </a:r>
            <a:r>
              <a:rPr lang="nl-NL" b="1" dirty="0" err="1"/>
              <a:t>between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 classes</a:t>
            </a:r>
          </a:p>
          <a:p>
            <a:r>
              <a:rPr lang="nl-NL" b="1" dirty="0"/>
              <a:t>3.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961049" y="4045176"/>
            <a:ext cx="9893990" cy="13728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/>
              <a:t>2. </a:t>
            </a:r>
            <a:r>
              <a:rPr lang="nl-NL" dirty="0" err="1"/>
              <a:t>Expand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61049" y="4610237"/>
            <a:ext cx="8534400" cy="1954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1. </a:t>
            </a:r>
            <a:r>
              <a:rPr lang="nl-NL" b="1" dirty="0" err="1"/>
              <a:t>Number</a:t>
            </a:r>
            <a:r>
              <a:rPr lang="nl-NL" b="1" dirty="0"/>
              <a:t> of schools (5 – 11)</a:t>
            </a:r>
          </a:p>
          <a:p>
            <a:r>
              <a:rPr lang="nl-NL" b="1" dirty="0"/>
              <a:t>2.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countries</a:t>
            </a:r>
            <a:r>
              <a:rPr lang="nl-NL" b="1" dirty="0"/>
              <a:t> (Finland in </a:t>
            </a:r>
            <a:r>
              <a:rPr lang="nl-NL" b="1" dirty="0" err="1"/>
              <a:t>March</a:t>
            </a:r>
            <a:r>
              <a:rPr lang="nl-NL" b="1" dirty="0"/>
              <a:t>)</a:t>
            </a:r>
          </a:p>
          <a:p>
            <a:r>
              <a:rPr lang="nl-NL" b="1" dirty="0"/>
              <a:t>3.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teachers</a:t>
            </a:r>
            <a:r>
              <a:rPr lang="nl-NL" b="1" dirty="0"/>
              <a:t> </a:t>
            </a:r>
            <a:r>
              <a:rPr lang="nl-NL" b="1" dirty="0" err="1"/>
              <a:t>participating</a:t>
            </a:r>
            <a:r>
              <a:rPr lang="nl-NL" b="1" dirty="0"/>
              <a:t> (spread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knowledge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school)</a:t>
            </a:r>
          </a:p>
          <a:p>
            <a:r>
              <a:rPr lang="nl-NL" b="1" dirty="0"/>
              <a:t>4.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reached</a:t>
            </a:r>
            <a:endParaRPr lang="nl-NL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71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60381" y="4917826"/>
            <a:ext cx="8534400" cy="135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B5B9D0D-7BF5-41A0-B236-7C64CCCF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81" y="91501"/>
            <a:ext cx="8534400" cy="1507067"/>
          </a:xfrm>
        </p:spPr>
        <p:txBody>
          <a:bodyPr/>
          <a:lstStyle/>
          <a:p>
            <a:r>
              <a:rPr lang="nl-NL" b="1" dirty="0"/>
              <a:t>PROJECT SET-UP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B1BE21C-15CE-4213-9A06-99E8B1D10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69389"/>
              </p:ext>
            </p:extLst>
          </p:nvPr>
        </p:nvGraphicFramePr>
        <p:xfrm>
          <a:off x="924653" y="1690847"/>
          <a:ext cx="1067732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904">
                  <a:extLst>
                    <a:ext uri="{9D8B030D-6E8A-4147-A177-3AD203B41FA5}">
                      <a16:colId xmlns:a16="http://schemas.microsoft.com/office/drawing/2014/main" val="2809487571"/>
                    </a:ext>
                  </a:extLst>
                </a:gridCol>
                <a:gridCol w="2403404">
                  <a:extLst>
                    <a:ext uri="{9D8B030D-6E8A-4147-A177-3AD203B41FA5}">
                      <a16:colId xmlns:a16="http://schemas.microsoft.com/office/drawing/2014/main" val="520106308"/>
                    </a:ext>
                  </a:extLst>
                </a:gridCol>
                <a:gridCol w="1661156">
                  <a:extLst>
                    <a:ext uri="{9D8B030D-6E8A-4147-A177-3AD203B41FA5}">
                      <a16:colId xmlns:a16="http://schemas.microsoft.com/office/drawing/2014/main" val="1484545348"/>
                    </a:ext>
                  </a:extLst>
                </a:gridCol>
                <a:gridCol w="1983928">
                  <a:extLst>
                    <a:ext uri="{9D8B030D-6E8A-4147-A177-3AD203B41FA5}">
                      <a16:colId xmlns:a16="http://schemas.microsoft.com/office/drawing/2014/main" val="1610732661"/>
                    </a:ext>
                  </a:extLst>
                </a:gridCol>
                <a:gridCol w="1983928">
                  <a:extLst>
                    <a:ext uri="{9D8B030D-6E8A-4147-A177-3AD203B41FA5}">
                      <a16:colId xmlns:a16="http://schemas.microsoft.com/office/drawing/2014/main" val="242572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Goals: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Input: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2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Improving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education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Video’s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Conversations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9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Setting up mini-</a:t>
                      </a:r>
                      <a:r>
                        <a:rPr lang="nl-NL" dirty="0" err="1"/>
                        <a:t>projects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Key-notes</a:t>
                      </a:r>
                      <a:r>
                        <a:rPr lang="nl-NL" dirty="0"/>
                        <a:t>:</a:t>
                      </a:r>
                    </a:p>
                    <a:p>
                      <a:r>
                        <a:rPr lang="nl-NL" dirty="0" err="1"/>
                        <a:t>Multilingualism</a:t>
                      </a:r>
                      <a:endParaRPr lang="nl-NL" dirty="0"/>
                    </a:p>
                    <a:p>
                      <a:r>
                        <a:rPr lang="nl-NL" dirty="0" err="1"/>
                        <a:t>Professionalism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Examples</a:t>
                      </a:r>
                      <a:r>
                        <a:rPr lang="nl-NL" dirty="0"/>
                        <a:t> on </a:t>
                      </a:r>
                      <a:r>
                        <a:rPr lang="nl-NL" dirty="0" err="1"/>
                        <a:t>Twinspace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Examples</a:t>
                      </a:r>
                      <a:r>
                        <a:rPr lang="nl-NL" dirty="0"/>
                        <a:t> European teachers.eu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4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Developing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internationalisation</a:t>
                      </a:r>
                      <a:r>
                        <a:rPr lang="nl-NL" dirty="0"/>
                        <a:t>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Internationalisation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scale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F33E543-03F6-4124-B52B-CDA5120EFAEF}"/>
              </a:ext>
            </a:extLst>
          </p:cNvPr>
          <p:cNvSpPr/>
          <p:nvPr/>
        </p:nvSpPr>
        <p:spPr>
          <a:xfrm>
            <a:off x="2745997" y="759137"/>
            <a:ext cx="6096000" cy="46853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Politécnico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Portalegre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Central services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Praça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Municipio -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Portalegre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 November 6th</a:t>
            </a:r>
            <a:endParaRPr lang="nl-NL" sz="28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17.00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(Paul, Jasper, Antonio) Welcome and first session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Getting to know each other, introducing steering group members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Presentation of the goals of the IMPACT project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 presentations of schools already in the project (presenting their progress on education, internationalisation and mini-projects)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presentations of all new schools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dinner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71198-DCD1-4064-A43F-B1879406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8004"/>
            <a:ext cx="8534400" cy="1507067"/>
          </a:xfrm>
        </p:spPr>
        <p:txBody>
          <a:bodyPr/>
          <a:lstStyle/>
          <a:p>
            <a:r>
              <a:rPr lang="nl-NL" b="1" dirty="0" err="1"/>
              <a:t>Let’s</a:t>
            </a:r>
            <a:r>
              <a:rPr lang="nl-NL" b="1" dirty="0"/>
              <a:t> get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started</a:t>
            </a:r>
            <a:r>
              <a:rPr lang="nl-NL" b="1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427F5-4B5D-4ED9-A422-D8B82B5C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45485"/>
            <a:ext cx="8534400" cy="3615267"/>
          </a:xfrm>
        </p:spPr>
        <p:txBody>
          <a:bodyPr/>
          <a:lstStyle/>
          <a:p>
            <a:r>
              <a:rPr lang="nl-NL" b="1" dirty="0"/>
              <a:t>Movieclips of </a:t>
            </a:r>
            <a:r>
              <a:rPr lang="nl-NL" b="1" dirty="0" err="1"/>
              <a:t>each</a:t>
            </a:r>
            <a:r>
              <a:rPr lang="nl-NL" b="1" dirty="0"/>
              <a:t> new school</a:t>
            </a:r>
          </a:p>
          <a:p>
            <a:pPr marL="0" indent="0">
              <a:buNone/>
            </a:pPr>
            <a:r>
              <a:rPr lang="nl-NL" b="1" dirty="0" err="1"/>
              <a:t>Introduction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Strenghts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challenges</a:t>
            </a:r>
            <a:endParaRPr lang="nl-NL" b="1" dirty="0"/>
          </a:p>
          <a:p>
            <a:r>
              <a:rPr lang="nl-NL" b="1" dirty="0" err="1"/>
              <a:t>Presentations</a:t>
            </a:r>
            <a:r>
              <a:rPr lang="nl-NL" b="1" dirty="0"/>
              <a:t> of schools </a:t>
            </a:r>
            <a:r>
              <a:rPr lang="nl-NL" b="1" dirty="0" err="1"/>
              <a:t>already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project</a:t>
            </a:r>
          </a:p>
          <a:p>
            <a:pPr marL="0" indent="0">
              <a:buNone/>
            </a:pPr>
            <a:r>
              <a:rPr lang="nl-NL" b="1" dirty="0"/>
              <a:t>Goals set on </a:t>
            </a:r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r>
              <a:rPr lang="nl-NL" b="1" dirty="0"/>
              <a:t> +</a:t>
            </a:r>
            <a:r>
              <a:rPr lang="nl-NL" b="1" dirty="0" err="1"/>
              <a:t>evaluation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Goals set on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 +</a:t>
            </a:r>
            <a:r>
              <a:rPr lang="nl-NL" b="1" dirty="0" err="1"/>
              <a:t>evaluation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Mini-</a:t>
            </a:r>
            <a:r>
              <a:rPr lang="nl-NL" b="1" dirty="0" err="1"/>
              <a:t>projects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Suggestions</a:t>
            </a:r>
            <a:r>
              <a:rPr lang="nl-NL" b="1" dirty="0"/>
              <a:t> new mini-</a:t>
            </a:r>
            <a:r>
              <a:rPr lang="nl-NL" b="1" dirty="0" err="1"/>
              <a:t>projects</a:t>
            </a:r>
            <a:endParaRPr lang="nl-NL" b="1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1FCDC7-22F8-4786-A0DB-C0BAECCA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4" y="4906828"/>
            <a:ext cx="2530504" cy="1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AACDAFC-01EA-45A6-B4BE-EC4671019EB4}"/>
              </a:ext>
            </a:extLst>
          </p:cNvPr>
          <p:cNvSpPr/>
          <p:nvPr/>
        </p:nvSpPr>
        <p:spPr>
          <a:xfrm>
            <a:off x="1845578" y="250655"/>
            <a:ext cx="10251347" cy="620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4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November 7th</a:t>
            </a:r>
            <a:endParaRPr lang="nl-NL" sz="14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  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1: Multilingualism: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Ashton - Content and Language Integrated Learning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Linguas e Culturas – Escola Superior de Educação de Portalegre 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10.00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Coffeebreak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10.15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Developing international policy in school (Jasper)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Using internationalisation scale (Translated and sent to every steering group member (SGM))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PDCA model, long &amp; short term goals and actions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11.45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Twinspace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 (Luke &amp; Luciana)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Twinspace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the IMPACT project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– Instituto Canteen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Mini-projects, guided by all SGM (Jasper, Paul)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setting up the mini-projects between classes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Finding partners of different countries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Note: In theme of TTW (Multilingualism &amp; Professionalism)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16.00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Summary of the day (Paul, Antonio, Jasper)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Short presentation of the start of the mini-project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Questions, answers, feedback of the group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16.30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Exploring cultural heritage (Antonio)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3"/>
            <a:ext cx="10624148" cy="1507067"/>
          </a:xfrm>
        </p:spPr>
        <p:txBody>
          <a:bodyPr/>
          <a:lstStyle/>
          <a:p>
            <a:r>
              <a:rPr lang="nl-NL" b="1" dirty="0"/>
              <a:t>3.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</a:t>
            </a:r>
            <a:r>
              <a:rPr lang="nl-NL" b="1" dirty="0"/>
              <a:t> Policy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917762" cy="523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Main</a:t>
            </a:r>
            <a:r>
              <a:rPr lang="nl-NL" b="1" dirty="0"/>
              <a:t> question: How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integrate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in </a:t>
            </a:r>
            <a:r>
              <a:rPr lang="nl-NL" b="1" dirty="0" err="1"/>
              <a:t>your</a:t>
            </a:r>
            <a:r>
              <a:rPr lang="nl-NL" b="1" dirty="0"/>
              <a:t> school </a:t>
            </a:r>
            <a:r>
              <a:rPr lang="nl-NL" b="1" dirty="0" err="1"/>
              <a:t>and</a:t>
            </a:r>
            <a:r>
              <a:rPr lang="nl-NL" b="1" dirty="0"/>
              <a:t> teaching?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1. </a:t>
            </a:r>
            <a:r>
              <a:rPr lang="nl-NL" b="1" dirty="0" err="1"/>
              <a:t>Assess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level </a:t>
            </a:r>
            <a:r>
              <a:rPr lang="nl-NL" b="1" dirty="0" err="1"/>
              <a:t>through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</a:t>
            </a:r>
            <a:r>
              <a:rPr lang="nl-NL" b="1" dirty="0" err="1"/>
              <a:t>scale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2. Workshop </a:t>
            </a:r>
            <a:r>
              <a:rPr lang="nl-NL" b="1" dirty="0" err="1"/>
              <a:t>during</a:t>
            </a:r>
            <a:r>
              <a:rPr lang="nl-NL" b="1" dirty="0"/>
              <a:t> TTW: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Discuss</a:t>
            </a:r>
            <a:r>
              <a:rPr lang="nl-NL" b="1" dirty="0"/>
              <a:t> </a:t>
            </a:r>
            <a:r>
              <a:rPr lang="nl-NL" b="1" dirty="0" err="1"/>
              <a:t>what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want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add</a:t>
            </a:r>
            <a:r>
              <a:rPr lang="nl-NL" b="1" dirty="0"/>
              <a:t> short </a:t>
            </a:r>
            <a:r>
              <a:rPr lang="nl-NL" b="1" dirty="0" err="1"/>
              <a:t>and</a:t>
            </a:r>
            <a:r>
              <a:rPr lang="nl-NL" b="1" dirty="0"/>
              <a:t> long term</a:t>
            </a:r>
          </a:p>
          <a:p>
            <a:pPr marL="0" indent="0">
              <a:buNone/>
            </a:pPr>
            <a:r>
              <a:rPr lang="nl-NL" b="1" dirty="0"/>
              <a:t>- Write a plan, </a:t>
            </a:r>
            <a:r>
              <a:rPr lang="nl-NL" b="1" dirty="0" err="1"/>
              <a:t>with</a:t>
            </a:r>
            <a:r>
              <a:rPr lang="nl-NL" b="1" dirty="0"/>
              <a:t> help of </a:t>
            </a:r>
            <a:r>
              <a:rPr lang="nl-NL" b="1" dirty="0" err="1"/>
              <a:t>the</a:t>
            </a:r>
            <a:r>
              <a:rPr lang="nl-NL" b="1" dirty="0"/>
              <a:t> PDCA </a:t>
            </a:r>
            <a:r>
              <a:rPr lang="nl-NL" b="1" dirty="0" err="1"/>
              <a:t>structure</a:t>
            </a:r>
            <a:r>
              <a:rPr lang="nl-NL" b="1" dirty="0"/>
              <a:t> (PDF </a:t>
            </a:r>
            <a:r>
              <a:rPr lang="nl-NL" b="1" dirty="0" err="1"/>
              <a:t>presentation</a:t>
            </a:r>
            <a:r>
              <a:rPr lang="nl-NL" b="1" dirty="0"/>
              <a:t>)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Think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different levels of </a:t>
            </a:r>
            <a:r>
              <a:rPr lang="nl-NL" b="1" dirty="0" err="1"/>
              <a:t>the</a:t>
            </a:r>
            <a:r>
              <a:rPr lang="nl-NL" b="1" dirty="0"/>
              <a:t> school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influences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1. Plan (Sabadell)                			5. Plan (Portugal)</a:t>
            </a:r>
          </a:p>
          <a:p>
            <a:pPr marL="0" indent="0">
              <a:buNone/>
            </a:pPr>
            <a:r>
              <a:rPr lang="nl-NL" b="1" dirty="0"/>
              <a:t>2. Do (Sabadell &amp; </a:t>
            </a:r>
            <a:r>
              <a:rPr lang="nl-NL" b="1" dirty="0" err="1"/>
              <a:t>own</a:t>
            </a:r>
            <a:r>
              <a:rPr lang="nl-NL" b="1" dirty="0"/>
              <a:t> school)		6. Do (Portugal &amp; </a:t>
            </a:r>
            <a:r>
              <a:rPr lang="nl-NL" b="1" dirty="0" err="1"/>
              <a:t>own</a:t>
            </a:r>
            <a:r>
              <a:rPr lang="nl-NL" b="1" dirty="0"/>
              <a:t> school)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3. Check (Presenting in Portugal) </a:t>
            </a:r>
            <a:r>
              <a:rPr lang="nl-NL" b="1" dirty="0">
                <a:solidFill>
                  <a:srgbClr val="FF0000"/>
                </a:solidFill>
              </a:rPr>
              <a:t>		</a:t>
            </a:r>
            <a:r>
              <a:rPr lang="nl-NL" b="1" dirty="0"/>
              <a:t>7. Check (Presenting in </a:t>
            </a:r>
            <a:r>
              <a:rPr lang="nl-NL" b="1" dirty="0" err="1"/>
              <a:t>the</a:t>
            </a:r>
            <a:r>
              <a:rPr lang="nl-NL" b="1" dirty="0"/>
              <a:t> Netherlands)</a:t>
            </a:r>
          </a:p>
          <a:p>
            <a:pPr marL="0" indent="0">
              <a:buNone/>
            </a:pPr>
            <a:r>
              <a:rPr lang="nl-NL" b="1" dirty="0"/>
              <a:t>4. Act (Portugal)		           			8. Act (</a:t>
            </a:r>
            <a:r>
              <a:rPr lang="nl-NL" b="1" dirty="0" err="1"/>
              <a:t>the</a:t>
            </a:r>
            <a:r>
              <a:rPr lang="nl-NL" b="1" dirty="0"/>
              <a:t> Netherlands)					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437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5260</TotalTime>
  <Words>1202</Words>
  <Application>Microsoft Office PowerPoint</Application>
  <PresentationFormat>Breedbeeld</PresentationFormat>
  <Paragraphs>268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Roboto</vt:lpstr>
      <vt:lpstr>Times New Roman</vt:lpstr>
      <vt:lpstr>Wingdings 3</vt:lpstr>
      <vt:lpstr>Segment</vt:lpstr>
      <vt:lpstr>  Welcome to PortAlegre</vt:lpstr>
      <vt:lpstr>Getting to know each other (Monday)</vt:lpstr>
      <vt:lpstr>structure of the project  </vt:lpstr>
      <vt:lpstr>Goals of the Project 1. Five Teacher tRaining weeks </vt:lpstr>
      <vt:lpstr>PROJECT SET-UP</vt:lpstr>
      <vt:lpstr>PowerPoint-presentatie</vt:lpstr>
      <vt:lpstr>Let’s get it started!</vt:lpstr>
      <vt:lpstr>PowerPoint-presentatie</vt:lpstr>
      <vt:lpstr>3. Developing international Policy</vt:lpstr>
      <vt:lpstr>activities</vt:lpstr>
      <vt:lpstr>How is internationalisation integrated (1)</vt:lpstr>
      <vt:lpstr>PowerPoint-presentatie</vt:lpstr>
      <vt:lpstr>How is internationalisation integrated (2)</vt:lpstr>
      <vt:lpstr>How is internationalisation integrated (3)</vt:lpstr>
      <vt:lpstr>2. Setting up mini-projects</vt:lpstr>
      <vt:lpstr>Finding PArtners</vt:lpstr>
      <vt:lpstr>Practical information</vt:lpstr>
      <vt:lpstr>PowerPoint-presentatie</vt:lpstr>
      <vt:lpstr>PowerPoint-presentatie</vt:lpstr>
      <vt:lpstr>1. IMPROVING EDUCATION</vt:lpstr>
      <vt:lpstr>Improving Education</vt:lpstr>
      <vt:lpstr>CuRrent educational developments  English </vt:lpstr>
      <vt:lpstr>Differentiation</vt:lpstr>
      <vt:lpstr>Talent focused learning </vt:lpstr>
      <vt:lpstr>Digitalising education </vt:lpstr>
      <vt:lpstr>Friday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sabadell</dc:title>
  <dc:creator>Jasper Kok</dc:creator>
  <cp:lastModifiedBy>Luke Klazema</cp:lastModifiedBy>
  <cp:revision>39</cp:revision>
  <dcterms:created xsi:type="dcterms:W3CDTF">2017-05-13T18:15:22Z</dcterms:created>
  <dcterms:modified xsi:type="dcterms:W3CDTF">2017-11-08T12:08:50Z</dcterms:modified>
</cp:coreProperties>
</file>