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58" r:id="rId4"/>
    <p:sldId id="284" r:id="rId5"/>
    <p:sldId id="259" r:id="rId6"/>
    <p:sldId id="257" r:id="rId7"/>
    <p:sldId id="272" r:id="rId8"/>
    <p:sldId id="277" r:id="rId9"/>
    <p:sldId id="283" r:id="rId10"/>
    <p:sldId id="280" r:id="rId11"/>
    <p:sldId id="263" r:id="rId12"/>
    <p:sldId id="289" r:id="rId13"/>
    <p:sldId id="287" r:id="rId14"/>
    <p:sldId id="288" r:id="rId15"/>
    <p:sldId id="271" r:id="rId16"/>
    <p:sldId id="270" r:id="rId17"/>
    <p:sldId id="262" r:id="rId18"/>
    <p:sldId id="282" r:id="rId19"/>
    <p:sldId id="265" r:id="rId20"/>
    <p:sldId id="266" r:id="rId21"/>
    <p:sldId id="267" r:id="rId22"/>
    <p:sldId id="268" r:id="rId23"/>
    <p:sldId id="269" r:id="rId24"/>
    <p:sldId id="286" r:id="rId25"/>
    <p:sldId id="281" r:id="rId26"/>
    <p:sldId id="264" r:id="rId27"/>
    <p:sldId id="260" r:id="rId28"/>
    <p:sldId id="273" r:id="rId29"/>
    <p:sldId id="274" r:id="rId30"/>
    <p:sldId id="275" r:id="rId31"/>
    <p:sldId id="27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7" autoAdjust="0"/>
    <p:restoredTop sz="94660"/>
  </p:normalViewPr>
  <p:slideViewPr>
    <p:cSldViewPr snapToGrid="0">
      <p:cViewPr>
        <p:scale>
          <a:sx n="150" d="100"/>
          <a:sy n="150" d="100"/>
        </p:scale>
        <p:origin x="-1116" y="-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uropean-teachers.eu/products/e-book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ickstarter.com/projects/companje/doodle3d-transform-3d-design-made-easy?ref=user_me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dirty="0" err="1"/>
              <a:t>Welcome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Stigliano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7478886" cy="1947333"/>
          </a:xfrm>
        </p:spPr>
        <p:txBody>
          <a:bodyPr>
            <a:normAutofit/>
          </a:bodyPr>
          <a:lstStyle/>
          <a:p>
            <a:r>
              <a:rPr lang="nl-NL" b="1" dirty="0"/>
              <a:t>Teacher Training Week 4</a:t>
            </a:r>
          </a:p>
          <a:p>
            <a:r>
              <a:rPr lang="nl-NL" b="1" dirty="0"/>
              <a:t>5 – 9 November 2018</a:t>
            </a:r>
          </a:p>
          <a:p>
            <a:endParaRPr lang="nl-NL" b="1" dirty="0"/>
          </a:p>
          <a:p>
            <a:r>
              <a:rPr lang="nl-NL" b="1" dirty="0"/>
              <a:t>European </a:t>
            </a:r>
            <a:r>
              <a:rPr lang="nl-NL" b="1" dirty="0" err="1"/>
              <a:t>Citizenship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New Teacher </a:t>
            </a:r>
            <a:r>
              <a:rPr lang="nl-NL" b="1" dirty="0" err="1"/>
              <a:t>Education</a:t>
            </a:r>
            <a:endParaRPr lang="nl-NL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99532"/>
            <a:ext cx="6634377" cy="20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4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5E1AA05A-D49E-4D32-A829-E76D26621BA9}"/>
              </a:ext>
            </a:extLst>
          </p:cNvPr>
          <p:cNvSpPr/>
          <p:nvPr/>
        </p:nvSpPr>
        <p:spPr>
          <a:xfrm>
            <a:off x="698268" y="0"/>
            <a:ext cx="11837324" cy="724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8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Wednesday November 7th</a:t>
            </a:r>
            <a:endParaRPr lang="en-GB" sz="2800" b="1" kern="0" baseline="3000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b="1" dirty="0"/>
              <a:t>09:00</a:t>
            </a:r>
            <a:r>
              <a:rPr lang="en-GB" sz="2200" dirty="0"/>
              <a:t> Departure from hotels to school by Italian teachers’ cars </a:t>
            </a:r>
            <a:endParaRPr lang="nl-NL" sz="2200" dirty="0"/>
          </a:p>
          <a:p>
            <a:r>
              <a:rPr lang="en-GB" sz="2200" b="1" dirty="0"/>
              <a:t>09:30</a:t>
            </a:r>
            <a:r>
              <a:rPr lang="en-GB" sz="2200" dirty="0"/>
              <a:t> (Mrs. Debora </a:t>
            </a:r>
            <a:r>
              <a:rPr lang="en-GB" sz="2200" dirty="0" err="1"/>
              <a:t>Infante</a:t>
            </a:r>
            <a:r>
              <a:rPr lang="en-GB" sz="2200" dirty="0"/>
              <a:t> – Basilicata Director of Education Studies) Facing new global challenges in teachers education. </a:t>
            </a:r>
            <a:endParaRPr lang="nl-NL" sz="2200" dirty="0"/>
          </a:p>
          <a:p>
            <a:r>
              <a:rPr lang="en-GB" sz="2200" b="1" dirty="0"/>
              <a:t>10:30</a:t>
            </a:r>
            <a:r>
              <a:rPr lang="en-GB" sz="2200" dirty="0"/>
              <a:t> Coffee break</a:t>
            </a:r>
            <a:endParaRPr lang="nl-NL" sz="2200" dirty="0"/>
          </a:p>
          <a:p>
            <a:r>
              <a:rPr lang="en-GB" sz="2200" b="1" dirty="0"/>
              <a:t>10.45</a:t>
            </a:r>
            <a:r>
              <a:rPr lang="en-GB" sz="2200" dirty="0"/>
              <a:t> Start mini-projects, finding partners, guided by Steering Group Members (SGM) (Jasper, Paul) - Start with setting up the mini-projects between classes. Finding partners of different countries </a:t>
            </a:r>
            <a:endParaRPr lang="nl-NL" sz="2200" dirty="0"/>
          </a:p>
          <a:p>
            <a:r>
              <a:rPr lang="en-GB" sz="2200" dirty="0"/>
              <a:t>Note: In themes of TTW: European Citizenship and New Teacher Education.</a:t>
            </a:r>
            <a:endParaRPr lang="nl-NL" sz="2200" dirty="0"/>
          </a:p>
          <a:p>
            <a:r>
              <a:rPr lang="en-GB" sz="2200" b="1" dirty="0"/>
              <a:t>11:45</a:t>
            </a:r>
            <a:r>
              <a:rPr lang="en-GB" sz="2200" dirty="0"/>
              <a:t> (Mrs. Margaret RASULO - Professor at the University of Naples </a:t>
            </a:r>
            <a:r>
              <a:rPr lang="en-GB" sz="2200" dirty="0" err="1"/>
              <a:t>L'Orientale</a:t>
            </a:r>
            <a:r>
              <a:rPr lang="en-GB" sz="2200" dirty="0"/>
              <a:t>) Sustaining language education through innovative methodologies. </a:t>
            </a:r>
            <a:endParaRPr lang="nl-NL" sz="2200" dirty="0"/>
          </a:p>
          <a:p>
            <a:r>
              <a:rPr lang="en-GB" sz="2200" dirty="0"/>
              <a:t>Laboratory. </a:t>
            </a:r>
            <a:endParaRPr lang="nl-NL" sz="2200" dirty="0"/>
          </a:p>
          <a:p>
            <a:r>
              <a:rPr lang="en-GB" sz="2200" b="1" dirty="0"/>
              <a:t>12.45</a:t>
            </a:r>
            <a:r>
              <a:rPr lang="en-GB" sz="2200" dirty="0"/>
              <a:t> Continuing mini-projects</a:t>
            </a:r>
            <a:endParaRPr lang="nl-NL" sz="2200" dirty="0"/>
          </a:p>
          <a:p>
            <a:r>
              <a:rPr lang="en-GB" sz="2200" b="1" dirty="0"/>
              <a:t>13:30</a:t>
            </a:r>
            <a:r>
              <a:rPr lang="en-GB" sz="2200" dirty="0"/>
              <a:t> Lunch in the school canteen. </a:t>
            </a:r>
            <a:endParaRPr lang="nl-NL" sz="2200" dirty="0"/>
          </a:p>
          <a:p>
            <a:r>
              <a:rPr lang="en-GB" sz="2200" b="1" dirty="0"/>
              <a:t>14:30</a:t>
            </a:r>
            <a:r>
              <a:rPr lang="en-GB" sz="2200" dirty="0"/>
              <a:t> (Jasper, </a:t>
            </a:r>
            <a:r>
              <a:rPr lang="en-GB" sz="2200" dirty="0" err="1"/>
              <a:t>Bernardien</a:t>
            </a:r>
            <a:r>
              <a:rPr lang="en-GB" sz="2200" dirty="0"/>
              <a:t>) Developing internationalisation policy</a:t>
            </a:r>
            <a:endParaRPr lang="nl-NL" sz="2200" dirty="0"/>
          </a:p>
          <a:p>
            <a:r>
              <a:rPr lang="en-GB" sz="2200" b="1" dirty="0"/>
              <a:t>16.30</a:t>
            </a:r>
            <a:r>
              <a:rPr lang="en-GB" sz="2200" dirty="0"/>
              <a:t> Mini-projects</a:t>
            </a:r>
            <a:endParaRPr lang="nl-NL" sz="2200" dirty="0"/>
          </a:p>
          <a:p>
            <a:r>
              <a:rPr lang="en-GB" sz="2200" b="1" dirty="0"/>
              <a:t>18:30</a:t>
            </a:r>
            <a:r>
              <a:rPr lang="en-GB" sz="2200" dirty="0"/>
              <a:t> (optional) Visit to the CEA - </a:t>
            </a:r>
            <a:r>
              <a:rPr lang="en-GB" sz="2200" dirty="0" err="1"/>
              <a:t>Center</a:t>
            </a:r>
            <a:r>
              <a:rPr lang="en-GB" sz="2200" dirty="0"/>
              <a:t> for Environmental Education. </a:t>
            </a:r>
            <a:r>
              <a:rPr lang="en-GB" sz="2200" dirty="0" err="1"/>
              <a:t>Theater</a:t>
            </a:r>
            <a:r>
              <a:rPr lang="en-GB" sz="2200" dirty="0"/>
              <a:t> laboratory </a:t>
            </a:r>
            <a:endParaRPr lang="nl-NL" sz="2200" dirty="0"/>
          </a:p>
          <a:p>
            <a:r>
              <a:rPr lang="en-GB" sz="2200" b="1" dirty="0"/>
              <a:t>21:00</a:t>
            </a:r>
            <a:r>
              <a:rPr lang="en-GB" sz="2200" dirty="0"/>
              <a:t> Dinner </a:t>
            </a:r>
            <a:r>
              <a:rPr lang="en-GB" sz="2200" dirty="0" err="1"/>
              <a:t>Chiato</a:t>
            </a:r>
            <a:r>
              <a:rPr lang="en-GB" sz="2200" dirty="0"/>
              <a:t> di Luna restaurant </a:t>
            </a:r>
            <a:endParaRPr lang="nl-NL" sz="2200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nl-NL" sz="28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8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58" y="928924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1. Setting up mini-</a:t>
            </a:r>
            <a:r>
              <a:rPr lang="nl-NL" b="1" dirty="0" err="1"/>
              <a:t>projects</a:t>
            </a: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sz="1200" b="1" dirty="0"/>
              <a:t>www.european-teachers.eu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487" y="1041108"/>
            <a:ext cx="4427512" cy="36163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ng.pngtree.com/element_origin_min_pic/16/12/16/ab3513606a05e895b3d15b646758fbb4.jpg">
            <a:extLst>
              <a:ext uri="{FF2B5EF4-FFF2-40B4-BE49-F238E27FC236}">
                <a16:creationId xmlns:a16="http://schemas.microsoft.com/office/drawing/2014/main" id="{18FFE6E4-D88E-47AB-A179-6C4F0604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524000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5FD7FF5-602A-4F64-B779-C8EBFB476980}"/>
              </a:ext>
            </a:extLst>
          </p:cNvPr>
          <p:cNvSpPr txBox="1"/>
          <p:nvPr/>
        </p:nvSpPr>
        <p:spPr>
          <a:xfrm>
            <a:off x="3200400" y="1778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Cognitive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learning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60B0E01-3BFE-428E-A9F1-3442E516DE52}"/>
              </a:ext>
            </a:extLst>
          </p:cNvPr>
          <p:cNvSpPr txBox="1"/>
          <p:nvPr/>
        </p:nvSpPr>
        <p:spPr>
          <a:xfrm>
            <a:off x="3200400" y="460375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Meta </a:t>
            </a:r>
            <a:r>
              <a:rPr lang="nl-NL" dirty="0" err="1">
                <a:solidFill>
                  <a:schemeClr val="bg1"/>
                </a:solidFill>
              </a:rPr>
              <a:t>cognitive</a:t>
            </a:r>
            <a:r>
              <a:rPr lang="nl-NL" dirty="0">
                <a:solidFill>
                  <a:schemeClr val="bg1"/>
                </a:solidFill>
              </a:rPr>
              <a:t> skills</a:t>
            </a:r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7C8AC221-E77D-45D0-A2B3-21ABF62F22E1}"/>
              </a:ext>
            </a:extLst>
          </p:cNvPr>
          <p:cNvSpPr/>
          <p:nvPr/>
        </p:nvSpPr>
        <p:spPr>
          <a:xfrm>
            <a:off x="5638800" y="2401848"/>
            <a:ext cx="209550" cy="48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49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9578" y="102600"/>
            <a:ext cx="8534400" cy="1507067"/>
          </a:xfrm>
        </p:spPr>
        <p:txBody>
          <a:bodyPr/>
          <a:lstStyle/>
          <a:p>
            <a:r>
              <a:rPr lang="nl-NL" b="1" dirty="0" err="1"/>
              <a:t>Theme</a:t>
            </a:r>
            <a:r>
              <a:rPr lang="nl-NL" b="1" dirty="0"/>
              <a:t> 1: European </a:t>
            </a:r>
            <a:r>
              <a:rPr lang="nl-NL" b="1" dirty="0" err="1"/>
              <a:t>Citizenship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42A865-536D-414C-B904-52E4EFC8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578" y="1582015"/>
            <a:ext cx="10801178" cy="4575504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European </a:t>
            </a:r>
            <a:r>
              <a:rPr lang="nl-NL" b="1" dirty="0" err="1"/>
              <a:t>citizens</a:t>
            </a:r>
            <a:r>
              <a:rPr lang="nl-NL" b="1" dirty="0"/>
              <a:t>: 1 </a:t>
            </a:r>
            <a:r>
              <a:rPr lang="nl-NL" b="1" dirty="0" err="1"/>
              <a:t>self</a:t>
            </a:r>
            <a:r>
              <a:rPr lang="nl-NL" b="1" dirty="0"/>
              <a:t>, </a:t>
            </a:r>
            <a:r>
              <a:rPr lang="nl-NL" b="1" dirty="0" err="1"/>
              <a:t>many</a:t>
            </a:r>
            <a:r>
              <a:rPr lang="nl-NL" b="1" dirty="0"/>
              <a:t> </a:t>
            </a:r>
            <a:r>
              <a:rPr lang="nl-NL" b="1" dirty="0" err="1"/>
              <a:t>identities</a:t>
            </a:r>
            <a:r>
              <a:rPr lang="nl-NL" b="1" dirty="0"/>
              <a:t>, </a:t>
            </a:r>
            <a:r>
              <a:rPr lang="nl-NL" b="1" dirty="0" err="1"/>
              <a:t>some</a:t>
            </a:r>
            <a:r>
              <a:rPr lang="nl-NL" b="1" dirty="0"/>
              <a:t> more </a:t>
            </a:r>
            <a:r>
              <a:rPr lang="nl-NL" b="1" dirty="0" err="1"/>
              <a:t>primary</a:t>
            </a:r>
            <a:endParaRPr lang="nl-NL" b="1" dirty="0"/>
          </a:p>
          <a:p>
            <a:r>
              <a:rPr lang="nl-NL" b="1" dirty="0"/>
              <a:t>National or </a:t>
            </a:r>
            <a:r>
              <a:rPr lang="nl-NL" b="1" dirty="0" err="1"/>
              <a:t>local</a:t>
            </a:r>
            <a:r>
              <a:rPr lang="nl-NL" b="1" dirty="0"/>
              <a:t> </a:t>
            </a:r>
            <a:r>
              <a:rPr lang="nl-NL" b="1" dirty="0" err="1"/>
              <a:t>stronger</a:t>
            </a:r>
            <a:r>
              <a:rPr lang="nl-NL" b="1" dirty="0"/>
              <a:t> </a:t>
            </a:r>
            <a:r>
              <a:rPr lang="nl-NL" b="1" dirty="0" err="1"/>
              <a:t>identity</a:t>
            </a:r>
            <a:endParaRPr lang="nl-NL" b="1" dirty="0"/>
          </a:p>
          <a:p>
            <a:r>
              <a:rPr lang="nl-NL" b="1" dirty="0" err="1"/>
              <a:t>Being</a:t>
            </a:r>
            <a:r>
              <a:rPr lang="nl-NL" b="1" dirty="0"/>
              <a:t> a European </a:t>
            </a:r>
            <a:r>
              <a:rPr lang="nl-NL" b="1" dirty="0" err="1"/>
              <a:t>Citizen</a:t>
            </a:r>
            <a:r>
              <a:rPr lang="nl-NL" b="1" dirty="0"/>
              <a:t> = abstract </a:t>
            </a:r>
            <a:r>
              <a:rPr lang="nl-NL" b="1" dirty="0" err="1"/>
              <a:t>categorising</a:t>
            </a:r>
            <a:endParaRPr lang="nl-NL" b="1" dirty="0"/>
          </a:p>
          <a:p>
            <a:r>
              <a:rPr lang="nl-NL" b="1" dirty="0" err="1"/>
              <a:t>Not</a:t>
            </a:r>
            <a:r>
              <a:rPr lang="nl-NL" b="1" dirty="0"/>
              <a:t> sense of common </a:t>
            </a:r>
            <a:r>
              <a:rPr lang="nl-NL" b="1" dirty="0" err="1"/>
              <a:t>identity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belonging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What</a:t>
            </a:r>
            <a:r>
              <a:rPr lang="nl-NL" b="1" dirty="0"/>
              <a:t> </a:t>
            </a:r>
            <a:r>
              <a:rPr lang="nl-NL" b="1" dirty="0" err="1"/>
              <a:t>circumstances</a:t>
            </a:r>
            <a:r>
              <a:rPr lang="nl-NL" b="1" dirty="0"/>
              <a:t> are </a:t>
            </a:r>
            <a:r>
              <a:rPr lang="nl-NL" b="1" dirty="0" err="1"/>
              <a:t>needed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let E.C. </a:t>
            </a:r>
            <a:r>
              <a:rPr lang="nl-NL" b="1" dirty="0" err="1"/>
              <a:t>become</a:t>
            </a:r>
            <a:r>
              <a:rPr lang="nl-NL" b="1" dirty="0"/>
              <a:t> </a:t>
            </a:r>
            <a:r>
              <a:rPr lang="nl-NL" b="1" dirty="0" err="1"/>
              <a:t>an</a:t>
            </a:r>
            <a:r>
              <a:rPr lang="nl-NL" b="1" dirty="0"/>
              <a:t> important part of </a:t>
            </a:r>
            <a:r>
              <a:rPr lang="nl-NL" b="1" dirty="0" err="1"/>
              <a:t>one</a:t>
            </a:r>
            <a:r>
              <a:rPr lang="nl-NL" b="1" dirty="0"/>
              <a:t> </a:t>
            </a:r>
            <a:r>
              <a:rPr lang="nl-NL" b="1" dirty="0" err="1"/>
              <a:t>self</a:t>
            </a:r>
            <a:r>
              <a:rPr lang="nl-NL" b="1" dirty="0"/>
              <a:t>?</a:t>
            </a:r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We are </a:t>
            </a:r>
            <a:r>
              <a:rPr lang="nl-NL" b="1" dirty="0" err="1"/>
              <a:t>agents</a:t>
            </a:r>
            <a:r>
              <a:rPr lang="nl-NL" b="1" dirty="0"/>
              <a:t>, </a:t>
            </a:r>
            <a:r>
              <a:rPr lang="nl-NL" b="1" dirty="0" err="1"/>
              <a:t>doing</a:t>
            </a:r>
            <a:r>
              <a:rPr lang="nl-NL" b="1" dirty="0"/>
              <a:t> </a:t>
            </a:r>
            <a:r>
              <a:rPr lang="nl-NL" b="1" dirty="0" err="1"/>
              <a:t>boundary</a:t>
            </a:r>
            <a:r>
              <a:rPr lang="nl-NL" b="1" dirty="0"/>
              <a:t> </a:t>
            </a:r>
            <a:r>
              <a:rPr lang="nl-NL" b="1" dirty="0" err="1"/>
              <a:t>work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But: </a:t>
            </a:r>
            <a:r>
              <a:rPr lang="nl-NL" b="1" dirty="0">
                <a:solidFill>
                  <a:schemeClr val="tx1"/>
                </a:solidFill>
              </a:rPr>
              <a:t>National </a:t>
            </a:r>
            <a:r>
              <a:rPr lang="nl-NL" b="1" dirty="0" err="1">
                <a:solidFill>
                  <a:schemeClr val="tx1"/>
                </a:solidFill>
              </a:rPr>
              <a:t>and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local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contexts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provide</a:t>
            </a:r>
            <a:r>
              <a:rPr lang="nl-NL" b="1" dirty="0">
                <a:solidFill>
                  <a:schemeClr val="tx1"/>
                </a:solidFill>
              </a:rPr>
              <a:t> </a:t>
            </a:r>
            <a:r>
              <a:rPr lang="nl-NL" b="1" dirty="0" err="1">
                <a:solidFill>
                  <a:schemeClr val="tx1"/>
                </a:solidFill>
              </a:rPr>
              <a:t>many</a:t>
            </a:r>
            <a:r>
              <a:rPr lang="nl-NL" b="1" dirty="0">
                <a:solidFill>
                  <a:schemeClr val="tx1"/>
                </a:solidFill>
              </a:rPr>
              <a:t> resources </a:t>
            </a:r>
          </a:p>
          <a:p>
            <a:pPr>
              <a:buFontTx/>
              <a:buChar char="-"/>
            </a:pPr>
            <a:r>
              <a:rPr lang="nl-NL" b="1" dirty="0" err="1"/>
              <a:t>With</a:t>
            </a:r>
            <a:r>
              <a:rPr lang="nl-NL" b="1" dirty="0"/>
              <a:t> mini-</a:t>
            </a:r>
            <a:r>
              <a:rPr lang="nl-NL" b="1" dirty="0" err="1"/>
              <a:t>projects</a:t>
            </a:r>
            <a:r>
              <a:rPr lang="nl-NL" b="1" dirty="0"/>
              <a:t>: Take a step </a:t>
            </a:r>
            <a:r>
              <a:rPr lang="nl-NL" b="1" dirty="0" err="1"/>
              <a:t>to</a:t>
            </a:r>
            <a:r>
              <a:rPr lang="nl-NL" b="1" dirty="0"/>
              <a:t> let E.C. </a:t>
            </a:r>
            <a:r>
              <a:rPr lang="nl-NL" b="1" dirty="0" err="1"/>
              <a:t>become</a:t>
            </a:r>
            <a:r>
              <a:rPr lang="nl-NL" b="1" dirty="0"/>
              <a:t> a more important part of a </a:t>
            </a:r>
            <a:r>
              <a:rPr lang="en-GB" b="1" dirty="0"/>
              <a:t>child’s</a:t>
            </a:r>
            <a:r>
              <a:rPr lang="nl-NL" b="1" dirty="0"/>
              <a:t> </a:t>
            </a:r>
            <a:r>
              <a:rPr lang="nl-NL" b="1" dirty="0" err="1"/>
              <a:t>self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795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9578" y="102600"/>
            <a:ext cx="8534400" cy="1507067"/>
          </a:xfrm>
        </p:spPr>
        <p:txBody>
          <a:bodyPr/>
          <a:lstStyle/>
          <a:p>
            <a:r>
              <a:rPr lang="nl-NL" b="1" dirty="0" err="1"/>
              <a:t>Theme</a:t>
            </a:r>
            <a:r>
              <a:rPr lang="nl-NL" b="1" dirty="0"/>
              <a:t> 2: New Teacher </a:t>
            </a:r>
            <a:r>
              <a:rPr lang="nl-NL" b="1" dirty="0" err="1"/>
              <a:t>education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42A865-536D-414C-B904-52E4EFC8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035" y="1136591"/>
            <a:ext cx="10101874" cy="5129433"/>
          </a:xfrm>
        </p:spPr>
        <p:txBody>
          <a:bodyPr>
            <a:normAutofit/>
          </a:bodyPr>
          <a:lstStyle/>
          <a:p>
            <a:r>
              <a:rPr lang="nl-NL" b="1" dirty="0" err="1"/>
              <a:t>Focused</a:t>
            </a:r>
            <a:r>
              <a:rPr lang="nl-NL" b="1" dirty="0"/>
              <a:t> on </a:t>
            </a:r>
            <a:r>
              <a:rPr lang="nl-NL" b="1" dirty="0" err="1"/>
              <a:t>learning</a:t>
            </a:r>
            <a:r>
              <a:rPr lang="nl-NL" b="1" dirty="0"/>
              <a:t> </a:t>
            </a:r>
            <a:r>
              <a:rPr lang="nl-NL" b="1" dirty="0" err="1"/>
              <a:t>by</a:t>
            </a:r>
            <a:r>
              <a:rPr lang="nl-NL" b="1" dirty="0"/>
              <a:t> </a:t>
            </a:r>
            <a:r>
              <a:rPr lang="nl-NL" b="1" dirty="0" err="1"/>
              <a:t>blended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rich</a:t>
            </a:r>
            <a:r>
              <a:rPr lang="nl-NL" b="1" dirty="0"/>
              <a:t> media </a:t>
            </a:r>
            <a:r>
              <a:rPr lang="nl-NL" b="1" dirty="0" err="1"/>
              <a:t>learning</a:t>
            </a:r>
            <a:endParaRPr lang="nl-NL" b="1" dirty="0"/>
          </a:p>
          <a:p>
            <a:r>
              <a:rPr lang="nl-NL" b="1" dirty="0" err="1"/>
              <a:t>Blended</a:t>
            </a:r>
            <a:r>
              <a:rPr lang="nl-NL" b="1" dirty="0"/>
              <a:t> </a:t>
            </a:r>
            <a:r>
              <a:rPr lang="nl-NL" b="1" dirty="0" err="1"/>
              <a:t>learning</a:t>
            </a:r>
            <a:r>
              <a:rPr lang="nl-NL" b="1" dirty="0"/>
              <a:t>: </a:t>
            </a:r>
            <a:r>
              <a:rPr lang="en-US" dirty="0"/>
              <a:t> </a:t>
            </a:r>
            <a:r>
              <a:rPr lang="en-US" b="1" dirty="0"/>
              <a:t>a portion of the traditional face-to-face instruction is replaced by web-based online learning</a:t>
            </a:r>
            <a:r>
              <a:rPr lang="en-US" dirty="0"/>
              <a:t>.</a:t>
            </a:r>
          </a:p>
          <a:p>
            <a:r>
              <a:rPr lang="en-US" b="1" dirty="0"/>
              <a:t>Flipping the classroom:</a:t>
            </a:r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nl-NL" b="1" dirty="0"/>
          </a:p>
          <a:p>
            <a:r>
              <a:rPr lang="nl-NL" b="1" dirty="0" err="1"/>
              <a:t>Focused</a:t>
            </a:r>
            <a:r>
              <a:rPr lang="nl-NL" b="1" dirty="0"/>
              <a:t> on 21st </a:t>
            </a:r>
            <a:r>
              <a:rPr lang="nl-NL" b="1" dirty="0" err="1"/>
              <a:t>century</a:t>
            </a:r>
            <a:r>
              <a:rPr lang="nl-NL" b="1" dirty="0"/>
              <a:t> skills</a:t>
            </a:r>
          </a:p>
          <a:p>
            <a:r>
              <a:rPr lang="nl-NL" b="1" dirty="0" err="1"/>
              <a:t>What</a:t>
            </a:r>
            <a:r>
              <a:rPr lang="nl-NL" b="1" dirty="0"/>
              <a:t> do we look </a:t>
            </a:r>
            <a:r>
              <a:rPr lang="nl-NL" b="1" dirty="0" err="1"/>
              <a:t>for</a:t>
            </a:r>
            <a:r>
              <a:rPr lang="nl-NL" b="1" dirty="0"/>
              <a:t> in a European teacher </a:t>
            </a:r>
            <a:r>
              <a:rPr lang="nl-NL" b="1" dirty="0" err="1"/>
              <a:t>that</a:t>
            </a:r>
            <a:r>
              <a:rPr lang="nl-NL" b="1" dirty="0"/>
              <a:t> </a:t>
            </a:r>
            <a:r>
              <a:rPr lang="nl-NL" b="1" dirty="0" err="1"/>
              <a:t>makes</a:t>
            </a:r>
            <a:r>
              <a:rPr lang="nl-NL" b="1" dirty="0"/>
              <a:t> a </a:t>
            </a:r>
            <a:r>
              <a:rPr lang="nl-NL" b="1" dirty="0" err="1"/>
              <a:t>difference</a:t>
            </a:r>
            <a:r>
              <a:rPr lang="nl-NL" b="1" dirty="0"/>
              <a:t> </a:t>
            </a:r>
            <a:r>
              <a:rPr lang="nl-NL" b="1" dirty="0" err="1"/>
              <a:t>towards</a:t>
            </a:r>
            <a:r>
              <a:rPr lang="nl-NL" b="1" dirty="0"/>
              <a:t> 2038?</a:t>
            </a:r>
            <a:endParaRPr lang="nl-NL" dirty="0"/>
          </a:p>
        </p:txBody>
      </p:sp>
      <p:pic>
        <p:nvPicPr>
          <p:cNvPr id="1026" name="Picture 2" descr="graphic showing traditional classroom vs. flipped classroom">
            <a:extLst>
              <a:ext uri="{FF2B5EF4-FFF2-40B4-BE49-F238E27FC236}">
                <a16:creationId xmlns:a16="http://schemas.microsoft.com/office/drawing/2014/main" id="{4EF4CD6C-9399-4FE2-B2B5-A9C29D93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69" y="3038195"/>
            <a:ext cx="7613571" cy="17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6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9578" y="102600"/>
            <a:ext cx="8534400" cy="1507067"/>
          </a:xfrm>
        </p:spPr>
        <p:txBody>
          <a:bodyPr/>
          <a:lstStyle/>
          <a:p>
            <a:r>
              <a:rPr lang="nl-NL" b="1" dirty="0" err="1"/>
              <a:t>Finding</a:t>
            </a:r>
            <a:r>
              <a:rPr lang="nl-NL" b="1" dirty="0"/>
              <a:t> </a:t>
            </a:r>
            <a:r>
              <a:rPr lang="nl-NL" b="1" dirty="0" err="1"/>
              <a:t>PArtners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9578" y="2082239"/>
            <a:ext cx="8534400" cy="4707523"/>
          </a:xfrm>
        </p:spPr>
        <p:txBody>
          <a:bodyPr/>
          <a:lstStyle/>
          <a:p>
            <a:r>
              <a:rPr lang="nl-NL" b="1" dirty="0" err="1"/>
              <a:t>Groups</a:t>
            </a:r>
            <a:r>
              <a:rPr lang="nl-NL" b="1" dirty="0"/>
              <a:t> of 3 or 4, separate </a:t>
            </a:r>
            <a:r>
              <a:rPr lang="nl-NL" b="1" dirty="0" err="1"/>
              <a:t>countries</a:t>
            </a:r>
            <a:r>
              <a:rPr lang="nl-NL" b="1" dirty="0"/>
              <a:t> in </a:t>
            </a:r>
            <a:r>
              <a:rPr lang="nl-NL" b="1" dirty="0" err="1"/>
              <a:t>each</a:t>
            </a:r>
            <a:r>
              <a:rPr lang="nl-NL" b="1" dirty="0"/>
              <a:t> </a:t>
            </a:r>
            <a:r>
              <a:rPr lang="nl-NL" b="1" dirty="0" err="1"/>
              <a:t>group</a:t>
            </a:r>
            <a:endParaRPr lang="nl-NL" b="1" dirty="0"/>
          </a:p>
          <a:p>
            <a:r>
              <a:rPr lang="nl-NL" b="1" dirty="0" err="1"/>
              <a:t>Only</a:t>
            </a:r>
            <a:r>
              <a:rPr lang="nl-NL" b="1" dirty="0"/>
              <a:t> 1 teacher of </a:t>
            </a:r>
            <a:r>
              <a:rPr lang="nl-NL" b="1" dirty="0" err="1"/>
              <a:t>each</a:t>
            </a:r>
            <a:r>
              <a:rPr lang="nl-NL" b="1" dirty="0"/>
              <a:t> school in 1 </a:t>
            </a:r>
            <a:r>
              <a:rPr lang="nl-NL" b="1" dirty="0" err="1"/>
              <a:t>group</a:t>
            </a:r>
            <a:endParaRPr lang="nl-NL" b="1" dirty="0"/>
          </a:p>
          <a:p>
            <a:r>
              <a:rPr lang="nl-NL" b="1" dirty="0"/>
              <a:t>Making a </a:t>
            </a:r>
            <a:r>
              <a:rPr lang="nl-NL" b="1" dirty="0" err="1"/>
              <a:t>connection</a:t>
            </a:r>
            <a:endParaRPr lang="nl-NL" b="1" dirty="0"/>
          </a:p>
          <a:p>
            <a:r>
              <a:rPr lang="nl-NL" b="1" dirty="0" err="1"/>
              <a:t>Similar</a:t>
            </a:r>
            <a:r>
              <a:rPr lang="nl-NL" b="1" dirty="0"/>
              <a:t> </a:t>
            </a:r>
            <a:r>
              <a:rPr lang="nl-NL" b="1" dirty="0" err="1"/>
              <a:t>age</a:t>
            </a:r>
            <a:r>
              <a:rPr lang="nl-NL" b="1" dirty="0"/>
              <a:t> </a:t>
            </a:r>
            <a:r>
              <a:rPr lang="nl-NL" b="1" dirty="0" err="1"/>
              <a:t>groups</a:t>
            </a:r>
            <a:endParaRPr lang="nl-NL" b="1" dirty="0"/>
          </a:p>
          <a:p>
            <a:r>
              <a:rPr lang="nl-NL" b="1" dirty="0"/>
              <a:t>Everybody </a:t>
            </a:r>
            <a:r>
              <a:rPr lang="nl-NL" b="1" dirty="0" err="1"/>
              <a:t>needs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be</a:t>
            </a:r>
            <a:r>
              <a:rPr lang="nl-NL" b="1" dirty="0"/>
              <a:t> happy in a </a:t>
            </a:r>
            <a:r>
              <a:rPr lang="nl-NL" b="1" dirty="0" err="1"/>
              <a:t>group</a:t>
            </a:r>
            <a:r>
              <a:rPr lang="nl-NL" b="1" dirty="0"/>
              <a:t> </a:t>
            </a:r>
          </a:p>
          <a:p>
            <a:r>
              <a:rPr lang="nl-NL" b="1" dirty="0"/>
              <a:t>Set-up </a:t>
            </a:r>
            <a:r>
              <a:rPr lang="nl-NL" b="1" dirty="0" err="1"/>
              <a:t>the</a:t>
            </a:r>
            <a:r>
              <a:rPr lang="nl-NL" b="1" dirty="0"/>
              <a:t> project (</a:t>
            </a:r>
            <a:r>
              <a:rPr lang="nl-NL" b="1" dirty="0" err="1"/>
              <a:t>Use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Word form </a:t>
            </a:r>
            <a:r>
              <a:rPr lang="nl-NL" b="1" dirty="0" err="1"/>
              <a:t>from</a:t>
            </a:r>
            <a:r>
              <a:rPr lang="nl-NL" b="1" dirty="0"/>
              <a:t> </a:t>
            </a:r>
            <a:r>
              <a:rPr lang="nl-NL" b="1" dirty="0" err="1"/>
              <a:t>Twinspace</a:t>
            </a:r>
            <a:r>
              <a:rPr lang="nl-NL" b="1" dirty="0"/>
              <a:t>)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  <p:pic>
        <p:nvPicPr>
          <p:cNvPr id="1026" name="Picture 2" descr="https://tse4.mm.bing.net/th?id=OIP.rLBCbX0tTaxYcVpHT2DE5QEsDh&amp;pid=15.1&amp;P=0&amp;w=218&amp;h=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589" y="970794"/>
            <a:ext cx="20764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8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2" y="138417"/>
            <a:ext cx="8534400" cy="1507067"/>
          </a:xfrm>
        </p:spPr>
        <p:txBody>
          <a:bodyPr/>
          <a:lstStyle/>
          <a:p>
            <a:r>
              <a:rPr lang="nl-NL" b="1" dirty="0"/>
              <a:t>Practical information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476375"/>
            <a:ext cx="10555288" cy="5528958"/>
          </a:xfrm>
        </p:spPr>
        <p:txBody>
          <a:bodyPr>
            <a:normAutofit/>
          </a:bodyPr>
          <a:lstStyle/>
          <a:p>
            <a:pPr lvl="0"/>
            <a:r>
              <a:rPr lang="nl-NL" b="1" i="1" dirty="0"/>
              <a:t>Link </a:t>
            </a:r>
            <a:r>
              <a:rPr lang="nl-NL" b="1" i="1" dirty="0" err="1"/>
              <a:t>the</a:t>
            </a:r>
            <a:r>
              <a:rPr lang="nl-NL" b="1" i="1" dirty="0"/>
              <a:t> project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the</a:t>
            </a:r>
            <a:r>
              <a:rPr lang="nl-NL" b="1" i="1" dirty="0"/>
              <a:t> </a:t>
            </a:r>
            <a:r>
              <a:rPr lang="nl-NL" b="1" i="1" dirty="0" err="1"/>
              <a:t>themes</a:t>
            </a:r>
            <a:r>
              <a:rPr lang="nl-NL" b="1" i="1" dirty="0"/>
              <a:t> of </a:t>
            </a:r>
            <a:r>
              <a:rPr lang="nl-NL" b="1" i="1" dirty="0" err="1"/>
              <a:t>the</a:t>
            </a:r>
            <a:r>
              <a:rPr lang="nl-NL" b="1" i="1" dirty="0"/>
              <a:t> TTW (European </a:t>
            </a:r>
            <a:r>
              <a:rPr lang="nl-NL" b="1" i="1" dirty="0" err="1"/>
              <a:t>Citizenship</a:t>
            </a:r>
            <a:r>
              <a:rPr lang="nl-NL" b="1" i="1" dirty="0"/>
              <a:t> </a:t>
            </a:r>
            <a:r>
              <a:rPr lang="nl-NL" b="1" i="1" dirty="0" err="1"/>
              <a:t>and</a:t>
            </a:r>
            <a:r>
              <a:rPr lang="nl-NL" b="1" i="1" dirty="0"/>
              <a:t> New Teacher </a:t>
            </a:r>
            <a:r>
              <a:rPr lang="nl-NL" b="1" i="1" dirty="0" err="1"/>
              <a:t>Education</a:t>
            </a:r>
            <a:r>
              <a:rPr lang="nl-NL" b="1" i="1" dirty="0"/>
              <a:t>)</a:t>
            </a:r>
          </a:p>
          <a:p>
            <a:pPr marL="0" indent="0">
              <a:buNone/>
            </a:pPr>
            <a:r>
              <a:rPr lang="nl-NL" b="1" i="1" dirty="0" err="1"/>
              <a:t>Examples</a:t>
            </a:r>
            <a:r>
              <a:rPr lang="nl-NL" b="1" i="1" dirty="0"/>
              <a:t> at </a:t>
            </a:r>
            <a:r>
              <a:rPr lang="nl-NL" b="1" i="1" dirty="0">
                <a:hlinkClick r:id="rId2"/>
              </a:rPr>
              <a:t>http://www.european-teachers.eu/products/e-books</a:t>
            </a:r>
            <a:endParaRPr lang="nl-NL" b="1" i="1" dirty="0"/>
          </a:p>
          <a:p>
            <a:pPr lvl="0"/>
            <a:r>
              <a:rPr lang="nl-NL" b="1" i="1" dirty="0" err="1"/>
              <a:t>Include</a:t>
            </a:r>
            <a:r>
              <a:rPr lang="nl-NL" b="1" i="1" dirty="0"/>
              <a:t> a planning </a:t>
            </a:r>
            <a:r>
              <a:rPr lang="nl-NL" b="1" i="1" dirty="0" err="1"/>
              <a:t>with</a:t>
            </a:r>
            <a:r>
              <a:rPr lang="nl-NL" b="1" i="1" dirty="0"/>
              <a:t> </a:t>
            </a:r>
            <a:r>
              <a:rPr lang="nl-NL" b="1" i="1" dirty="0" err="1"/>
              <a:t>evaluation</a:t>
            </a:r>
            <a:r>
              <a:rPr lang="nl-NL" b="1" i="1" dirty="0"/>
              <a:t> in </a:t>
            </a:r>
            <a:r>
              <a:rPr lang="nl-NL" b="1" i="1" dirty="0" err="1"/>
              <a:t>it</a:t>
            </a:r>
            <a:endParaRPr lang="nl-NL" b="1" i="1" dirty="0"/>
          </a:p>
          <a:p>
            <a:pPr lvl="0"/>
            <a:r>
              <a:rPr lang="nl-NL" b="1" i="1" dirty="0" err="1"/>
              <a:t>Not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big, </a:t>
            </a:r>
            <a:r>
              <a:rPr lang="nl-NL" b="1" i="1" dirty="0" err="1"/>
              <a:t>not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small</a:t>
            </a:r>
          </a:p>
          <a:p>
            <a:pPr lvl="0"/>
            <a:r>
              <a:rPr lang="nl-NL" b="1" i="1" dirty="0"/>
              <a:t>Upload on </a:t>
            </a:r>
            <a:r>
              <a:rPr lang="nl-NL" b="1" i="1" dirty="0" err="1"/>
              <a:t>Twinspace</a:t>
            </a:r>
            <a:r>
              <a:rPr lang="nl-NL" b="1" i="1" dirty="0"/>
              <a:t> (</a:t>
            </a:r>
            <a:r>
              <a:rPr lang="nl-NL" b="1" i="1" dirty="0" err="1"/>
              <a:t>Luciana</a:t>
            </a:r>
            <a:r>
              <a:rPr lang="nl-NL" b="1" i="1" dirty="0"/>
              <a:t>, Luke)</a:t>
            </a:r>
          </a:p>
          <a:p>
            <a:pPr lvl="0"/>
            <a:r>
              <a:rPr lang="nl-NL" b="1" i="1" dirty="0" err="1"/>
              <a:t>Results</a:t>
            </a:r>
            <a:r>
              <a:rPr lang="nl-NL" b="1" i="1" dirty="0"/>
              <a:t> on Facebook, </a:t>
            </a:r>
            <a:r>
              <a:rPr lang="nl-NL" b="1" i="1" dirty="0" err="1"/>
              <a:t>Twinspace</a:t>
            </a:r>
            <a:endParaRPr lang="nl-NL" b="1" i="1" dirty="0"/>
          </a:p>
          <a:p>
            <a:pPr lvl="0"/>
            <a:r>
              <a:rPr lang="nl-NL" b="1" i="1" dirty="0" err="1"/>
              <a:t>Finished</a:t>
            </a:r>
            <a:r>
              <a:rPr lang="nl-NL" b="1" i="1" dirty="0"/>
              <a:t> </a:t>
            </a:r>
            <a:r>
              <a:rPr lang="nl-NL" b="1" i="1" dirty="0" err="1"/>
              <a:t>before</a:t>
            </a:r>
            <a:r>
              <a:rPr lang="nl-NL" b="1" i="1" dirty="0"/>
              <a:t> </a:t>
            </a:r>
            <a:r>
              <a:rPr lang="nl-NL" b="1" i="1" dirty="0" err="1"/>
              <a:t>the</a:t>
            </a:r>
            <a:r>
              <a:rPr lang="nl-NL" b="1" i="1" dirty="0"/>
              <a:t> </a:t>
            </a:r>
            <a:r>
              <a:rPr lang="nl-NL" b="1" i="1" dirty="0" err="1"/>
              <a:t>final</a:t>
            </a:r>
            <a:r>
              <a:rPr lang="nl-NL" b="1" i="1" dirty="0"/>
              <a:t> week of </a:t>
            </a:r>
            <a:r>
              <a:rPr lang="nl-NL" b="1" i="1" dirty="0" err="1"/>
              <a:t>February</a:t>
            </a:r>
            <a:r>
              <a:rPr lang="nl-NL" b="1" i="1" dirty="0"/>
              <a:t> </a:t>
            </a:r>
          </a:p>
          <a:p>
            <a:pPr lvl="0"/>
            <a:r>
              <a:rPr lang="nl-NL" b="1" i="1" dirty="0" err="1"/>
              <a:t>Evaluations</a:t>
            </a:r>
            <a:r>
              <a:rPr lang="nl-NL" b="1" i="1" dirty="0"/>
              <a:t> (</a:t>
            </a:r>
            <a:r>
              <a:rPr lang="nl-NL" b="1" i="1" dirty="0" err="1"/>
              <a:t>kids</a:t>
            </a:r>
            <a:r>
              <a:rPr lang="nl-NL" b="1" i="1" dirty="0"/>
              <a:t> </a:t>
            </a:r>
            <a:r>
              <a:rPr lang="nl-NL" b="1" i="1" dirty="0" err="1"/>
              <a:t>and</a:t>
            </a:r>
            <a:r>
              <a:rPr lang="nl-NL" b="1" i="1" dirty="0"/>
              <a:t> </a:t>
            </a:r>
            <a:r>
              <a:rPr lang="nl-NL" b="1" i="1" dirty="0" err="1"/>
              <a:t>teachers</a:t>
            </a:r>
            <a:r>
              <a:rPr lang="nl-NL" b="1" i="1" dirty="0"/>
              <a:t>) ready </a:t>
            </a:r>
            <a:r>
              <a:rPr lang="nl-NL" b="1" i="1" dirty="0" err="1"/>
              <a:t>and</a:t>
            </a:r>
            <a:r>
              <a:rPr lang="nl-NL" b="1" i="1" dirty="0"/>
              <a:t> sent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Anabel</a:t>
            </a:r>
            <a:r>
              <a:rPr lang="nl-NL" b="1" i="1" dirty="0"/>
              <a:t> at </a:t>
            </a:r>
            <a:r>
              <a:rPr lang="nl-NL" b="1" i="1" dirty="0" err="1"/>
              <a:t>the</a:t>
            </a:r>
            <a:r>
              <a:rPr lang="nl-NL" b="1" i="1" dirty="0"/>
              <a:t> </a:t>
            </a:r>
            <a:r>
              <a:rPr lang="nl-NL" b="1" i="1" dirty="0" err="1"/>
              <a:t>latest</a:t>
            </a:r>
            <a:r>
              <a:rPr lang="nl-NL" b="1" i="1" dirty="0"/>
              <a:t> in </a:t>
            </a:r>
            <a:r>
              <a:rPr lang="nl-NL" b="1" i="1" dirty="0" err="1"/>
              <a:t>the</a:t>
            </a:r>
            <a:r>
              <a:rPr lang="nl-NL" b="1" i="1" dirty="0"/>
              <a:t> first week of </a:t>
            </a:r>
            <a:r>
              <a:rPr lang="nl-NL" b="1" i="1" dirty="0" err="1"/>
              <a:t>March</a:t>
            </a:r>
            <a:r>
              <a:rPr lang="nl-NL" b="1" i="1" dirty="0"/>
              <a:t>.  </a:t>
            </a:r>
          </a:p>
          <a:p>
            <a:pPr lvl="0"/>
            <a:r>
              <a:rPr lang="nl-NL" b="1" i="1" dirty="0"/>
              <a:t>New </a:t>
            </a:r>
            <a:r>
              <a:rPr lang="nl-NL" b="1" i="1" dirty="0" err="1"/>
              <a:t>teachers</a:t>
            </a:r>
            <a:r>
              <a:rPr lang="nl-NL" b="1" i="1" dirty="0"/>
              <a:t> present </a:t>
            </a:r>
            <a:r>
              <a:rPr lang="nl-NL" b="1" i="1" dirty="0" err="1"/>
              <a:t>results</a:t>
            </a:r>
            <a:r>
              <a:rPr lang="nl-NL" b="1" i="1" dirty="0"/>
              <a:t> in next TTW (spread </a:t>
            </a:r>
            <a:r>
              <a:rPr lang="nl-NL" b="1" i="1" dirty="0" err="1"/>
              <a:t>the</a:t>
            </a:r>
            <a:r>
              <a:rPr lang="nl-NL" b="1" i="1" dirty="0"/>
              <a:t> word)</a:t>
            </a:r>
          </a:p>
          <a:p>
            <a:pPr lvl="0"/>
            <a:endParaRPr lang="nl-NL" i="1" dirty="0"/>
          </a:p>
          <a:p>
            <a:pPr marL="0" lvl="0" indent="0">
              <a:buNone/>
            </a:pP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0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3"/>
            <a:ext cx="10624148" cy="1507067"/>
          </a:xfrm>
        </p:spPr>
        <p:txBody>
          <a:bodyPr/>
          <a:lstStyle/>
          <a:p>
            <a:r>
              <a:rPr lang="nl-NL" b="1" dirty="0"/>
              <a:t>2. </a:t>
            </a:r>
            <a:r>
              <a:rPr lang="nl-NL" b="1" dirty="0" err="1"/>
              <a:t>Developing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Policy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10917762" cy="5234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err="1"/>
              <a:t>Main</a:t>
            </a:r>
            <a:r>
              <a:rPr lang="nl-NL" b="1" dirty="0"/>
              <a:t> question: How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integrate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in </a:t>
            </a:r>
            <a:r>
              <a:rPr lang="nl-NL" b="1" dirty="0" err="1"/>
              <a:t>your</a:t>
            </a:r>
            <a:r>
              <a:rPr lang="nl-NL" b="1" dirty="0"/>
              <a:t> school </a:t>
            </a:r>
            <a:r>
              <a:rPr lang="nl-NL" b="1" dirty="0" err="1"/>
              <a:t>and</a:t>
            </a:r>
            <a:r>
              <a:rPr lang="nl-NL" b="1" dirty="0"/>
              <a:t> teaching?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1. </a:t>
            </a:r>
            <a:r>
              <a:rPr lang="nl-NL" b="1" dirty="0" err="1"/>
              <a:t>Assess</a:t>
            </a:r>
            <a:r>
              <a:rPr lang="nl-NL" b="1" dirty="0"/>
              <a:t> </a:t>
            </a:r>
            <a:r>
              <a:rPr lang="nl-NL" b="1" dirty="0" err="1"/>
              <a:t>your</a:t>
            </a:r>
            <a:r>
              <a:rPr lang="nl-NL" b="1" dirty="0"/>
              <a:t> level </a:t>
            </a:r>
            <a:r>
              <a:rPr lang="nl-NL" b="1" dirty="0" err="1"/>
              <a:t>through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</a:t>
            </a:r>
            <a:r>
              <a:rPr lang="nl-NL" b="1" dirty="0" err="1"/>
              <a:t>scale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2. Workshop </a:t>
            </a:r>
            <a:r>
              <a:rPr lang="nl-NL" b="1" dirty="0" err="1"/>
              <a:t>during</a:t>
            </a:r>
            <a:r>
              <a:rPr lang="nl-NL" b="1" dirty="0"/>
              <a:t> TTW:</a:t>
            </a:r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Discuss</a:t>
            </a:r>
            <a:r>
              <a:rPr lang="nl-NL" b="1" dirty="0"/>
              <a:t> </a:t>
            </a:r>
            <a:r>
              <a:rPr lang="nl-NL" b="1" dirty="0" err="1"/>
              <a:t>what</a:t>
            </a:r>
            <a:r>
              <a:rPr lang="nl-NL" b="1" dirty="0"/>
              <a:t> </a:t>
            </a:r>
            <a:r>
              <a:rPr lang="nl-NL" b="1" dirty="0" err="1"/>
              <a:t>you</a:t>
            </a:r>
            <a:r>
              <a:rPr lang="nl-NL" b="1" dirty="0"/>
              <a:t> want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add</a:t>
            </a:r>
            <a:r>
              <a:rPr lang="nl-NL" b="1" dirty="0"/>
              <a:t> short </a:t>
            </a:r>
            <a:r>
              <a:rPr lang="nl-NL" b="1" dirty="0" err="1"/>
              <a:t>and</a:t>
            </a:r>
            <a:r>
              <a:rPr lang="nl-NL" b="1" dirty="0"/>
              <a:t> long term</a:t>
            </a:r>
          </a:p>
          <a:p>
            <a:pPr marL="0" indent="0">
              <a:buNone/>
            </a:pPr>
            <a:r>
              <a:rPr lang="nl-NL" b="1" dirty="0"/>
              <a:t>- Write a plan, </a:t>
            </a:r>
            <a:r>
              <a:rPr lang="nl-NL" b="1" dirty="0" err="1"/>
              <a:t>with</a:t>
            </a:r>
            <a:r>
              <a:rPr lang="nl-NL" b="1" dirty="0"/>
              <a:t> help of </a:t>
            </a:r>
            <a:r>
              <a:rPr lang="nl-NL" b="1" dirty="0" err="1"/>
              <a:t>the</a:t>
            </a:r>
            <a:r>
              <a:rPr lang="nl-NL" b="1" dirty="0"/>
              <a:t> PDCA </a:t>
            </a:r>
            <a:r>
              <a:rPr lang="nl-NL" b="1" dirty="0" err="1"/>
              <a:t>structure</a:t>
            </a:r>
            <a:r>
              <a:rPr lang="nl-NL" b="1" dirty="0"/>
              <a:t> (PDF </a:t>
            </a:r>
            <a:r>
              <a:rPr lang="nl-NL" b="1" dirty="0" err="1"/>
              <a:t>presentation</a:t>
            </a:r>
            <a:r>
              <a:rPr lang="nl-NL" b="1" dirty="0"/>
              <a:t>)</a:t>
            </a:r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Think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different levels of </a:t>
            </a:r>
            <a:r>
              <a:rPr lang="nl-NL" b="1" dirty="0" err="1"/>
              <a:t>the</a:t>
            </a:r>
            <a:r>
              <a:rPr lang="nl-NL" b="1" dirty="0"/>
              <a:t> school </a:t>
            </a:r>
            <a:r>
              <a:rPr lang="nl-NL" b="1" dirty="0" err="1"/>
              <a:t>it</a:t>
            </a:r>
            <a:r>
              <a:rPr lang="nl-NL" b="1" dirty="0"/>
              <a:t> </a:t>
            </a:r>
            <a:r>
              <a:rPr lang="nl-NL" b="1" dirty="0" err="1"/>
              <a:t>influences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1. Plan (Netherlands)                		6. Do (Italy &amp; </a:t>
            </a:r>
            <a:r>
              <a:rPr lang="nl-NL" b="1" dirty="0" err="1"/>
              <a:t>own</a:t>
            </a:r>
            <a:r>
              <a:rPr lang="nl-NL" b="1" dirty="0"/>
              <a:t> school)</a:t>
            </a:r>
          </a:p>
          <a:p>
            <a:pPr marL="0" indent="0">
              <a:buNone/>
            </a:pPr>
            <a:r>
              <a:rPr lang="nl-NL" b="1" dirty="0"/>
              <a:t>2. Do (</a:t>
            </a:r>
            <a:r>
              <a:rPr lang="nl-NL" b="1" dirty="0" err="1"/>
              <a:t>own</a:t>
            </a:r>
            <a:r>
              <a:rPr lang="nl-NL" b="1" dirty="0"/>
              <a:t> school)					</a:t>
            </a:r>
            <a:r>
              <a:rPr lang="nl-N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7. Check (Presenting next TTW)</a:t>
            </a:r>
          </a:p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3. Check (Presenting in Italy) </a:t>
            </a:r>
            <a:r>
              <a:rPr lang="nl-NL" b="1" dirty="0">
                <a:solidFill>
                  <a:srgbClr val="FF0000"/>
                </a:solidFill>
              </a:rPr>
              <a:t>			</a:t>
            </a:r>
            <a:r>
              <a:rPr lang="nl-NL" b="1" dirty="0"/>
              <a:t>8. </a:t>
            </a:r>
            <a:r>
              <a:rPr lang="nl-NL" b="1" dirty="0" err="1"/>
              <a:t>Final</a:t>
            </a:r>
            <a:r>
              <a:rPr lang="nl-NL" b="1" dirty="0"/>
              <a:t> act: </a:t>
            </a:r>
            <a:r>
              <a:rPr lang="nl-NL" b="1" dirty="0" err="1"/>
              <a:t>evaluation</a:t>
            </a:r>
            <a:r>
              <a:rPr lang="nl-NL" b="1" dirty="0"/>
              <a:t> (next TTW)					</a:t>
            </a:r>
          </a:p>
          <a:p>
            <a:pPr marL="0" indent="0">
              <a:buNone/>
            </a:pPr>
            <a:r>
              <a:rPr lang="nl-NL" b="1" dirty="0"/>
              <a:t>4. Act (Italy)							9. </a:t>
            </a:r>
            <a:r>
              <a:rPr lang="nl-NL" b="1" dirty="0" err="1"/>
              <a:t>Final</a:t>
            </a:r>
            <a:r>
              <a:rPr lang="nl-NL" b="1" dirty="0"/>
              <a:t> </a:t>
            </a:r>
            <a:r>
              <a:rPr lang="nl-NL" b="1" dirty="0" err="1"/>
              <a:t>plans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future</a:t>
            </a:r>
            <a:r>
              <a:rPr lang="nl-NL" b="1" dirty="0"/>
              <a:t> (next TTW)</a:t>
            </a:r>
          </a:p>
          <a:p>
            <a:pPr marL="0" indent="0">
              <a:buNone/>
            </a:pPr>
            <a:r>
              <a:rPr lang="nl-NL" b="1" dirty="0"/>
              <a:t>5. Plan (Italy)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7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FD6C2-856F-4337-A525-071410DC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36228"/>
            <a:ext cx="8534400" cy="684168"/>
          </a:xfrm>
        </p:spPr>
        <p:txBody>
          <a:bodyPr/>
          <a:lstStyle/>
          <a:p>
            <a:r>
              <a:rPr lang="nl-NL" dirty="0" err="1"/>
              <a:t>Materials</a:t>
            </a:r>
            <a:r>
              <a:rPr lang="nl-NL" dirty="0"/>
              <a:t> </a:t>
            </a:r>
            <a:r>
              <a:rPr lang="nl-NL" dirty="0" err="1"/>
              <a:t>availabe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29E4A-7741-4A0F-8374-82F3BA3C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333850"/>
            <a:ext cx="8534400" cy="5259897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New schools:</a:t>
            </a:r>
          </a:p>
          <a:p>
            <a:r>
              <a:rPr lang="nl-NL" b="1" dirty="0" err="1"/>
              <a:t>Internationalisaton</a:t>
            </a:r>
            <a:r>
              <a:rPr lang="nl-NL" b="1" dirty="0"/>
              <a:t> </a:t>
            </a:r>
            <a:r>
              <a:rPr lang="nl-NL" b="1" dirty="0" err="1"/>
              <a:t>scale</a:t>
            </a:r>
            <a:r>
              <a:rPr lang="nl-NL" b="1" dirty="0"/>
              <a:t> (</a:t>
            </a:r>
            <a:r>
              <a:rPr lang="nl-NL" b="1" dirty="0" err="1"/>
              <a:t>Twinspace</a:t>
            </a:r>
            <a:r>
              <a:rPr lang="nl-NL" b="1" dirty="0"/>
              <a:t>)</a:t>
            </a:r>
          </a:p>
          <a:p>
            <a:r>
              <a:rPr lang="nl-NL" b="1" dirty="0"/>
              <a:t>Empty document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policy (</a:t>
            </a:r>
            <a:r>
              <a:rPr lang="nl-NL" b="1" dirty="0" err="1"/>
              <a:t>Twinspace</a:t>
            </a:r>
            <a:r>
              <a:rPr lang="nl-NL" b="1" dirty="0"/>
              <a:t>)</a:t>
            </a:r>
          </a:p>
          <a:p>
            <a:pPr marL="0" indent="0">
              <a:buNone/>
            </a:pPr>
            <a:endParaRPr lang="nl-NL" b="1" dirty="0">
              <a:solidFill>
                <a:srgbClr val="FF0000"/>
              </a:solidFill>
            </a:endParaRPr>
          </a:p>
          <a:p>
            <a:r>
              <a:rPr lang="nl-NL" b="1" dirty="0">
                <a:solidFill>
                  <a:srgbClr val="FF0000"/>
                </a:solidFill>
              </a:rPr>
              <a:t>Partner schools:</a:t>
            </a:r>
          </a:p>
          <a:p>
            <a:r>
              <a:rPr lang="nl-NL" b="1" dirty="0" err="1"/>
              <a:t>Internationalisaton</a:t>
            </a:r>
            <a:r>
              <a:rPr lang="nl-NL" b="1" dirty="0"/>
              <a:t> </a:t>
            </a:r>
            <a:r>
              <a:rPr lang="nl-NL" b="1" dirty="0" err="1"/>
              <a:t>scale</a:t>
            </a:r>
            <a:r>
              <a:rPr lang="nl-NL" b="1" dirty="0"/>
              <a:t> (</a:t>
            </a:r>
            <a:r>
              <a:rPr lang="nl-NL" b="1" dirty="0" err="1"/>
              <a:t>Twinspace</a:t>
            </a:r>
            <a:r>
              <a:rPr lang="nl-NL" b="1" dirty="0"/>
              <a:t>)</a:t>
            </a:r>
          </a:p>
          <a:p>
            <a:r>
              <a:rPr lang="nl-NL" b="1" dirty="0" err="1"/>
              <a:t>Filled</a:t>
            </a:r>
            <a:r>
              <a:rPr lang="nl-NL" b="1" dirty="0"/>
              <a:t> in </a:t>
            </a:r>
            <a:r>
              <a:rPr lang="nl-NL" b="1" dirty="0" err="1"/>
              <a:t>documente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b="1" dirty="0" err="1"/>
              <a:t>internationalisaton</a:t>
            </a:r>
            <a:r>
              <a:rPr lang="nl-NL" b="1" dirty="0"/>
              <a:t> policy (</a:t>
            </a:r>
            <a:r>
              <a:rPr lang="nl-NL" b="1" dirty="0" err="1"/>
              <a:t>Twinspace</a:t>
            </a:r>
            <a:r>
              <a:rPr lang="nl-NL" b="1" dirty="0"/>
              <a:t>)</a:t>
            </a:r>
          </a:p>
          <a:p>
            <a:r>
              <a:rPr lang="nl-NL" b="1" dirty="0"/>
              <a:t>Evaluation of </a:t>
            </a:r>
            <a:r>
              <a:rPr lang="nl-NL" b="1" dirty="0" err="1"/>
              <a:t>the</a:t>
            </a:r>
            <a:r>
              <a:rPr lang="nl-NL" b="1" dirty="0"/>
              <a:t> goals (</a:t>
            </a:r>
            <a:r>
              <a:rPr lang="nl-NL" b="1" dirty="0" err="1"/>
              <a:t>presentation</a:t>
            </a:r>
            <a:r>
              <a:rPr lang="nl-NL" b="1" dirty="0"/>
              <a:t> </a:t>
            </a:r>
            <a:r>
              <a:rPr lang="nl-NL" b="1" dirty="0" err="1"/>
              <a:t>from</a:t>
            </a:r>
            <a:r>
              <a:rPr lang="nl-NL" b="1" dirty="0"/>
              <a:t> </a:t>
            </a:r>
            <a:r>
              <a:rPr lang="nl-NL" b="1" dirty="0" err="1"/>
              <a:t>Monday</a:t>
            </a:r>
            <a:r>
              <a:rPr lang="nl-NL" b="1" dirty="0"/>
              <a:t> evening)</a:t>
            </a:r>
          </a:p>
          <a:p>
            <a:r>
              <a:rPr lang="nl-NL" b="1" dirty="0"/>
              <a:t>Empty document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develop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policy (</a:t>
            </a:r>
            <a:r>
              <a:rPr lang="nl-NL" b="1" dirty="0" err="1"/>
              <a:t>Twinspace</a:t>
            </a:r>
            <a:r>
              <a:rPr lang="nl-NL" b="1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932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latin typeface="+mn-lt"/>
              </a:rPr>
              <a:t>activities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nl-NL" b="1" dirty="0"/>
              <a:t>International </a:t>
            </a:r>
            <a:r>
              <a:rPr lang="nl-NL" b="1" dirty="0" err="1"/>
              <a:t>day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International </a:t>
            </a:r>
            <a:r>
              <a:rPr lang="nl-NL" b="1" dirty="0" err="1"/>
              <a:t>students</a:t>
            </a:r>
            <a:endParaRPr lang="nl-NL" b="1" dirty="0"/>
          </a:p>
          <a:p>
            <a:pPr marL="0" indent="0"/>
            <a:r>
              <a:rPr lang="nl-NL" b="1" dirty="0"/>
              <a:t>Link </a:t>
            </a:r>
            <a:r>
              <a:rPr lang="nl-NL" b="1" dirty="0" err="1"/>
              <a:t>internationalisation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school policy, </a:t>
            </a:r>
            <a:r>
              <a:rPr lang="nl-NL" b="1" dirty="0" err="1"/>
              <a:t>results</a:t>
            </a:r>
            <a:r>
              <a:rPr lang="nl-NL" b="1" dirty="0"/>
              <a:t>:</a:t>
            </a:r>
          </a:p>
          <a:p>
            <a:pPr marL="0" indent="0"/>
            <a:r>
              <a:rPr lang="nl-NL" b="1" dirty="0" err="1"/>
              <a:t>Advice</a:t>
            </a:r>
            <a:endParaRPr lang="nl-NL" b="1" dirty="0"/>
          </a:p>
          <a:p>
            <a:pPr marL="0" indent="0"/>
            <a:r>
              <a:rPr lang="nl-NL" b="1" dirty="0"/>
              <a:t>Product: </a:t>
            </a:r>
            <a:r>
              <a:rPr lang="nl-NL" b="1" dirty="0" err="1"/>
              <a:t>Emotional</a:t>
            </a:r>
            <a:r>
              <a:rPr lang="nl-NL" b="1" dirty="0"/>
              <a:t> barometer</a:t>
            </a:r>
          </a:p>
          <a:p>
            <a:pPr marL="0" indent="0"/>
            <a:r>
              <a:rPr lang="nl-NL" b="1" dirty="0"/>
              <a:t>Product: </a:t>
            </a:r>
            <a:r>
              <a:rPr lang="nl-NL" b="1" dirty="0" err="1"/>
              <a:t>Emotional</a:t>
            </a:r>
            <a:r>
              <a:rPr lang="nl-NL" b="1" dirty="0"/>
              <a:t> map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world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Setting up concrete </a:t>
            </a:r>
            <a:r>
              <a:rPr lang="nl-NL" b="1" dirty="0" err="1"/>
              <a:t>projects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Teachers (+ intern) </a:t>
            </a:r>
            <a:r>
              <a:rPr lang="nl-NL" b="1" dirty="0" err="1"/>
              <a:t>will</a:t>
            </a:r>
            <a:r>
              <a:rPr lang="nl-NL" b="1" dirty="0"/>
              <a:t> </a:t>
            </a:r>
            <a:r>
              <a:rPr lang="nl-NL" b="1" dirty="0" err="1"/>
              <a:t>travel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:</a:t>
            </a:r>
          </a:p>
          <a:p>
            <a:pPr>
              <a:buFontTx/>
              <a:buChar char="-"/>
            </a:pPr>
            <a:r>
              <a:rPr lang="nl-NL" b="1" dirty="0"/>
              <a:t>Austria</a:t>
            </a:r>
          </a:p>
          <a:p>
            <a:pPr>
              <a:buFontTx/>
              <a:buChar char="-"/>
            </a:pPr>
            <a:r>
              <a:rPr lang="nl-NL" b="1" dirty="0"/>
              <a:t>England</a:t>
            </a:r>
          </a:p>
          <a:p>
            <a:pPr>
              <a:buFontTx/>
              <a:buChar char="-"/>
            </a:pPr>
            <a:r>
              <a:rPr lang="nl-NL" b="1" dirty="0"/>
              <a:t>Finland</a:t>
            </a:r>
          </a:p>
          <a:p>
            <a:pPr marL="0" indent="0"/>
            <a:endParaRPr lang="nl-NL" b="0" dirty="0"/>
          </a:p>
        </p:txBody>
      </p:sp>
      <p:pic>
        <p:nvPicPr>
          <p:cNvPr id="4098" name="Picture 2" descr="S:\Ontwikkelingen &amp; Actualiteiten\VoiceS\My Languages - MLF\Presentaties\Images\IMG_9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32656"/>
            <a:ext cx="3233664" cy="43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Ontwikkelingen &amp; Actualiteiten\VoiceS\My Languages - MLF\Presentaties\Images\IMG_9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3789040"/>
            <a:ext cx="3822115" cy="286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8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AACDAFC-01EA-45A6-B4BE-EC4671019EB4}"/>
              </a:ext>
            </a:extLst>
          </p:cNvPr>
          <p:cNvSpPr/>
          <p:nvPr/>
        </p:nvSpPr>
        <p:spPr>
          <a:xfrm>
            <a:off x="1740803" y="0"/>
            <a:ext cx="10251347" cy="6682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28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Tuesday  November 6</a:t>
            </a:r>
            <a:r>
              <a:rPr lang="en-GB" sz="2800" b="1" kern="0" baseline="300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GB" sz="28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b="1" dirty="0"/>
              <a:t>08:30</a:t>
            </a:r>
            <a:r>
              <a:rPr lang="en-GB" sz="2200" dirty="0"/>
              <a:t> Departure from hotels to school by Italian teachers’ cars </a:t>
            </a:r>
            <a:endParaRPr lang="nl-NL" sz="2200" dirty="0"/>
          </a:p>
          <a:p>
            <a:r>
              <a:rPr lang="en-GB" sz="2200" b="1" dirty="0"/>
              <a:t>09:00</a:t>
            </a:r>
            <a:r>
              <a:rPr lang="en-GB" sz="2200" dirty="0"/>
              <a:t> Official Headmistress welcome. </a:t>
            </a:r>
            <a:endParaRPr lang="nl-NL" sz="2200" dirty="0"/>
          </a:p>
          <a:p>
            <a:r>
              <a:rPr lang="en-GB" sz="2200" b="1" dirty="0"/>
              <a:t>09.30</a:t>
            </a:r>
            <a:r>
              <a:rPr lang="en-GB" sz="2200" dirty="0"/>
              <a:t> Welcome from the pupils in the school hall </a:t>
            </a:r>
            <a:endParaRPr lang="nl-NL" sz="2200" dirty="0"/>
          </a:p>
          <a:p>
            <a:r>
              <a:rPr lang="en-GB" sz="2200" b="1" dirty="0"/>
              <a:t>10:30</a:t>
            </a:r>
            <a:r>
              <a:rPr lang="en-GB" sz="2200" dirty="0"/>
              <a:t> Coffee break </a:t>
            </a:r>
            <a:endParaRPr lang="nl-NL" sz="2200" dirty="0"/>
          </a:p>
          <a:p>
            <a:r>
              <a:rPr lang="en-GB" sz="2200" b="1" dirty="0"/>
              <a:t>11:00</a:t>
            </a:r>
            <a:r>
              <a:rPr lang="en-GB" sz="2200" dirty="0"/>
              <a:t> (Paul, </a:t>
            </a:r>
            <a:r>
              <a:rPr lang="en-GB" sz="2200" dirty="0" err="1"/>
              <a:t>Bernardien</a:t>
            </a:r>
            <a:r>
              <a:rPr lang="en-GB" sz="2200" dirty="0"/>
              <a:t>) Welcome and first session </a:t>
            </a:r>
            <a:endParaRPr lang="nl-NL" sz="2200" dirty="0"/>
          </a:p>
          <a:p>
            <a:r>
              <a:rPr lang="en-GB" sz="2200" dirty="0"/>
              <a:t> 	Getting to know each other </a:t>
            </a:r>
            <a:endParaRPr lang="nl-NL" sz="2200" dirty="0"/>
          </a:p>
          <a:p>
            <a:r>
              <a:rPr lang="en-GB" sz="2200" dirty="0"/>
              <a:t> 	Presentation of the goals of the IMPACT project </a:t>
            </a:r>
            <a:endParaRPr lang="nl-NL" sz="2200" dirty="0"/>
          </a:p>
          <a:p>
            <a:r>
              <a:rPr lang="en-GB" sz="2200" dirty="0"/>
              <a:t>Split into 2 groups, short presentations about: </a:t>
            </a:r>
            <a:endParaRPr lang="nl-NL" sz="2200" dirty="0"/>
          </a:p>
          <a:p>
            <a:pPr lvl="0"/>
            <a:r>
              <a:rPr lang="en-GB" sz="2200" dirty="0"/>
              <a:t>improving education, </a:t>
            </a:r>
            <a:endParaRPr lang="nl-NL" sz="2200" dirty="0"/>
          </a:p>
          <a:p>
            <a:pPr lvl="0"/>
            <a:r>
              <a:rPr lang="en-GB" sz="2200" dirty="0"/>
              <a:t>developing internationalisation policy </a:t>
            </a:r>
            <a:endParaRPr lang="nl-NL" sz="2200" dirty="0"/>
          </a:p>
          <a:p>
            <a:pPr lvl="0"/>
            <a:r>
              <a:rPr lang="en-GB" sz="2200" dirty="0"/>
              <a:t>mini-projects (and 1 new school) per school.</a:t>
            </a:r>
            <a:endParaRPr lang="nl-NL" sz="2200" dirty="0"/>
          </a:p>
          <a:p>
            <a:r>
              <a:rPr lang="en-GB" sz="2200" dirty="0"/>
              <a:t>(Luke, Luciana) Introducing </a:t>
            </a:r>
            <a:r>
              <a:rPr lang="en-GB" sz="2200" dirty="0" err="1"/>
              <a:t>Twinspace</a:t>
            </a:r>
            <a:r>
              <a:rPr lang="en-GB" sz="2200" dirty="0"/>
              <a:t> and eTwinning platform (Luke) </a:t>
            </a:r>
            <a:endParaRPr lang="nl-NL" sz="2200" dirty="0"/>
          </a:p>
          <a:p>
            <a:r>
              <a:rPr lang="en-GB" sz="2200" b="1" dirty="0"/>
              <a:t>13.00</a:t>
            </a:r>
            <a:r>
              <a:rPr lang="en-GB" sz="2200" dirty="0"/>
              <a:t> Introducing mini-projects</a:t>
            </a:r>
            <a:endParaRPr lang="nl-NL" sz="2200" dirty="0"/>
          </a:p>
          <a:p>
            <a:r>
              <a:rPr lang="en-GB" sz="2200" b="1" dirty="0"/>
              <a:t>14:00</a:t>
            </a:r>
            <a:r>
              <a:rPr lang="en-GB" sz="2200" dirty="0"/>
              <a:t> Lunch in the school canteen </a:t>
            </a:r>
            <a:endParaRPr lang="nl-NL" sz="2200" dirty="0"/>
          </a:p>
          <a:p>
            <a:r>
              <a:rPr lang="en-GB" sz="2200" b="1" dirty="0"/>
              <a:t>15:00 </a:t>
            </a:r>
            <a:r>
              <a:rPr lang="en-GB" sz="2200" dirty="0"/>
              <a:t>Visit in the classes  </a:t>
            </a:r>
            <a:endParaRPr lang="nl-NL" sz="2200" dirty="0"/>
          </a:p>
          <a:p>
            <a:r>
              <a:rPr lang="en-GB" sz="2200" b="1" dirty="0"/>
              <a:t>16:30 </a:t>
            </a:r>
            <a:r>
              <a:rPr lang="en-GB" sz="2200" dirty="0"/>
              <a:t>(</a:t>
            </a:r>
            <a:r>
              <a:rPr lang="en-GB" sz="2200" dirty="0" err="1"/>
              <a:t>Ezgi</a:t>
            </a:r>
            <a:r>
              <a:rPr lang="en-GB" sz="2200" dirty="0"/>
              <a:t>) Literature presentation</a:t>
            </a:r>
            <a:endParaRPr lang="nl-NL" sz="2200" dirty="0"/>
          </a:p>
          <a:p>
            <a:r>
              <a:rPr lang="en-GB" sz="2200" b="1" dirty="0"/>
              <a:t>20:30</a:t>
            </a:r>
            <a:r>
              <a:rPr lang="en-GB" sz="2200" dirty="0"/>
              <a:t> Dinner Antico </a:t>
            </a:r>
            <a:r>
              <a:rPr lang="en-GB" sz="2200" dirty="0" err="1"/>
              <a:t>Pastificio</a:t>
            </a:r>
            <a:r>
              <a:rPr lang="en-GB" sz="2200" dirty="0"/>
              <a:t> Restaurant </a:t>
            </a:r>
            <a:endParaRPr lang="nl-NL" sz="2200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nl-NL" sz="14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0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:\Ontwikkelingen &amp; Actualiteiten\VoiceS\My Languages - MLF\Presentaties\Images\IMG_9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91" y="4166592"/>
            <a:ext cx="3499926" cy="26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:\Ontwikkelingen &amp; Actualiteiten\VoiceS\My Languages - MLF\Presentaties\Images\IMG_9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04" y="2289350"/>
            <a:ext cx="3543466" cy="2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834" y="5043433"/>
            <a:ext cx="8534400" cy="1507067"/>
          </a:xfrm>
        </p:spPr>
        <p:txBody>
          <a:bodyPr/>
          <a:lstStyle/>
          <a:p>
            <a:r>
              <a:rPr lang="nl-NL" dirty="0">
                <a:latin typeface="+mn-lt"/>
              </a:rPr>
              <a:t>How is </a:t>
            </a:r>
            <a:r>
              <a:rPr lang="nl-NL" dirty="0" err="1">
                <a:latin typeface="+mn-lt"/>
              </a:rPr>
              <a:t>internationalisation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integrated</a:t>
            </a:r>
            <a:r>
              <a:rPr lang="nl-NL" dirty="0">
                <a:latin typeface="+mn-lt"/>
              </a:rPr>
              <a:t> (1)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/>
            <a:r>
              <a:rPr lang="nl-NL" b="1" dirty="0" err="1"/>
              <a:t>Organisation</a:t>
            </a:r>
            <a:r>
              <a:rPr lang="nl-NL" b="1" dirty="0"/>
              <a:t> (OPO Hof van Twente):</a:t>
            </a:r>
          </a:p>
          <a:p>
            <a:pPr>
              <a:buFontTx/>
              <a:buChar char="-"/>
            </a:pPr>
            <a:r>
              <a:rPr lang="nl-NL" b="1" dirty="0" err="1"/>
              <a:t>All</a:t>
            </a:r>
            <a:r>
              <a:rPr lang="nl-NL" b="1" dirty="0"/>
              <a:t> 11 schools of </a:t>
            </a:r>
            <a:r>
              <a:rPr lang="nl-NL" b="1" dirty="0" err="1"/>
              <a:t>our</a:t>
            </a:r>
            <a:r>
              <a:rPr lang="nl-NL" b="1" dirty="0"/>
              <a:t> </a:t>
            </a:r>
            <a:r>
              <a:rPr lang="nl-NL" b="1" dirty="0" err="1"/>
              <a:t>organisation</a:t>
            </a:r>
            <a:r>
              <a:rPr lang="nl-NL" b="1" dirty="0"/>
              <a:t> </a:t>
            </a:r>
            <a:r>
              <a:rPr lang="nl-NL" b="1" dirty="0" err="1"/>
              <a:t>started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Early</a:t>
            </a:r>
            <a:r>
              <a:rPr lang="nl-NL" b="1" dirty="0"/>
              <a:t> English</a:t>
            </a:r>
          </a:p>
          <a:p>
            <a:pPr>
              <a:buFontTx/>
              <a:buChar char="-"/>
            </a:pPr>
            <a:r>
              <a:rPr lang="nl-NL" b="1" dirty="0"/>
              <a:t>Three have </a:t>
            </a:r>
            <a:r>
              <a:rPr lang="nl-NL" b="1" dirty="0" err="1"/>
              <a:t>started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undertaking</a:t>
            </a:r>
            <a:r>
              <a:rPr lang="nl-NL" b="1" dirty="0"/>
              <a:t> </a:t>
            </a:r>
            <a:r>
              <a:rPr lang="nl-NL" b="1" dirty="0" err="1"/>
              <a:t>international</a:t>
            </a:r>
            <a:r>
              <a:rPr lang="nl-NL" b="1" dirty="0"/>
              <a:t> </a:t>
            </a:r>
            <a:r>
              <a:rPr lang="nl-NL" b="1" dirty="0" err="1"/>
              <a:t>activities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Annemarie has </a:t>
            </a:r>
            <a:r>
              <a:rPr lang="nl-NL" b="1" dirty="0" err="1"/>
              <a:t>become</a:t>
            </a:r>
            <a:r>
              <a:rPr lang="nl-NL" b="1" dirty="0"/>
              <a:t> English coördinator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all</a:t>
            </a:r>
            <a:r>
              <a:rPr lang="nl-NL" b="1" dirty="0"/>
              <a:t> 11 schools of </a:t>
            </a:r>
            <a:r>
              <a:rPr lang="nl-NL" b="1" dirty="0" err="1"/>
              <a:t>our</a:t>
            </a:r>
            <a:r>
              <a:rPr lang="nl-NL" b="1" dirty="0"/>
              <a:t> </a:t>
            </a:r>
            <a:r>
              <a:rPr lang="nl-NL" b="1" dirty="0" err="1"/>
              <a:t>organisation</a:t>
            </a:r>
            <a:r>
              <a:rPr lang="nl-NL" b="1" dirty="0"/>
              <a:t> </a:t>
            </a:r>
          </a:p>
          <a:p>
            <a:pPr marL="0" indent="0"/>
            <a:r>
              <a:rPr lang="nl-NL" b="1" dirty="0"/>
              <a:t>Obs Stedeke:</a:t>
            </a:r>
          </a:p>
          <a:p>
            <a:pPr>
              <a:buFontTx/>
              <a:buChar char="-"/>
            </a:pPr>
            <a:r>
              <a:rPr lang="nl-NL" b="1" dirty="0"/>
              <a:t>English </a:t>
            </a:r>
            <a:r>
              <a:rPr lang="nl-NL" b="1" dirty="0" err="1"/>
              <a:t>Lessons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 err="1"/>
              <a:t>Materials</a:t>
            </a:r>
            <a:r>
              <a:rPr lang="nl-NL" b="1" dirty="0"/>
              <a:t> in “</a:t>
            </a:r>
            <a:r>
              <a:rPr lang="nl-NL" b="1" dirty="0" err="1"/>
              <a:t>the</a:t>
            </a:r>
            <a:r>
              <a:rPr lang="nl-NL" b="1" dirty="0"/>
              <a:t> Beep”</a:t>
            </a:r>
          </a:p>
          <a:p>
            <a:pPr>
              <a:buFontTx/>
              <a:buChar char="-"/>
            </a:pPr>
            <a:r>
              <a:rPr lang="nl-NL" b="1" dirty="0"/>
              <a:t>Kindergarten (2-4) </a:t>
            </a:r>
            <a:r>
              <a:rPr lang="nl-NL" b="1" dirty="0" err="1"/>
              <a:t>teaches</a:t>
            </a:r>
            <a:r>
              <a:rPr lang="nl-NL" b="1" dirty="0"/>
              <a:t> English </a:t>
            </a:r>
            <a:r>
              <a:rPr lang="nl-NL" b="1" dirty="0" err="1"/>
              <a:t>too</a:t>
            </a:r>
            <a:endParaRPr lang="nl-NL" b="1" dirty="0"/>
          </a:p>
          <a:p>
            <a:pPr marL="0" indent="0"/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251000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41"/>
            <a:ext cx="9141158" cy="685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852" y="386488"/>
            <a:ext cx="8534400" cy="1507067"/>
          </a:xfrm>
        </p:spPr>
        <p:txBody>
          <a:bodyPr/>
          <a:lstStyle/>
          <a:p>
            <a:r>
              <a:rPr lang="nl-NL" dirty="0">
                <a:latin typeface="+mn-lt"/>
              </a:rPr>
              <a:t>How is </a:t>
            </a:r>
            <a:r>
              <a:rPr lang="nl-NL" dirty="0" err="1">
                <a:latin typeface="+mn-lt"/>
              </a:rPr>
              <a:t>internationalisation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integrated</a:t>
            </a:r>
            <a:r>
              <a:rPr lang="nl-NL" dirty="0">
                <a:latin typeface="+mn-lt"/>
              </a:rPr>
              <a:t>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6936" y="2181283"/>
            <a:ext cx="7520940" cy="492066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nl-NL" b="1" dirty="0"/>
              <a:t>World </a:t>
            </a:r>
            <a:r>
              <a:rPr lang="nl-NL" b="1" dirty="0" err="1"/>
              <a:t>oriëntation</a:t>
            </a:r>
            <a:r>
              <a:rPr lang="nl-NL" b="1" dirty="0"/>
              <a:t> </a:t>
            </a:r>
            <a:r>
              <a:rPr lang="nl-NL" b="1" dirty="0" err="1"/>
              <a:t>projects</a:t>
            </a:r>
            <a:endParaRPr lang="nl-NL" b="1" dirty="0"/>
          </a:p>
          <a:p>
            <a:pPr marL="0" indent="0"/>
            <a:r>
              <a:rPr lang="nl-NL" b="1" dirty="0" err="1"/>
              <a:t>Based</a:t>
            </a:r>
            <a:r>
              <a:rPr lang="nl-NL" b="1" dirty="0"/>
              <a:t> on IPC </a:t>
            </a:r>
          </a:p>
          <a:p>
            <a:pPr marL="0" indent="0"/>
            <a:r>
              <a:rPr lang="nl-NL" b="1" dirty="0"/>
              <a:t>+ </a:t>
            </a:r>
            <a:r>
              <a:rPr lang="nl-NL" b="1" dirty="0" err="1"/>
              <a:t>internationalisation</a:t>
            </a:r>
            <a:endParaRPr lang="nl-NL" b="1" dirty="0"/>
          </a:p>
          <a:p>
            <a:pPr marL="0" indent="0"/>
            <a:r>
              <a:rPr lang="nl-NL" b="1" dirty="0"/>
              <a:t>+ </a:t>
            </a:r>
            <a:r>
              <a:rPr lang="nl-NL" b="1" dirty="0" err="1"/>
              <a:t>theme</a:t>
            </a:r>
            <a:r>
              <a:rPr lang="nl-NL" b="1" dirty="0"/>
              <a:t> </a:t>
            </a:r>
            <a:r>
              <a:rPr lang="nl-NL" b="1" dirty="0" err="1"/>
              <a:t>words</a:t>
            </a:r>
            <a:endParaRPr lang="nl-NL" b="1" dirty="0"/>
          </a:p>
          <a:p>
            <a:pPr marL="0" indent="0"/>
            <a:r>
              <a:rPr lang="nl-NL" b="1" dirty="0"/>
              <a:t>+ </a:t>
            </a:r>
            <a:r>
              <a:rPr lang="nl-NL" b="1" dirty="0" err="1"/>
              <a:t>world</a:t>
            </a:r>
            <a:r>
              <a:rPr lang="nl-NL" b="1" dirty="0"/>
              <a:t> map in </a:t>
            </a:r>
            <a:r>
              <a:rPr lang="nl-NL" b="1" dirty="0" err="1"/>
              <a:t>every</a:t>
            </a:r>
            <a:r>
              <a:rPr lang="nl-NL" b="1" dirty="0"/>
              <a:t> class</a:t>
            </a:r>
          </a:p>
          <a:p>
            <a:pPr marL="0" indent="0"/>
            <a:r>
              <a:rPr lang="nl-NL" b="1" dirty="0"/>
              <a:t>+ </a:t>
            </a:r>
            <a:r>
              <a:rPr lang="nl-NL" b="1" dirty="0" err="1"/>
              <a:t>using</a:t>
            </a:r>
            <a:r>
              <a:rPr lang="nl-NL" b="1" dirty="0"/>
              <a:t> </a:t>
            </a:r>
            <a:r>
              <a:rPr lang="nl-NL" b="1" dirty="0" err="1"/>
              <a:t>eTwinning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 err="1"/>
              <a:t>Wonderwalls</a:t>
            </a:r>
            <a:r>
              <a:rPr lang="nl-NL" b="1" dirty="0"/>
              <a:t> in </a:t>
            </a:r>
            <a:r>
              <a:rPr lang="nl-NL" b="1" dirty="0" err="1"/>
              <a:t>every</a:t>
            </a:r>
            <a:r>
              <a:rPr lang="nl-NL" b="1" dirty="0"/>
              <a:t> class</a:t>
            </a:r>
          </a:p>
          <a:p>
            <a:pPr>
              <a:buFontTx/>
              <a:buChar char="-"/>
            </a:pPr>
            <a:r>
              <a:rPr lang="nl-NL" b="1" dirty="0" err="1"/>
              <a:t>Workspace</a:t>
            </a:r>
            <a:r>
              <a:rPr lang="nl-NL" b="1" dirty="0"/>
              <a:t>: Diepenheim &amp;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world</a:t>
            </a:r>
            <a:endParaRPr lang="nl-NL" b="1" dirty="0"/>
          </a:p>
          <a:p>
            <a:pPr>
              <a:buFontTx/>
              <a:buChar char="-"/>
            </a:pPr>
            <a:r>
              <a:rPr lang="nl-NL" b="1" dirty="0" err="1"/>
              <a:t>When</a:t>
            </a:r>
            <a:r>
              <a:rPr lang="nl-NL" b="1" dirty="0"/>
              <a:t> </a:t>
            </a:r>
            <a:r>
              <a:rPr lang="nl-NL" b="1" dirty="0" err="1"/>
              <a:t>buying</a:t>
            </a:r>
            <a:r>
              <a:rPr lang="nl-NL" b="1" dirty="0"/>
              <a:t> </a:t>
            </a:r>
            <a:r>
              <a:rPr lang="nl-NL" b="1" dirty="0" err="1"/>
              <a:t>materials</a:t>
            </a:r>
            <a:r>
              <a:rPr lang="nl-NL" b="1" dirty="0"/>
              <a:t>: Have Europe on </a:t>
            </a:r>
            <a:r>
              <a:rPr lang="nl-NL" b="1" dirty="0" err="1"/>
              <a:t>your</a:t>
            </a:r>
            <a:r>
              <a:rPr lang="nl-NL" b="1" dirty="0"/>
              <a:t> mind</a:t>
            </a:r>
          </a:p>
          <a:p>
            <a:pPr marL="0" indent="0"/>
            <a:r>
              <a:rPr lang="nl-NL" b="1" dirty="0"/>
              <a:t>- </a:t>
            </a:r>
            <a:r>
              <a:rPr lang="nl-NL" b="1" dirty="0" err="1"/>
              <a:t>Testing</a:t>
            </a:r>
            <a:r>
              <a:rPr lang="nl-NL" b="1" dirty="0"/>
              <a:t> English level in groep 7 &amp; 8 (11 &amp; 12 </a:t>
            </a:r>
            <a:r>
              <a:rPr lang="nl-NL" b="1" dirty="0" err="1"/>
              <a:t>year</a:t>
            </a:r>
            <a:r>
              <a:rPr lang="nl-NL" b="1" dirty="0"/>
              <a:t> </a:t>
            </a:r>
            <a:r>
              <a:rPr lang="nl-NL" b="1" dirty="0" err="1"/>
              <a:t>olds</a:t>
            </a:r>
            <a:r>
              <a:rPr lang="nl-NL" b="1" dirty="0"/>
              <a:t>)</a:t>
            </a:r>
          </a:p>
          <a:p>
            <a:pPr marL="0" indent="0"/>
            <a:endParaRPr lang="nl-NL" b="1" dirty="0"/>
          </a:p>
          <a:p>
            <a:pPr marL="0" indent="0"/>
            <a:endParaRPr lang="nl-NL" b="0" dirty="0"/>
          </a:p>
          <a:p>
            <a:pPr marL="0" indent="0"/>
            <a:r>
              <a:rPr lang="nl-NL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73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280" y="277854"/>
            <a:ext cx="8534400" cy="1507067"/>
          </a:xfrm>
        </p:spPr>
        <p:txBody>
          <a:bodyPr/>
          <a:lstStyle/>
          <a:p>
            <a:r>
              <a:rPr lang="nl-NL" dirty="0">
                <a:latin typeface="+mn-lt"/>
              </a:rPr>
              <a:t>How is </a:t>
            </a:r>
            <a:r>
              <a:rPr lang="nl-NL" dirty="0" err="1">
                <a:latin typeface="+mn-lt"/>
              </a:rPr>
              <a:t>internationalisation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integrated</a:t>
            </a:r>
            <a:r>
              <a:rPr lang="nl-NL" dirty="0">
                <a:latin typeface="+mn-lt"/>
              </a:rPr>
              <a:t> (3)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0715" y="2239694"/>
            <a:ext cx="7520940" cy="501182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nl-NL" b="1" dirty="0"/>
              <a:t>International </a:t>
            </a:r>
            <a:r>
              <a:rPr lang="nl-NL" b="1" dirty="0" err="1"/>
              <a:t>day</a:t>
            </a:r>
            <a:endParaRPr lang="nl-NL" b="1" dirty="0"/>
          </a:p>
          <a:p>
            <a:pPr marL="0" indent="0"/>
            <a:endParaRPr lang="nl-NL" b="1" dirty="0"/>
          </a:p>
          <a:p>
            <a:pPr>
              <a:buFontTx/>
              <a:buChar char="-"/>
            </a:pPr>
            <a:r>
              <a:rPr lang="nl-NL" b="1" dirty="0"/>
              <a:t>Tour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teachers</a:t>
            </a:r>
            <a:r>
              <a:rPr lang="nl-NL" b="1" dirty="0"/>
              <a:t> </a:t>
            </a:r>
            <a:r>
              <a:rPr lang="nl-NL" b="1" dirty="0" err="1"/>
              <a:t>from</a:t>
            </a:r>
            <a:r>
              <a:rPr lang="nl-NL" b="1" dirty="0"/>
              <a:t> Kenya</a:t>
            </a:r>
          </a:p>
          <a:p>
            <a:pPr>
              <a:buFontTx/>
              <a:buChar char="-"/>
            </a:pPr>
            <a:r>
              <a:rPr lang="nl-NL" b="1" dirty="0"/>
              <a:t>Support Cambodja, Haïti, Peru</a:t>
            </a:r>
          </a:p>
          <a:p>
            <a:pPr marL="0" indent="0">
              <a:buNone/>
            </a:pPr>
            <a:endParaRPr lang="nl-NL" b="1" dirty="0"/>
          </a:p>
          <a:p>
            <a:pPr>
              <a:buFontTx/>
              <a:buChar char="-"/>
            </a:pPr>
            <a:r>
              <a:rPr lang="nl-NL" b="1" dirty="0" err="1"/>
              <a:t>Children</a:t>
            </a:r>
            <a:r>
              <a:rPr lang="nl-NL" b="1" dirty="0"/>
              <a:t> </a:t>
            </a:r>
            <a:r>
              <a:rPr lang="nl-NL" b="1" dirty="0" err="1"/>
              <a:t>group</a:t>
            </a:r>
            <a:r>
              <a:rPr lang="nl-NL" b="1" dirty="0"/>
              <a:t> 6,7 &amp; 8 </a:t>
            </a:r>
            <a:r>
              <a:rPr lang="nl-NL" b="1" dirty="0" err="1"/>
              <a:t>use</a:t>
            </a:r>
            <a:r>
              <a:rPr lang="nl-NL" b="1" dirty="0"/>
              <a:t> “My </a:t>
            </a:r>
            <a:r>
              <a:rPr lang="nl-NL" b="1" dirty="0" err="1"/>
              <a:t>Languages</a:t>
            </a:r>
            <a:r>
              <a:rPr lang="nl-NL" b="1" dirty="0"/>
              <a:t>, A </a:t>
            </a:r>
            <a:r>
              <a:rPr lang="nl-NL" b="1" dirty="0" err="1"/>
              <a:t>multilingual</a:t>
            </a:r>
            <a:r>
              <a:rPr lang="nl-NL" b="1" dirty="0"/>
              <a:t> folder”.</a:t>
            </a:r>
          </a:p>
          <a:p>
            <a:pPr marL="0" indent="0"/>
            <a:r>
              <a:rPr lang="nl-NL" b="1" dirty="0"/>
              <a:t>Extra </a:t>
            </a:r>
            <a:r>
              <a:rPr lang="nl-NL" b="1" dirty="0" err="1"/>
              <a:t>challenging</a:t>
            </a:r>
            <a:endParaRPr lang="nl-NL" b="1" dirty="0"/>
          </a:p>
          <a:p>
            <a:pPr marL="0" indent="0"/>
            <a:r>
              <a:rPr lang="nl-NL" b="1" dirty="0" err="1"/>
              <a:t>Enables</a:t>
            </a:r>
            <a:r>
              <a:rPr lang="nl-NL" b="1" dirty="0"/>
              <a:t> </a:t>
            </a:r>
            <a:r>
              <a:rPr lang="nl-NL" b="1" dirty="0" err="1"/>
              <a:t>differentiating</a:t>
            </a:r>
            <a:endParaRPr lang="nl-NL" b="1" dirty="0"/>
          </a:p>
          <a:p>
            <a:pPr marL="0" indent="0"/>
            <a:r>
              <a:rPr lang="nl-NL" b="1" dirty="0" err="1"/>
              <a:t>Stimulates</a:t>
            </a:r>
            <a:r>
              <a:rPr lang="nl-NL" b="1" dirty="0"/>
              <a:t> </a:t>
            </a:r>
            <a:r>
              <a:rPr lang="nl-NL" b="1" dirty="0" err="1"/>
              <a:t>creativity</a:t>
            </a:r>
            <a:endParaRPr lang="nl-NL" b="1" dirty="0"/>
          </a:p>
          <a:p>
            <a:pPr marL="0" indent="0"/>
            <a:endParaRPr lang="nl-NL" b="0" dirty="0"/>
          </a:p>
          <a:p>
            <a:pPr marL="0" indent="0"/>
            <a:endParaRPr lang="nl-NL" b="0" dirty="0"/>
          </a:p>
          <a:p>
            <a:pPr marL="0" indent="0"/>
            <a:endParaRPr lang="nl-NL" b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6" y="2581009"/>
            <a:ext cx="2661784" cy="196426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032680" y="4630386"/>
            <a:ext cx="35283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1600" dirty="0"/>
              <a:t>Price: €12,50 </a:t>
            </a:r>
            <a:br>
              <a:rPr lang="de-CH" altLang="de-DE" sz="1600" dirty="0"/>
            </a:br>
            <a:br>
              <a:rPr lang="de-CH" altLang="de-DE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35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5397C-F184-4296-B628-7113BF21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620182"/>
            <a:ext cx="8534400" cy="1507067"/>
          </a:xfrm>
        </p:spPr>
        <p:txBody>
          <a:bodyPr/>
          <a:lstStyle/>
          <a:p>
            <a:r>
              <a:rPr lang="nl-NL" dirty="0"/>
              <a:t>Points of Attention	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1BB542-EE64-439C-98EC-F3218852C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57" y="749705"/>
            <a:ext cx="8534400" cy="3615267"/>
          </a:xfrm>
        </p:spPr>
        <p:txBody>
          <a:bodyPr/>
          <a:lstStyle/>
          <a:p>
            <a:r>
              <a:rPr lang="nl-NL" b="1" dirty="0"/>
              <a:t>Save </a:t>
            </a:r>
            <a:r>
              <a:rPr lang="nl-NL" b="1" dirty="0" err="1"/>
              <a:t>your</a:t>
            </a:r>
            <a:r>
              <a:rPr lang="nl-NL" b="1" dirty="0"/>
              <a:t> </a:t>
            </a:r>
            <a:r>
              <a:rPr lang="nl-NL" b="1" dirty="0" err="1"/>
              <a:t>developing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plan on </a:t>
            </a:r>
            <a:r>
              <a:rPr lang="nl-NL" b="1" dirty="0" err="1"/>
              <a:t>Twinspace</a:t>
            </a:r>
            <a:r>
              <a:rPr lang="nl-NL" b="1" dirty="0"/>
              <a:t>.</a:t>
            </a:r>
          </a:p>
          <a:p>
            <a:r>
              <a:rPr lang="nl-NL" b="1" dirty="0" err="1"/>
              <a:t>Give</a:t>
            </a:r>
            <a:r>
              <a:rPr lang="nl-NL" b="1" dirty="0"/>
              <a:t> </a:t>
            </a:r>
            <a:r>
              <a:rPr lang="nl-NL" b="1" dirty="0" err="1"/>
              <a:t>it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name of </a:t>
            </a:r>
            <a:r>
              <a:rPr lang="nl-NL" b="1" dirty="0" err="1"/>
              <a:t>your</a:t>
            </a:r>
            <a:r>
              <a:rPr lang="nl-NL" b="1" dirty="0"/>
              <a:t> school!</a:t>
            </a:r>
          </a:p>
          <a:p>
            <a:r>
              <a:rPr lang="nl-NL" b="1" dirty="0" err="1"/>
              <a:t>There</a:t>
            </a:r>
            <a:r>
              <a:rPr lang="nl-NL" b="1" dirty="0"/>
              <a:t> is a separate folder </a:t>
            </a:r>
            <a:r>
              <a:rPr lang="nl-NL" b="1" dirty="0" err="1"/>
              <a:t>for</a:t>
            </a:r>
            <a:r>
              <a:rPr lang="nl-NL" b="1" dirty="0"/>
              <a:t> it. </a:t>
            </a:r>
            <a:r>
              <a:rPr lang="nl-NL" b="1" dirty="0" err="1"/>
              <a:t>Ask</a:t>
            </a:r>
            <a:r>
              <a:rPr lang="nl-NL" b="1" dirty="0"/>
              <a:t> </a:t>
            </a:r>
            <a:r>
              <a:rPr lang="nl-NL" b="1" dirty="0" err="1"/>
              <a:t>Luciana</a:t>
            </a:r>
            <a:r>
              <a:rPr lang="nl-NL" b="1" dirty="0"/>
              <a:t> or Luke</a:t>
            </a:r>
          </a:p>
        </p:txBody>
      </p:sp>
    </p:spTree>
    <p:extLst>
      <p:ext uri="{BB962C8B-B14F-4D97-AF65-F5344CB8AC3E}">
        <p14:creationId xmlns:p14="http://schemas.microsoft.com/office/powerpoint/2010/main" val="94568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A2A135C-3F43-4CE9-B62A-B5B70F28E802}"/>
              </a:ext>
            </a:extLst>
          </p:cNvPr>
          <p:cNvSpPr/>
          <p:nvPr/>
        </p:nvSpPr>
        <p:spPr>
          <a:xfrm>
            <a:off x="1041718" y="0"/>
            <a:ext cx="8271545" cy="5637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Thursday November 8</a:t>
            </a:r>
            <a:r>
              <a:rPr lang="en-GB" sz="2800" b="1" kern="0" baseline="3000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8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200" b="1" dirty="0"/>
              <a:t>08:00</a:t>
            </a:r>
            <a:r>
              <a:rPr lang="en-GB" sz="2200" dirty="0"/>
              <a:t> (Jasper &amp; </a:t>
            </a:r>
            <a:r>
              <a:rPr lang="en-GB" sz="2200" dirty="0" err="1"/>
              <a:t>Bernardien</a:t>
            </a:r>
            <a:r>
              <a:rPr lang="en-GB" sz="2200" dirty="0"/>
              <a:t>) Improving education – writing the plan</a:t>
            </a:r>
            <a:endParaRPr lang="nl-NL" sz="2200" dirty="0"/>
          </a:p>
          <a:p>
            <a:r>
              <a:rPr lang="en-GB" sz="2200" b="1" dirty="0"/>
              <a:t>10.00</a:t>
            </a:r>
            <a:r>
              <a:rPr lang="en-GB" sz="2200" dirty="0"/>
              <a:t> </a:t>
            </a:r>
            <a:r>
              <a:rPr lang="en-GB" sz="2200" dirty="0" err="1"/>
              <a:t>Coffeebreak</a:t>
            </a:r>
            <a:endParaRPr lang="nl-NL" sz="2200" dirty="0"/>
          </a:p>
          <a:p>
            <a:r>
              <a:rPr lang="en-GB" sz="2200" b="1" dirty="0"/>
              <a:t>10.15</a:t>
            </a:r>
            <a:r>
              <a:rPr lang="en-GB" sz="2200" dirty="0"/>
              <a:t> (Anabel) Evaluation</a:t>
            </a:r>
            <a:endParaRPr lang="nl-NL" sz="2200" dirty="0"/>
          </a:p>
          <a:p>
            <a:r>
              <a:rPr lang="en-GB" sz="2200" b="1" dirty="0"/>
              <a:t>11.00</a:t>
            </a:r>
            <a:r>
              <a:rPr lang="en-GB" sz="2200" dirty="0"/>
              <a:t> Presentation of mini-projects</a:t>
            </a:r>
            <a:endParaRPr lang="nl-NL" sz="2200" dirty="0"/>
          </a:p>
          <a:p>
            <a:r>
              <a:rPr lang="en-GB" sz="2200" b="1" dirty="0"/>
              <a:t>11.30</a:t>
            </a:r>
            <a:r>
              <a:rPr lang="en-GB" sz="2200" dirty="0"/>
              <a:t> Presentation of improving education and developing internationalisation policy in 2 groups. </a:t>
            </a:r>
            <a:endParaRPr lang="nl-NL" sz="2200" dirty="0"/>
          </a:p>
          <a:p>
            <a:r>
              <a:rPr lang="en-GB" sz="2200" b="1" dirty="0"/>
              <a:t>12.00</a:t>
            </a:r>
            <a:r>
              <a:rPr lang="en-GB" sz="2200" dirty="0"/>
              <a:t> Handing out certificates</a:t>
            </a:r>
            <a:endParaRPr lang="nl-NL" sz="2200" dirty="0"/>
          </a:p>
          <a:p>
            <a:r>
              <a:rPr lang="en-GB" sz="2200" dirty="0"/>
              <a:t> </a:t>
            </a:r>
            <a:endParaRPr lang="nl-NL" sz="2200" dirty="0"/>
          </a:p>
          <a:p>
            <a:r>
              <a:rPr lang="en-GB" sz="2200" b="1" dirty="0"/>
              <a:t>12.15</a:t>
            </a:r>
            <a:r>
              <a:rPr lang="en-GB" sz="2200" dirty="0"/>
              <a:t> Tour to Matera. Visit to Matera’s Stone</a:t>
            </a:r>
            <a:endParaRPr lang="nl-NL" sz="2200" dirty="0"/>
          </a:p>
          <a:p>
            <a:r>
              <a:rPr lang="en-GB" sz="2200" b="1" dirty="0"/>
              <a:t>14:00</a:t>
            </a:r>
            <a:r>
              <a:rPr lang="en-GB" sz="2200" dirty="0"/>
              <a:t> Lunch </a:t>
            </a:r>
            <a:r>
              <a:rPr lang="en-GB" sz="2200" dirty="0" err="1"/>
              <a:t>L’Abbondanza</a:t>
            </a:r>
            <a:r>
              <a:rPr lang="en-GB" sz="2200" dirty="0"/>
              <a:t> </a:t>
            </a:r>
            <a:r>
              <a:rPr lang="en-GB" sz="2200" dirty="0" err="1"/>
              <a:t>Lucana</a:t>
            </a:r>
            <a:r>
              <a:rPr lang="en-GB" sz="2200" dirty="0"/>
              <a:t>” typical restaurant  </a:t>
            </a:r>
            <a:endParaRPr lang="nl-NL" sz="2200" dirty="0"/>
          </a:p>
          <a:p>
            <a:r>
              <a:rPr lang="en-GB" sz="2200" b="1" dirty="0"/>
              <a:t>15.30</a:t>
            </a:r>
            <a:r>
              <a:rPr lang="en-GB" sz="2200" dirty="0"/>
              <a:t> Matera and visit to “Sassi di Matera” </a:t>
            </a:r>
            <a:endParaRPr lang="nl-NL" sz="2200" dirty="0"/>
          </a:p>
          <a:p>
            <a:r>
              <a:rPr lang="en-GB" sz="2200" b="1" dirty="0"/>
              <a:t>18:00</a:t>
            </a:r>
            <a:r>
              <a:rPr lang="en-GB" sz="2200" dirty="0"/>
              <a:t> Bus back to </a:t>
            </a:r>
            <a:r>
              <a:rPr lang="en-GB" sz="2200" dirty="0" err="1"/>
              <a:t>Stigliano</a:t>
            </a:r>
            <a:r>
              <a:rPr lang="en-GB" sz="2200" dirty="0"/>
              <a:t> </a:t>
            </a:r>
            <a:endParaRPr lang="nl-NL" sz="2200" dirty="0"/>
          </a:p>
          <a:p>
            <a:r>
              <a:rPr lang="en-GB" sz="2200" b="1" dirty="0"/>
              <a:t>21:00</a:t>
            </a:r>
            <a:r>
              <a:rPr lang="en-GB" sz="2200" dirty="0"/>
              <a:t> Dinner Mariano Restaurant </a:t>
            </a:r>
            <a:endParaRPr lang="nl-NL" sz="2200" dirty="0"/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nl-NL" sz="1400" b="1" kern="0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2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175391"/>
            <a:ext cx="8534400" cy="1507067"/>
          </a:xfrm>
        </p:spPr>
        <p:txBody>
          <a:bodyPr/>
          <a:lstStyle/>
          <a:p>
            <a:r>
              <a:rPr lang="nl-NL" b="1" dirty="0"/>
              <a:t>3. IMPROVING EDUCATION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757" y="6326426"/>
            <a:ext cx="1463167" cy="463336"/>
          </a:xfrm>
          <a:prstGeom prst="rect">
            <a:avLst/>
          </a:prstGeom>
        </p:spPr>
      </p:pic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1773" y="1990015"/>
            <a:ext cx="4718713" cy="325554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289" y="2374776"/>
            <a:ext cx="25241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72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3"/>
            <a:ext cx="9893990" cy="1507067"/>
          </a:xfrm>
        </p:spPr>
        <p:txBody>
          <a:bodyPr>
            <a:normAutofit/>
          </a:bodyPr>
          <a:lstStyle/>
          <a:p>
            <a:r>
              <a:rPr lang="nl-NL" b="1" dirty="0" err="1"/>
              <a:t>Improving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8534400" cy="5176007"/>
          </a:xfrm>
        </p:spPr>
        <p:txBody>
          <a:bodyPr>
            <a:normAutofit/>
          </a:bodyPr>
          <a:lstStyle/>
          <a:p>
            <a:r>
              <a:rPr lang="nl-NL" b="1" dirty="0"/>
              <a:t>Input: </a:t>
            </a:r>
          </a:p>
          <a:p>
            <a:pPr marL="0" indent="0">
              <a:buNone/>
            </a:pPr>
            <a:r>
              <a:rPr lang="nl-NL" b="1" dirty="0"/>
              <a:t>1. Video </a:t>
            </a:r>
            <a:r>
              <a:rPr lang="nl-NL" b="1" dirty="0" err="1"/>
              <a:t>presentations</a:t>
            </a:r>
            <a:r>
              <a:rPr lang="nl-NL" b="1" dirty="0"/>
              <a:t> </a:t>
            </a:r>
          </a:p>
          <a:p>
            <a:r>
              <a:rPr lang="nl-NL" b="1" dirty="0" err="1"/>
              <a:t>Twinspace</a:t>
            </a:r>
            <a:r>
              <a:rPr lang="nl-NL" b="1" dirty="0"/>
              <a:t> </a:t>
            </a:r>
          </a:p>
          <a:p>
            <a:r>
              <a:rPr lang="nl-NL" b="1" dirty="0"/>
              <a:t>New schools</a:t>
            </a:r>
          </a:p>
          <a:p>
            <a:r>
              <a:rPr lang="nl-NL" b="1" dirty="0"/>
              <a:t>Presenting strong points &amp; </a:t>
            </a:r>
            <a:r>
              <a:rPr lang="nl-NL" b="1" dirty="0" err="1"/>
              <a:t>challenges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2. </a:t>
            </a:r>
            <a:r>
              <a:rPr lang="nl-NL" b="1" dirty="0" err="1"/>
              <a:t>Conversations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other</a:t>
            </a:r>
            <a:r>
              <a:rPr lang="nl-NL" b="1" dirty="0"/>
              <a:t> </a:t>
            </a:r>
            <a:r>
              <a:rPr lang="nl-NL" b="1" dirty="0" err="1"/>
              <a:t>teachers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3. Input </a:t>
            </a:r>
            <a:r>
              <a:rPr lang="nl-NL" b="1" dirty="0" err="1"/>
              <a:t>before</a:t>
            </a:r>
            <a:r>
              <a:rPr lang="nl-NL" b="1" dirty="0"/>
              <a:t> workshop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Inspiration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improve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r>
              <a:rPr lang="nl-NL" b="1" dirty="0"/>
              <a:t> in </a:t>
            </a:r>
            <a:r>
              <a:rPr lang="nl-NL" b="1" dirty="0" err="1"/>
              <a:t>your</a:t>
            </a:r>
            <a:r>
              <a:rPr lang="nl-NL" b="1" dirty="0"/>
              <a:t> schools, </a:t>
            </a:r>
            <a:r>
              <a:rPr lang="nl-NL" b="1" dirty="0" err="1"/>
              <a:t>Thursday</a:t>
            </a:r>
            <a:r>
              <a:rPr lang="nl-NL" b="1" dirty="0"/>
              <a:t>: Write a plan </a:t>
            </a:r>
            <a:r>
              <a:rPr lang="nl-NL" b="1" dirty="0" err="1"/>
              <a:t>according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:</a:t>
            </a:r>
          </a:p>
          <a:p>
            <a:pPr marL="0" indent="0">
              <a:buNone/>
            </a:pPr>
            <a:r>
              <a:rPr lang="nl-NL" b="1" i="1" dirty="0"/>
              <a:t>Golden </a:t>
            </a:r>
            <a:r>
              <a:rPr lang="nl-NL" b="1" i="1" dirty="0" err="1"/>
              <a:t>circle</a:t>
            </a:r>
            <a:r>
              <a:rPr lang="nl-NL" b="1" i="1" dirty="0"/>
              <a:t> (</a:t>
            </a:r>
            <a:r>
              <a:rPr lang="nl-NL" b="1" i="1" dirty="0" err="1"/>
              <a:t>Sinek</a:t>
            </a:r>
            <a:r>
              <a:rPr lang="nl-NL" b="1" i="1" dirty="0"/>
              <a:t>, 2009): </a:t>
            </a:r>
            <a:r>
              <a:rPr lang="nl-NL" b="1" i="1" dirty="0" err="1"/>
              <a:t>Why</a:t>
            </a:r>
            <a:r>
              <a:rPr lang="nl-NL" b="1" i="1" dirty="0"/>
              <a:t>, </a:t>
            </a:r>
            <a:r>
              <a:rPr lang="nl-NL" b="1" i="1" dirty="0" err="1"/>
              <a:t>how</a:t>
            </a:r>
            <a:r>
              <a:rPr lang="nl-NL" b="1" i="1" dirty="0"/>
              <a:t>, </a:t>
            </a:r>
            <a:r>
              <a:rPr lang="nl-NL" b="1" i="1" dirty="0" err="1"/>
              <a:t>what</a:t>
            </a:r>
            <a:r>
              <a:rPr lang="nl-NL" b="1" i="1" dirty="0"/>
              <a:t>?</a:t>
            </a:r>
          </a:p>
          <a:p>
            <a:pPr marL="0" indent="0">
              <a:buNone/>
            </a:pPr>
            <a:r>
              <a:rPr lang="nl-NL" b="1" i="1" dirty="0" err="1"/>
              <a:t>Didactical</a:t>
            </a:r>
            <a:r>
              <a:rPr lang="nl-NL" b="1" i="1" dirty="0"/>
              <a:t> Concept (van den Akker, 2003)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0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427838"/>
            <a:ext cx="9893990" cy="947956"/>
          </a:xfrm>
        </p:spPr>
        <p:txBody>
          <a:bodyPr>
            <a:normAutofit fontScale="90000"/>
          </a:bodyPr>
          <a:lstStyle/>
          <a:p>
            <a:r>
              <a:rPr lang="nl-NL" b="1" dirty="0" err="1"/>
              <a:t>CuRrent</a:t>
            </a:r>
            <a:r>
              <a:rPr lang="nl-NL" b="1" dirty="0"/>
              <a:t> </a:t>
            </a:r>
            <a:r>
              <a:rPr lang="nl-NL" b="1" dirty="0" err="1"/>
              <a:t>educational</a:t>
            </a:r>
            <a:r>
              <a:rPr lang="nl-NL" b="1" dirty="0"/>
              <a:t> </a:t>
            </a:r>
            <a:r>
              <a:rPr lang="nl-NL" b="1" dirty="0" err="1"/>
              <a:t>developments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English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535185"/>
            <a:ext cx="10523480" cy="4915949"/>
          </a:xfrm>
        </p:spPr>
        <p:txBody>
          <a:bodyPr>
            <a:normAutofit/>
          </a:bodyPr>
          <a:lstStyle/>
          <a:p>
            <a:r>
              <a:rPr lang="nl-NL" b="1" dirty="0" err="1"/>
              <a:t>Early</a:t>
            </a:r>
            <a:r>
              <a:rPr lang="nl-NL" b="1" dirty="0"/>
              <a:t> English </a:t>
            </a:r>
            <a:r>
              <a:rPr lang="nl-NL" b="1" dirty="0" err="1"/>
              <a:t>from</a:t>
            </a:r>
            <a:r>
              <a:rPr lang="nl-NL" b="1" dirty="0"/>
              <a:t> </a:t>
            </a:r>
            <a:r>
              <a:rPr lang="nl-NL" b="1" dirty="0" err="1"/>
              <a:t>age</a:t>
            </a:r>
            <a:r>
              <a:rPr lang="nl-NL" b="1" dirty="0"/>
              <a:t> 4 </a:t>
            </a:r>
            <a:r>
              <a:rPr lang="nl-NL" b="1" dirty="0" err="1"/>
              <a:t>and</a:t>
            </a:r>
            <a:r>
              <a:rPr lang="nl-NL" b="1" dirty="0"/>
              <a:t> up, </a:t>
            </a:r>
            <a:r>
              <a:rPr lang="nl-NL" b="1" dirty="0" err="1"/>
              <a:t>work</a:t>
            </a:r>
            <a:r>
              <a:rPr lang="nl-NL" b="1" dirty="0"/>
              <a:t> </a:t>
            </a:r>
            <a:r>
              <a:rPr lang="nl-NL" b="1" dirty="0" err="1"/>
              <a:t>together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preschools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kindergarten</a:t>
            </a:r>
            <a:endParaRPr lang="nl-NL" b="1" dirty="0"/>
          </a:p>
          <a:p>
            <a:r>
              <a:rPr lang="nl-NL" b="1" dirty="0" err="1"/>
              <a:t>Use</a:t>
            </a:r>
            <a:r>
              <a:rPr lang="nl-NL" b="1" dirty="0"/>
              <a:t> a practical </a:t>
            </a:r>
            <a:r>
              <a:rPr lang="nl-NL" b="1" dirty="0" err="1"/>
              <a:t>application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English,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example</a:t>
            </a:r>
            <a:r>
              <a:rPr lang="nl-NL" b="1" dirty="0"/>
              <a:t> </a:t>
            </a:r>
            <a:r>
              <a:rPr lang="nl-NL" b="1" dirty="0" err="1"/>
              <a:t>eTwinning</a:t>
            </a:r>
            <a:r>
              <a:rPr lang="nl-NL" b="1" dirty="0"/>
              <a:t> or mini-</a:t>
            </a:r>
            <a:r>
              <a:rPr lang="nl-NL" b="1" dirty="0" err="1"/>
              <a:t>projects</a:t>
            </a:r>
            <a:endParaRPr lang="nl-NL" b="1" dirty="0"/>
          </a:p>
          <a:p>
            <a:r>
              <a:rPr lang="nl-NL" b="1" dirty="0"/>
              <a:t>The </a:t>
            </a:r>
            <a:r>
              <a:rPr lang="nl-NL" b="1" dirty="0" err="1"/>
              <a:t>learning</a:t>
            </a:r>
            <a:r>
              <a:rPr lang="nl-NL" b="1" dirty="0"/>
              <a:t> environment of a </a:t>
            </a:r>
            <a:r>
              <a:rPr lang="nl-NL" b="1" dirty="0" err="1"/>
              <a:t>child</a:t>
            </a:r>
            <a:r>
              <a:rPr lang="nl-NL" b="1" dirty="0"/>
              <a:t> is </a:t>
            </a:r>
            <a:r>
              <a:rPr lang="nl-NL" b="1" dirty="0" err="1"/>
              <a:t>bigger</a:t>
            </a:r>
            <a:r>
              <a:rPr lang="nl-NL" b="1" dirty="0"/>
              <a:t> </a:t>
            </a:r>
            <a:r>
              <a:rPr lang="nl-NL" b="1" dirty="0" err="1"/>
              <a:t>than</a:t>
            </a:r>
            <a:r>
              <a:rPr lang="nl-NL" b="1" dirty="0"/>
              <a:t> a classroom</a:t>
            </a:r>
          </a:p>
          <a:p>
            <a:r>
              <a:rPr lang="nl-NL" b="1" dirty="0"/>
              <a:t>Connect </a:t>
            </a:r>
            <a:r>
              <a:rPr lang="nl-NL" b="1" dirty="0" err="1"/>
              <a:t>learning</a:t>
            </a:r>
            <a:r>
              <a:rPr lang="nl-NL" b="1" dirty="0"/>
              <a:t> goals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endParaRPr lang="nl-NL" b="1" dirty="0"/>
          </a:p>
          <a:p>
            <a:r>
              <a:rPr lang="nl-NL" b="1" dirty="0" err="1"/>
              <a:t>Integrating</a:t>
            </a:r>
            <a:r>
              <a:rPr lang="nl-NL" b="1" dirty="0"/>
              <a:t> subjects,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example</a:t>
            </a:r>
            <a:r>
              <a:rPr lang="nl-NL" b="1" dirty="0"/>
              <a:t> English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music</a:t>
            </a:r>
            <a:r>
              <a:rPr lang="nl-NL" b="1" dirty="0"/>
              <a:t>, </a:t>
            </a:r>
            <a:r>
              <a:rPr lang="nl-NL" b="1" dirty="0" err="1"/>
              <a:t>social</a:t>
            </a:r>
            <a:r>
              <a:rPr lang="nl-NL" b="1" dirty="0"/>
              <a:t> skills etc.</a:t>
            </a:r>
          </a:p>
          <a:p>
            <a:endParaRPr lang="nl-NL" b="1" dirty="0"/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</a:rPr>
              <a:t>PARENTS</a:t>
            </a:r>
          </a:p>
          <a:p>
            <a:r>
              <a:rPr lang="nl-NL" b="1" dirty="0" err="1"/>
              <a:t>Involvement</a:t>
            </a:r>
            <a:r>
              <a:rPr lang="nl-NL" b="1" dirty="0"/>
              <a:t> of </a:t>
            </a:r>
            <a:r>
              <a:rPr lang="nl-NL" b="1" dirty="0" err="1"/>
              <a:t>parents</a:t>
            </a:r>
            <a:r>
              <a:rPr lang="nl-NL" b="1" dirty="0"/>
              <a:t> in </a:t>
            </a:r>
            <a:r>
              <a:rPr lang="nl-NL" b="1" dirty="0" err="1"/>
              <a:t>education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school </a:t>
            </a:r>
            <a:r>
              <a:rPr lang="nl-NL" b="1" dirty="0" err="1"/>
              <a:t>organisation</a:t>
            </a:r>
            <a:endParaRPr lang="nl-NL" b="1" dirty="0"/>
          </a:p>
          <a:p>
            <a:r>
              <a:rPr lang="nl-NL" b="1" dirty="0"/>
              <a:t>Assist in </a:t>
            </a:r>
            <a:r>
              <a:rPr lang="nl-NL" b="1" dirty="0" err="1"/>
              <a:t>learning</a:t>
            </a:r>
            <a:r>
              <a:rPr lang="nl-NL" b="1" dirty="0"/>
              <a:t>, help </a:t>
            </a:r>
            <a:r>
              <a:rPr lang="nl-NL" b="1" dirty="0" err="1"/>
              <a:t>decorate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school, </a:t>
            </a:r>
            <a:r>
              <a:rPr lang="nl-NL" b="1" dirty="0" err="1"/>
              <a:t>use</a:t>
            </a:r>
            <a:r>
              <a:rPr lang="nl-NL" b="1" dirty="0"/>
              <a:t> </a:t>
            </a:r>
            <a:r>
              <a:rPr lang="nl-NL" b="1" dirty="0" err="1"/>
              <a:t>their</a:t>
            </a:r>
            <a:r>
              <a:rPr lang="nl-NL" b="1" dirty="0"/>
              <a:t> </a:t>
            </a:r>
            <a:r>
              <a:rPr lang="nl-NL" b="1" dirty="0" err="1"/>
              <a:t>talents</a:t>
            </a:r>
            <a:endParaRPr lang="nl-NL" b="1" dirty="0"/>
          </a:p>
          <a:p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63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4"/>
            <a:ext cx="9893990" cy="1200404"/>
          </a:xfrm>
        </p:spPr>
        <p:txBody>
          <a:bodyPr>
            <a:normAutofit/>
          </a:bodyPr>
          <a:lstStyle/>
          <a:p>
            <a:r>
              <a:rPr lang="nl-NL" dirty="0" err="1"/>
              <a:t>Differentiation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10523480" cy="4739779"/>
          </a:xfrm>
        </p:spPr>
        <p:txBody>
          <a:bodyPr>
            <a:normAutofit/>
          </a:bodyPr>
          <a:lstStyle/>
          <a:p>
            <a:r>
              <a:rPr lang="nl-NL" b="1" dirty="0"/>
              <a:t>Teaching at different levels </a:t>
            </a:r>
            <a:r>
              <a:rPr lang="nl-NL" b="1" dirty="0" err="1"/>
              <a:t>within</a:t>
            </a:r>
            <a:r>
              <a:rPr lang="nl-NL" b="1" dirty="0"/>
              <a:t> a classroom</a:t>
            </a:r>
          </a:p>
          <a:p>
            <a:r>
              <a:rPr lang="nl-NL" b="1" dirty="0" err="1"/>
              <a:t>Depending</a:t>
            </a:r>
            <a:r>
              <a:rPr lang="nl-NL" b="1" dirty="0"/>
              <a:t> on </a:t>
            </a:r>
            <a:r>
              <a:rPr lang="nl-NL" b="1" dirty="0" err="1"/>
              <a:t>instructional</a:t>
            </a:r>
            <a:r>
              <a:rPr lang="nl-NL" b="1" dirty="0"/>
              <a:t> </a:t>
            </a:r>
            <a:r>
              <a:rPr lang="nl-NL" b="1" dirty="0" err="1"/>
              <a:t>needs</a:t>
            </a:r>
            <a:r>
              <a:rPr lang="nl-NL" b="1" dirty="0"/>
              <a:t> of </a:t>
            </a:r>
            <a:r>
              <a:rPr lang="nl-NL" b="1" dirty="0" err="1"/>
              <a:t>children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Assess</a:t>
            </a:r>
            <a:r>
              <a:rPr lang="nl-NL" b="1" dirty="0"/>
              <a:t> levels beforehand</a:t>
            </a:r>
          </a:p>
          <a:p>
            <a:r>
              <a:rPr lang="nl-NL" b="1" dirty="0"/>
              <a:t>No </a:t>
            </a:r>
            <a:r>
              <a:rPr lang="nl-NL" b="1" dirty="0" err="1"/>
              <a:t>instruction</a:t>
            </a:r>
            <a:r>
              <a:rPr lang="nl-NL" b="1" dirty="0"/>
              <a:t>, basic </a:t>
            </a:r>
            <a:r>
              <a:rPr lang="nl-NL" b="1" dirty="0" err="1"/>
              <a:t>instruction</a:t>
            </a:r>
            <a:r>
              <a:rPr lang="nl-NL" b="1" dirty="0"/>
              <a:t>, extra </a:t>
            </a:r>
            <a:r>
              <a:rPr lang="nl-NL" b="1" dirty="0" err="1"/>
              <a:t>instruction</a:t>
            </a:r>
            <a:endParaRPr lang="nl-NL" b="1" dirty="0"/>
          </a:p>
          <a:p>
            <a:r>
              <a:rPr lang="nl-NL" b="1" dirty="0" err="1"/>
              <a:t>Mostly</a:t>
            </a:r>
            <a:r>
              <a:rPr lang="nl-NL" b="1" dirty="0"/>
              <a:t> </a:t>
            </a:r>
            <a:r>
              <a:rPr lang="nl-NL" b="1" dirty="0" err="1"/>
              <a:t>combined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system of </a:t>
            </a:r>
            <a:r>
              <a:rPr lang="nl-NL" b="1" dirty="0" err="1"/>
              <a:t>postponed</a:t>
            </a:r>
            <a:r>
              <a:rPr lang="nl-NL" b="1" dirty="0"/>
              <a:t> attention of </a:t>
            </a:r>
            <a:r>
              <a:rPr lang="nl-NL" b="1" dirty="0" err="1"/>
              <a:t>the</a:t>
            </a:r>
            <a:r>
              <a:rPr lang="nl-NL" b="1" dirty="0"/>
              <a:t> teacher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Program/</a:t>
            </a:r>
            <a:r>
              <a:rPr lang="nl-NL" b="1" dirty="0" err="1"/>
              <a:t>activities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highly</a:t>
            </a:r>
            <a:r>
              <a:rPr lang="nl-NL" b="1" dirty="0"/>
              <a:t> </a:t>
            </a:r>
            <a:r>
              <a:rPr lang="nl-NL" b="1" dirty="0" err="1"/>
              <a:t>gifted</a:t>
            </a:r>
            <a:r>
              <a:rPr lang="nl-NL" b="1" dirty="0"/>
              <a:t> </a:t>
            </a:r>
            <a:r>
              <a:rPr lang="nl-NL" b="1" dirty="0" err="1"/>
              <a:t>children</a:t>
            </a:r>
            <a:endParaRPr lang="nl-NL" b="1" dirty="0"/>
          </a:p>
          <a:p>
            <a:pPr marL="0" indent="0">
              <a:buNone/>
            </a:pPr>
            <a:r>
              <a:rPr lang="nl-NL" b="1" dirty="0" err="1"/>
              <a:t>Integrate</a:t>
            </a:r>
            <a:r>
              <a:rPr lang="nl-NL" b="1" dirty="0"/>
              <a:t> </a:t>
            </a:r>
            <a:r>
              <a:rPr lang="nl-NL" b="1" dirty="0" err="1"/>
              <a:t>children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special </a:t>
            </a:r>
            <a:r>
              <a:rPr lang="nl-NL" b="1" dirty="0" err="1"/>
              <a:t>educational</a:t>
            </a:r>
            <a:r>
              <a:rPr lang="nl-NL" b="1" dirty="0"/>
              <a:t> </a:t>
            </a:r>
            <a:r>
              <a:rPr lang="nl-NL" b="1" dirty="0" err="1"/>
              <a:t>needs</a:t>
            </a:r>
            <a:r>
              <a:rPr lang="nl-NL" b="1" dirty="0"/>
              <a:t> </a:t>
            </a:r>
            <a:r>
              <a:rPr lang="nl-NL" b="1" dirty="0" err="1"/>
              <a:t>within</a:t>
            </a:r>
            <a:r>
              <a:rPr lang="nl-NL" b="1" dirty="0"/>
              <a:t> </a:t>
            </a:r>
            <a:r>
              <a:rPr lang="nl-NL" b="1" dirty="0" err="1"/>
              <a:t>regular</a:t>
            </a:r>
            <a:r>
              <a:rPr lang="nl-NL" b="1" dirty="0"/>
              <a:t> </a:t>
            </a:r>
            <a:r>
              <a:rPr lang="nl-NL" b="1" dirty="0" err="1"/>
              <a:t>primary</a:t>
            </a:r>
            <a:r>
              <a:rPr lang="nl-NL" b="1" dirty="0"/>
              <a:t> schools</a:t>
            </a:r>
          </a:p>
          <a:p>
            <a:pPr marL="0" indent="0">
              <a:buNone/>
            </a:pPr>
            <a:r>
              <a:rPr lang="nl-NL" b="1" dirty="0"/>
              <a:t>Fitting </a:t>
            </a:r>
            <a:r>
              <a:rPr lang="nl-NL" b="1" dirty="0" err="1"/>
              <a:t>education</a:t>
            </a:r>
            <a:r>
              <a:rPr lang="nl-NL" b="1" dirty="0"/>
              <a:t>/</a:t>
            </a:r>
            <a:r>
              <a:rPr lang="nl-NL" b="1" dirty="0" err="1"/>
              <a:t>inclusive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Personalising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E0572C5-AF51-4EF9-B10E-69168DBCA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326" y="1501892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381" y="334782"/>
            <a:ext cx="9893990" cy="1507067"/>
          </a:xfrm>
        </p:spPr>
        <p:txBody>
          <a:bodyPr>
            <a:normAutofit/>
          </a:bodyPr>
          <a:lstStyle/>
          <a:p>
            <a:r>
              <a:rPr lang="nl-NL" b="1" dirty="0" err="1"/>
              <a:t>Getting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know</a:t>
            </a:r>
            <a:r>
              <a:rPr lang="nl-NL" b="1" dirty="0"/>
              <a:t> </a:t>
            </a:r>
            <a:r>
              <a:rPr lang="nl-NL" b="1" dirty="0" err="1"/>
              <a:t>each</a:t>
            </a:r>
            <a:r>
              <a:rPr lang="nl-NL" b="1" dirty="0"/>
              <a:t> </a:t>
            </a:r>
            <a:r>
              <a:rPr lang="nl-NL" b="1" dirty="0" err="1"/>
              <a:t>other</a:t>
            </a:r>
            <a:r>
              <a:rPr lang="nl-NL" b="1" dirty="0"/>
              <a:t> (</a:t>
            </a:r>
            <a:r>
              <a:rPr lang="nl-NL" b="1" dirty="0" err="1"/>
              <a:t>Monday</a:t>
            </a:r>
            <a:r>
              <a:rPr lang="nl-NL" b="1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9438" y="1591811"/>
            <a:ext cx="8534400" cy="4280483"/>
          </a:xfrm>
        </p:spPr>
        <p:txBody>
          <a:bodyPr>
            <a:normAutofit/>
          </a:bodyPr>
          <a:lstStyle/>
          <a:p>
            <a:r>
              <a:rPr lang="nl-NL" b="1" dirty="0"/>
              <a:t>Word of </a:t>
            </a:r>
            <a:r>
              <a:rPr lang="nl-NL" b="1" dirty="0" err="1"/>
              <a:t>welcome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The </a:t>
            </a:r>
            <a:r>
              <a:rPr lang="nl-NL" b="1" dirty="0" err="1"/>
              <a:t>road</a:t>
            </a:r>
            <a:r>
              <a:rPr lang="nl-NL" b="1" dirty="0"/>
              <a:t> of IMPACT</a:t>
            </a:r>
          </a:p>
          <a:p>
            <a:pPr marL="0" indent="0">
              <a:buNone/>
            </a:pPr>
            <a:r>
              <a:rPr lang="nl-NL" b="1" dirty="0"/>
              <a:t>New schools, new country</a:t>
            </a:r>
          </a:p>
          <a:p>
            <a:r>
              <a:rPr lang="nl-NL" b="1" dirty="0"/>
              <a:t>General </a:t>
            </a:r>
            <a:r>
              <a:rPr lang="nl-NL" b="1" dirty="0" err="1"/>
              <a:t>introductions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Steering Group Members</a:t>
            </a:r>
          </a:p>
          <a:p>
            <a:r>
              <a:rPr lang="nl-NL" b="1" dirty="0" err="1"/>
              <a:t>Divide</a:t>
            </a:r>
            <a:r>
              <a:rPr lang="nl-NL" b="1" dirty="0"/>
              <a:t> </a:t>
            </a:r>
            <a:r>
              <a:rPr lang="nl-NL" b="1" dirty="0" err="1"/>
              <a:t>into</a:t>
            </a:r>
            <a:r>
              <a:rPr lang="nl-NL" b="1" dirty="0"/>
              <a:t> 2 </a:t>
            </a:r>
            <a:r>
              <a:rPr lang="nl-NL" b="1" dirty="0" err="1"/>
              <a:t>groups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- Movieclips of </a:t>
            </a:r>
            <a:r>
              <a:rPr lang="nl-NL" b="1" dirty="0" err="1"/>
              <a:t>each</a:t>
            </a:r>
            <a:r>
              <a:rPr lang="nl-NL" b="1" dirty="0"/>
              <a:t> new school</a:t>
            </a:r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Presentations</a:t>
            </a:r>
            <a:r>
              <a:rPr lang="nl-NL" b="1" dirty="0"/>
              <a:t> of schools </a:t>
            </a:r>
            <a:r>
              <a:rPr lang="nl-NL" b="1" dirty="0" err="1"/>
              <a:t>already</a:t>
            </a:r>
            <a:r>
              <a:rPr lang="nl-NL" b="1" dirty="0"/>
              <a:t> in </a:t>
            </a:r>
            <a:r>
              <a:rPr lang="nl-NL" b="1" dirty="0" err="1"/>
              <a:t>the</a:t>
            </a:r>
            <a:r>
              <a:rPr lang="nl-NL" b="1" dirty="0"/>
              <a:t> project</a:t>
            </a:r>
          </a:p>
          <a:p>
            <a:r>
              <a:rPr lang="nl-NL" b="1" dirty="0" err="1"/>
              <a:t>Welcoming</a:t>
            </a:r>
            <a:r>
              <a:rPr lang="nl-NL" b="1" dirty="0"/>
              <a:t> </a:t>
            </a:r>
            <a:r>
              <a:rPr lang="nl-NL" b="1" dirty="0" err="1"/>
              <a:t>dinner</a:t>
            </a:r>
            <a:r>
              <a:rPr lang="nl-NL" b="1" dirty="0"/>
              <a:t> at Samos restaurant (20.00 h.)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5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4"/>
            <a:ext cx="9893990" cy="1200404"/>
          </a:xfrm>
        </p:spPr>
        <p:txBody>
          <a:bodyPr>
            <a:normAutofit/>
          </a:bodyPr>
          <a:lstStyle/>
          <a:p>
            <a:r>
              <a:rPr lang="nl-NL" dirty="0"/>
              <a:t>Talent </a:t>
            </a:r>
            <a:r>
              <a:rPr lang="nl-NL" dirty="0" err="1"/>
              <a:t>focused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10523480" cy="4739779"/>
          </a:xfrm>
        </p:spPr>
        <p:txBody>
          <a:bodyPr>
            <a:normAutofit/>
          </a:bodyPr>
          <a:lstStyle/>
          <a:p>
            <a:r>
              <a:rPr lang="nl-NL" b="1" dirty="0"/>
              <a:t>Put </a:t>
            </a:r>
            <a:r>
              <a:rPr lang="nl-NL" b="1" dirty="0" err="1"/>
              <a:t>children</a:t>
            </a:r>
            <a:r>
              <a:rPr lang="nl-NL" b="1" dirty="0"/>
              <a:t> in </a:t>
            </a:r>
            <a:r>
              <a:rPr lang="nl-NL" b="1" dirty="0" err="1"/>
              <a:t>situations</a:t>
            </a:r>
            <a:r>
              <a:rPr lang="nl-NL" b="1" dirty="0"/>
              <a:t> </a:t>
            </a:r>
            <a:r>
              <a:rPr lang="nl-NL" b="1" dirty="0" err="1"/>
              <a:t>where</a:t>
            </a:r>
            <a:r>
              <a:rPr lang="nl-NL" b="1" dirty="0"/>
              <a:t> </a:t>
            </a:r>
            <a:r>
              <a:rPr lang="nl-NL" b="1" dirty="0" err="1"/>
              <a:t>they</a:t>
            </a:r>
            <a:r>
              <a:rPr lang="nl-NL" b="1" dirty="0"/>
              <a:t> </a:t>
            </a:r>
            <a:r>
              <a:rPr lang="nl-NL" b="1" dirty="0" err="1"/>
              <a:t>can</a:t>
            </a:r>
            <a:r>
              <a:rPr lang="nl-NL" b="1" dirty="0"/>
              <a:t> discover/</a:t>
            </a:r>
            <a:r>
              <a:rPr lang="nl-NL" b="1" dirty="0" err="1"/>
              <a:t>explore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- For </a:t>
            </a:r>
            <a:r>
              <a:rPr lang="nl-NL" b="1" dirty="0" err="1"/>
              <a:t>example</a:t>
            </a:r>
            <a:r>
              <a:rPr lang="nl-NL" b="1" dirty="0"/>
              <a:t> workshops in school</a:t>
            </a:r>
          </a:p>
          <a:p>
            <a:r>
              <a:rPr lang="nl-NL" b="1" dirty="0"/>
              <a:t>Start a </a:t>
            </a:r>
            <a:r>
              <a:rPr lang="nl-NL" b="1" dirty="0" err="1"/>
              <a:t>dialogue</a:t>
            </a:r>
            <a:r>
              <a:rPr lang="nl-NL" b="1" dirty="0"/>
              <a:t> </a:t>
            </a:r>
            <a:r>
              <a:rPr lang="nl-NL" b="1" dirty="0" err="1"/>
              <a:t>with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child</a:t>
            </a:r>
            <a:r>
              <a:rPr lang="nl-NL" b="1" dirty="0"/>
              <a:t> </a:t>
            </a:r>
            <a:r>
              <a:rPr lang="nl-NL" b="1" dirty="0" err="1"/>
              <a:t>about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things</a:t>
            </a:r>
            <a:r>
              <a:rPr lang="nl-NL" b="1" dirty="0"/>
              <a:t> </a:t>
            </a:r>
            <a:r>
              <a:rPr lang="nl-NL" b="1" dirty="0" err="1"/>
              <a:t>they</a:t>
            </a:r>
            <a:r>
              <a:rPr lang="nl-NL" b="1" dirty="0"/>
              <a:t> want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learn</a:t>
            </a:r>
            <a:endParaRPr lang="nl-NL" b="1" dirty="0"/>
          </a:p>
          <a:p>
            <a:r>
              <a:rPr lang="nl-NL" b="1" dirty="0" err="1"/>
              <a:t>Obtain</a:t>
            </a:r>
            <a:r>
              <a:rPr lang="nl-NL" b="1" dirty="0"/>
              <a:t> resources, time</a:t>
            </a:r>
          </a:p>
          <a:p>
            <a:r>
              <a:rPr lang="nl-NL" b="1" dirty="0"/>
              <a:t>Make </a:t>
            </a:r>
            <a:r>
              <a:rPr lang="nl-NL" b="1" dirty="0" err="1"/>
              <a:t>use</a:t>
            </a:r>
            <a:r>
              <a:rPr lang="nl-NL" b="1" dirty="0"/>
              <a:t> of a portfolio </a:t>
            </a:r>
            <a:r>
              <a:rPr lang="nl-NL" b="1" dirty="0" err="1"/>
              <a:t>to</a:t>
            </a:r>
            <a:r>
              <a:rPr lang="nl-NL" b="1" dirty="0"/>
              <a:t> keep track</a:t>
            </a:r>
          </a:p>
          <a:p>
            <a:r>
              <a:rPr lang="nl-NL" b="1" dirty="0" err="1"/>
              <a:t>Use</a:t>
            </a:r>
            <a:r>
              <a:rPr lang="nl-NL" b="1" dirty="0"/>
              <a:t> goalsetting </a:t>
            </a:r>
            <a:r>
              <a:rPr lang="nl-NL" b="1" dirty="0" err="1"/>
              <a:t>theory</a:t>
            </a:r>
            <a:endParaRPr lang="nl-NL" b="1" dirty="0"/>
          </a:p>
          <a:p>
            <a:r>
              <a:rPr lang="nl-NL" b="1" dirty="0"/>
              <a:t>In class,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example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a </a:t>
            </a:r>
            <a:r>
              <a:rPr lang="nl-NL" b="1" dirty="0" err="1"/>
              <a:t>wonderwall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err="1"/>
              <a:t>Create</a:t>
            </a:r>
            <a:r>
              <a:rPr lang="nl-NL" b="1" dirty="0"/>
              <a:t> time </a:t>
            </a:r>
            <a:r>
              <a:rPr lang="nl-NL" b="1" dirty="0" err="1"/>
              <a:t>by</a:t>
            </a:r>
            <a:r>
              <a:rPr lang="nl-NL" b="1" dirty="0"/>
              <a:t> </a:t>
            </a:r>
            <a:r>
              <a:rPr lang="nl-NL" b="1" dirty="0" err="1"/>
              <a:t>integrating</a:t>
            </a:r>
            <a:r>
              <a:rPr lang="nl-NL" b="1" dirty="0"/>
              <a:t> subjects, </a:t>
            </a:r>
            <a:r>
              <a:rPr lang="nl-NL" b="1" dirty="0" err="1"/>
              <a:t>with</a:t>
            </a:r>
            <a:r>
              <a:rPr lang="nl-NL" b="1" dirty="0"/>
              <a:t> help of </a:t>
            </a:r>
            <a:r>
              <a:rPr lang="nl-NL" b="1" dirty="0" err="1"/>
              <a:t>projects</a:t>
            </a:r>
            <a:r>
              <a:rPr lang="nl-NL" b="1" dirty="0"/>
              <a:t>. </a:t>
            </a:r>
            <a:r>
              <a:rPr lang="nl-NL" b="1" dirty="0" err="1"/>
              <a:t>Each</a:t>
            </a:r>
            <a:r>
              <a:rPr lang="nl-NL" b="1" dirty="0"/>
              <a:t> </a:t>
            </a:r>
            <a:r>
              <a:rPr lang="nl-NL" b="1" dirty="0" err="1"/>
              <a:t>child</a:t>
            </a:r>
            <a:r>
              <a:rPr lang="nl-NL" b="1" dirty="0"/>
              <a:t> </a:t>
            </a:r>
            <a:r>
              <a:rPr lang="nl-NL" b="1" dirty="0" err="1"/>
              <a:t>can</a:t>
            </a:r>
            <a:r>
              <a:rPr lang="nl-NL" b="1" dirty="0"/>
              <a:t> </a:t>
            </a:r>
            <a:r>
              <a:rPr lang="nl-NL" b="1" dirty="0" err="1"/>
              <a:t>contribute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its</a:t>
            </a:r>
            <a:r>
              <a:rPr lang="nl-NL" b="1" dirty="0"/>
              <a:t> </a:t>
            </a:r>
            <a:r>
              <a:rPr lang="nl-NL" b="1" dirty="0" err="1"/>
              <a:t>strength</a:t>
            </a:r>
            <a:r>
              <a:rPr lang="nl-NL" b="1" dirty="0"/>
              <a:t>. 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83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58" y="74724"/>
            <a:ext cx="9893990" cy="1200404"/>
          </a:xfrm>
        </p:spPr>
        <p:txBody>
          <a:bodyPr>
            <a:normAutofit/>
          </a:bodyPr>
          <a:lstStyle/>
          <a:p>
            <a:r>
              <a:rPr lang="nl-NL" dirty="0" err="1"/>
              <a:t>Digitalising</a:t>
            </a:r>
            <a:r>
              <a:rPr lang="nl-NL" dirty="0"/>
              <a:t> </a:t>
            </a:r>
            <a:r>
              <a:rPr lang="nl-NL" dirty="0" err="1"/>
              <a:t>education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58" y="1275127"/>
            <a:ext cx="10523480" cy="4991449"/>
          </a:xfrm>
        </p:spPr>
        <p:txBody>
          <a:bodyPr>
            <a:normAutofit lnSpcReduction="10000"/>
          </a:bodyPr>
          <a:lstStyle/>
          <a:p>
            <a:r>
              <a:rPr lang="nl-NL" b="1" dirty="0" err="1"/>
              <a:t>Use</a:t>
            </a:r>
            <a:r>
              <a:rPr lang="nl-NL" b="1" dirty="0"/>
              <a:t> of tablets, apps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added</a:t>
            </a:r>
            <a:r>
              <a:rPr lang="nl-NL" b="1" dirty="0"/>
              <a:t> content</a:t>
            </a:r>
          </a:p>
          <a:p>
            <a:r>
              <a:rPr lang="nl-NL" b="1" dirty="0"/>
              <a:t>Programming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all</a:t>
            </a:r>
            <a:r>
              <a:rPr lang="nl-NL" b="1" dirty="0"/>
              <a:t> </a:t>
            </a:r>
            <a:r>
              <a:rPr lang="nl-NL" b="1" dirty="0" err="1"/>
              <a:t>ages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- </a:t>
            </a:r>
            <a:r>
              <a:rPr lang="nl-NL" b="1" dirty="0" err="1"/>
              <a:t>Beebot</a:t>
            </a:r>
            <a:r>
              <a:rPr lang="nl-NL" b="1" dirty="0"/>
              <a:t>, </a:t>
            </a:r>
            <a:r>
              <a:rPr lang="nl-NL" b="1" dirty="0" err="1"/>
              <a:t>Cubetto</a:t>
            </a:r>
            <a:r>
              <a:rPr lang="nl-NL" b="1" dirty="0"/>
              <a:t>, </a:t>
            </a:r>
            <a:r>
              <a:rPr lang="nl-NL" b="1" dirty="0" err="1"/>
              <a:t>Coji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youngest</a:t>
            </a:r>
            <a:r>
              <a:rPr lang="nl-NL" b="1" dirty="0"/>
              <a:t> </a:t>
            </a:r>
            <a:r>
              <a:rPr lang="nl-NL" b="1" dirty="0" err="1"/>
              <a:t>learners</a:t>
            </a:r>
            <a:r>
              <a:rPr lang="nl-NL" b="1" dirty="0"/>
              <a:t> (3+)</a:t>
            </a:r>
          </a:p>
          <a:p>
            <a:pPr marL="0" indent="0">
              <a:buNone/>
            </a:pPr>
            <a:r>
              <a:rPr lang="nl-NL" b="1" dirty="0"/>
              <a:t>- Lego Boost en </a:t>
            </a:r>
            <a:r>
              <a:rPr lang="nl-NL" b="1" dirty="0" err="1"/>
              <a:t>Mindstorms</a:t>
            </a:r>
            <a:r>
              <a:rPr lang="nl-NL" b="1" dirty="0"/>
              <a:t>, </a:t>
            </a:r>
            <a:r>
              <a:rPr lang="nl-NL" b="1" dirty="0" err="1"/>
              <a:t>Raspberry</a:t>
            </a:r>
            <a:r>
              <a:rPr lang="nl-NL" b="1" dirty="0"/>
              <a:t> pi, </a:t>
            </a:r>
            <a:r>
              <a:rPr lang="nl-NL" b="1" dirty="0" err="1"/>
              <a:t>Bendoo</a:t>
            </a:r>
            <a:r>
              <a:rPr lang="nl-NL" b="1" dirty="0"/>
              <a:t>-box, Wink, </a:t>
            </a:r>
            <a:r>
              <a:rPr lang="nl-NL" b="1" dirty="0" err="1"/>
              <a:t>Ozobot</a:t>
            </a:r>
            <a:r>
              <a:rPr lang="nl-NL" b="1" dirty="0"/>
              <a:t> &amp; </a:t>
            </a:r>
            <a:r>
              <a:rPr lang="nl-NL" b="1" dirty="0" err="1"/>
              <a:t>Codeybot</a:t>
            </a:r>
            <a:endParaRPr lang="nl-NL" b="1" dirty="0"/>
          </a:p>
          <a:p>
            <a:r>
              <a:rPr lang="nl-NL" b="1" dirty="0" err="1"/>
              <a:t>Bring</a:t>
            </a:r>
            <a:r>
              <a:rPr lang="nl-NL" b="1" dirty="0"/>
              <a:t> </a:t>
            </a:r>
            <a:r>
              <a:rPr lang="nl-NL" b="1" dirty="0" err="1"/>
              <a:t>your</a:t>
            </a:r>
            <a:r>
              <a:rPr lang="nl-NL" b="1" dirty="0"/>
              <a:t> </a:t>
            </a:r>
            <a:r>
              <a:rPr lang="nl-NL" b="1" dirty="0" err="1"/>
              <a:t>own</a:t>
            </a:r>
            <a:r>
              <a:rPr lang="nl-NL" b="1" dirty="0"/>
              <a:t> device </a:t>
            </a:r>
            <a:r>
              <a:rPr lang="nl-NL" b="1" dirty="0" err="1"/>
              <a:t>projects</a:t>
            </a:r>
            <a:endParaRPr lang="nl-NL" b="1" dirty="0"/>
          </a:p>
          <a:p>
            <a:r>
              <a:rPr lang="nl-NL" b="1" dirty="0"/>
              <a:t>QR codes, </a:t>
            </a:r>
            <a:r>
              <a:rPr lang="nl-NL" b="1" dirty="0" err="1"/>
              <a:t>augmented</a:t>
            </a:r>
            <a:r>
              <a:rPr lang="nl-NL" b="1" dirty="0"/>
              <a:t> </a:t>
            </a:r>
            <a:r>
              <a:rPr lang="nl-NL" b="1" dirty="0" err="1"/>
              <a:t>reality</a:t>
            </a:r>
            <a:endParaRPr lang="nl-NL" b="1" dirty="0"/>
          </a:p>
          <a:p>
            <a:r>
              <a:rPr lang="nl-NL" b="1" dirty="0"/>
              <a:t>Virtual </a:t>
            </a:r>
            <a:r>
              <a:rPr lang="nl-NL" b="1" dirty="0" err="1"/>
              <a:t>Reality</a:t>
            </a:r>
            <a:r>
              <a:rPr lang="nl-NL" b="1" dirty="0"/>
              <a:t> (</a:t>
            </a:r>
            <a:r>
              <a:rPr lang="nl-NL" b="1" dirty="0" err="1"/>
              <a:t>ClassVR</a:t>
            </a:r>
            <a:r>
              <a:rPr lang="nl-NL" b="1" dirty="0"/>
              <a:t>)</a:t>
            </a:r>
          </a:p>
          <a:p>
            <a:r>
              <a:rPr lang="nl-NL" b="1" dirty="0"/>
              <a:t>Drones</a:t>
            </a:r>
          </a:p>
          <a:p>
            <a:r>
              <a:rPr lang="nl-NL" b="1" dirty="0"/>
              <a:t>VLOG</a:t>
            </a:r>
          </a:p>
          <a:p>
            <a:r>
              <a:rPr lang="nl-NL" b="1" dirty="0"/>
              <a:t>3D-printing, </a:t>
            </a:r>
            <a:r>
              <a:rPr lang="nl-NL" b="1" dirty="0">
                <a:hlinkClick r:id="rId2"/>
              </a:rPr>
              <a:t>doodle3D</a:t>
            </a:r>
            <a:r>
              <a:rPr lang="nl-NL" b="1" dirty="0"/>
              <a:t> (4+)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drawing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CE932CD-09E0-400A-8C4F-0908A2B8A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665" y="4472861"/>
            <a:ext cx="1861988" cy="17937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B96F1DC-5414-43EC-B5A4-49EBA0AE9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653" y="327739"/>
            <a:ext cx="28575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9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213B2C-95CB-46C9-8D89-49D6F288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2" y="160866"/>
            <a:ext cx="8534400" cy="1507067"/>
          </a:xfrm>
        </p:spPr>
        <p:txBody>
          <a:bodyPr/>
          <a:lstStyle/>
          <a:p>
            <a:r>
              <a:rPr lang="nl-NL" b="1" dirty="0"/>
              <a:t>MINGLE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CB2D63-B0A1-405E-AA0C-245DF927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62" y="1809750"/>
            <a:ext cx="8534400" cy="3615267"/>
          </a:xfrm>
        </p:spPr>
        <p:txBody>
          <a:bodyPr/>
          <a:lstStyle/>
          <a:p>
            <a:r>
              <a:rPr lang="nl-NL" b="1" dirty="0" err="1"/>
              <a:t>What</a:t>
            </a:r>
            <a:r>
              <a:rPr lang="nl-NL" b="1" dirty="0"/>
              <a:t> do </a:t>
            </a:r>
            <a:r>
              <a:rPr lang="nl-NL" b="1" dirty="0" err="1"/>
              <a:t>you</a:t>
            </a:r>
            <a:r>
              <a:rPr lang="nl-NL" b="1" dirty="0"/>
              <a:t> </a:t>
            </a:r>
            <a:r>
              <a:rPr lang="nl-NL" b="1" dirty="0" err="1"/>
              <a:t>know</a:t>
            </a:r>
            <a:r>
              <a:rPr lang="nl-NL" b="1" dirty="0"/>
              <a:t> </a:t>
            </a:r>
            <a:r>
              <a:rPr lang="nl-NL" b="1" dirty="0" err="1"/>
              <a:t>about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project?</a:t>
            </a:r>
          </a:p>
          <a:p>
            <a:r>
              <a:rPr lang="nl-NL" b="1" dirty="0" err="1"/>
              <a:t>What</a:t>
            </a:r>
            <a:r>
              <a:rPr lang="nl-NL" b="1" dirty="0"/>
              <a:t> are </a:t>
            </a:r>
            <a:r>
              <a:rPr lang="nl-NL" b="1" dirty="0" err="1"/>
              <a:t>your</a:t>
            </a:r>
            <a:r>
              <a:rPr lang="nl-NL" b="1" dirty="0"/>
              <a:t> </a:t>
            </a:r>
            <a:r>
              <a:rPr lang="nl-NL" b="1" dirty="0" err="1"/>
              <a:t>expectations</a:t>
            </a:r>
            <a:r>
              <a:rPr lang="nl-NL" b="1" dirty="0"/>
              <a:t>?</a:t>
            </a:r>
          </a:p>
          <a:p>
            <a:r>
              <a:rPr lang="nl-NL" b="1" dirty="0"/>
              <a:t>How is </a:t>
            </a:r>
            <a:r>
              <a:rPr lang="nl-NL" b="1" dirty="0" err="1"/>
              <a:t>the</a:t>
            </a:r>
            <a:r>
              <a:rPr lang="nl-NL" b="1" dirty="0"/>
              <a:t> project </a:t>
            </a:r>
            <a:r>
              <a:rPr lang="nl-NL" b="1" dirty="0" err="1"/>
              <a:t>visible</a:t>
            </a:r>
            <a:r>
              <a:rPr lang="nl-NL" b="1" dirty="0"/>
              <a:t> (or </a:t>
            </a:r>
            <a:r>
              <a:rPr lang="nl-NL" b="1" dirty="0" err="1"/>
              <a:t>will</a:t>
            </a:r>
            <a:r>
              <a:rPr lang="nl-NL" b="1" dirty="0"/>
              <a:t> </a:t>
            </a:r>
            <a:r>
              <a:rPr lang="nl-NL" b="1" dirty="0" err="1"/>
              <a:t>it</a:t>
            </a:r>
            <a:r>
              <a:rPr lang="nl-NL" b="1" dirty="0"/>
              <a:t> </a:t>
            </a:r>
            <a:r>
              <a:rPr lang="nl-NL" b="1" dirty="0" err="1"/>
              <a:t>be</a:t>
            </a:r>
            <a:r>
              <a:rPr lang="nl-NL" b="1" dirty="0"/>
              <a:t>) in </a:t>
            </a:r>
            <a:r>
              <a:rPr lang="nl-NL" b="1" dirty="0" err="1"/>
              <a:t>your</a:t>
            </a:r>
            <a:r>
              <a:rPr lang="nl-NL" b="1" dirty="0"/>
              <a:t> school?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381" y="334782"/>
            <a:ext cx="9893990" cy="1507067"/>
          </a:xfrm>
        </p:spPr>
        <p:txBody>
          <a:bodyPr>
            <a:normAutofit/>
          </a:bodyPr>
          <a:lstStyle/>
          <a:p>
            <a:r>
              <a:rPr lang="nl-NL" b="1" dirty="0" err="1"/>
              <a:t>structure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project </a:t>
            </a:r>
            <a:br>
              <a:rPr lang="nl-NL" b="1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60381" y="5892240"/>
            <a:ext cx="689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Saxion University: </a:t>
            </a:r>
          </a:p>
          <a:p>
            <a:r>
              <a:rPr lang="nl-NL" dirty="0"/>
              <a:t>Paul Stuit (Project coördinator)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60381" y="3529249"/>
            <a:ext cx="8599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Steering </a:t>
            </a:r>
            <a:r>
              <a:rPr lang="nl-NL" b="1" dirty="0" err="1"/>
              <a:t>group</a:t>
            </a:r>
            <a:r>
              <a:rPr lang="nl-NL" b="1" dirty="0"/>
              <a:t> members: </a:t>
            </a:r>
          </a:p>
          <a:p>
            <a:r>
              <a:rPr lang="nl-NL" dirty="0"/>
              <a:t>Jasper Kok &amp; </a:t>
            </a:r>
            <a:r>
              <a:rPr lang="nl-NL" dirty="0" err="1"/>
              <a:t>Bernardien</a:t>
            </a:r>
            <a:r>
              <a:rPr lang="nl-NL" dirty="0"/>
              <a:t> Nijhof (Project coördinator &amp; content coördinator)</a:t>
            </a:r>
          </a:p>
          <a:p>
            <a:r>
              <a:rPr lang="nl-NL" dirty="0" err="1"/>
              <a:t>Anabel</a:t>
            </a:r>
            <a:r>
              <a:rPr lang="nl-NL" dirty="0"/>
              <a:t> </a:t>
            </a:r>
            <a:r>
              <a:rPr lang="nl-NL" dirty="0" err="1"/>
              <a:t>Borras</a:t>
            </a:r>
            <a:r>
              <a:rPr lang="nl-NL" dirty="0"/>
              <a:t> (Evaluation)</a:t>
            </a:r>
          </a:p>
          <a:p>
            <a:r>
              <a:rPr lang="nl-NL" dirty="0" err="1"/>
              <a:t>Ezgi</a:t>
            </a:r>
            <a:r>
              <a:rPr lang="nl-NL" dirty="0"/>
              <a:t> </a:t>
            </a:r>
            <a:r>
              <a:rPr lang="nl-NL" dirty="0" err="1"/>
              <a:t>Ferek</a:t>
            </a:r>
            <a:r>
              <a:rPr lang="nl-NL" dirty="0"/>
              <a:t> (TTW, </a:t>
            </a:r>
            <a:r>
              <a:rPr lang="nl-NL" dirty="0" err="1"/>
              <a:t>Literature</a:t>
            </a:r>
            <a:r>
              <a:rPr lang="nl-NL" dirty="0"/>
              <a:t>)</a:t>
            </a:r>
          </a:p>
          <a:p>
            <a:r>
              <a:rPr lang="nl-NL" dirty="0"/>
              <a:t>Antonio </a:t>
            </a:r>
            <a:r>
              <a:rPr lang="nl-NL" dirty="0" err="1"/>
              <a:t>Mendez</a:t>
            </a:r>
            <a:r>
              <a:rPr lang="nl-NL" dirty="0"/>
              <a:t> (PR)</a:t>
            </a:r>
          </a:p>
          <a:p>
            <a:r>
              <a:rPr lang="nl-NL" dirty="0" err="1"/>
              <a:t>Luciana</a:t>
            </a:r>
            <a:r>
              <a:rPr lang="nl-NL" dirty="0"/>
              <a:t> </a:t>
            </a:r>
            <a:r>
              <a:rPr lang="nl-NL" dirty="0" err="1"/>
              <a:t>Soldo</a:t>
            </a:r>
            <a:r>
              <a:rPr lang="nl-NL" dirty="0"/>
              <a:t>, </a:t>
            </a:r>
            <a:r>
              <a:rPr lang="nl-NL" dirty="0" err="1"/>
              <a:t>Rosaria</a:t>
            </a:r>
            <a:r>
              <a:rPr lang="nl-NL" dirty="0"/>
              <a:t> </a:t>
            </a:r>
            <a:r>
              <a:rPr lang="nl-NL" dirty="0" err="1"/>
              <a:t>Giglietta</a:t>
            </a:r>
            <a:r>
              <a:rPr lang="nl-NL" dirty="0"/>
              <a:t> (</a:t>
            </a:r>
            <a:r>
              <a:rPr lang="nl-NL" dirty="0" err="1"/>
              <a:t>Twinspace</a:t>
            </a:r>
            <a:r>
              <a:rPr lang="nl-NL" dirty="0"/>
              <a:t>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682341" y="4295337"/>
            <a:ext cx="582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Saxion University </a:t>
            </a:r>
            <a:r>
              <a:rPr lang="nl-NL" b="1" dirty="0" err="1"/>
              <a:t>supporting</a:t>
            </a:r>
            <a:r>
              <a:rPr lang="nl-NL" b="1" dirty="0"/>
              <a:t> </a:t>
            </a:r>
            <a:r>
              <a:rPr lang="nl-NL" b="1" dirty="0" err="1"/>
              <a:t>staff</a:t>
            </a:r>
            <a:r>
              <a:rPr lang="nl-NL" b="1" dirty="0"/>
              <a:t>:</a:t>
            </a:r>
          </a:p>
          <a:p>
            <a:r>
              <a:rPr lang="nl-NL" dirty="0"/>
              <a:t>Erica Staverman (Financial support)</a:t>
            </a:r>
          </a:p>
          <a:p>
            <a:r>
              <a:rPr lang="nl-NL" dirty="0"/>
              <a:t>Luke </a:t>
            </a:r>
            <a:r>
              <a:rPr lang="nl-NL" dirty="0" err="1"/>
              <a:t>Klazema</a:t>
            </a:r>
            <a:r>
              <a:rPr lang="nl-NL" dirty="0"/>
              <a:t> (Student, </a:t>
            </a:r>
            <a:r>
              <a:rPr lang="nl-NL" dirty="0" err="1"/>
              <a:t>Social</a:t>
            </a:r>
            <a:r>
              <a:rPr lang="nl-NL" dirty="0"/>
              <a:t> media expert)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60381" y="2342092"/>
            <a:ext cx="1146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Teachers of </a:t>
            </a:r>
            <a:r>
              <a:rPr lang="nl-NL" b="1" dirty="0" err="1"/>
              <a:t>sixteen</a:t>
            </a:r>
            <a:r>
              <a:rPr lang="nl-NL" b="1" dirty="0"/>
              <a:t> </a:t>
            </a:r>
            <a:r>
              <a:rPr lang="nl-NL" b="1" dirty="0" err="1"/>
              <a:t>primary</a:t>
            </a:r>
            <a:r>
              <a:rPr lang="nl-NL" b="1" dirty="0"/>
              <a:t> schools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60381" y="1451008"/>
            <a:ext cx="582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/>
              <a:t>Children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sixteen</a:t>
            </a:r>
            <a:r>
              <a:rPr lang="nl-NL" b="1" dirty="0"/>
              <a:t> </a:t>
            </a:r>
            <a:r>
              <a:rPr lang="nl-NL" b="1" dirty="0" err="1"/>
              <a:t>primary</a:t>
            </a:r>
            <a:r>
              <a:rPr lang="nl-NL" b="1" dirty="0"/>
              <a:t> schools</a:t>
            </a:r>
          </a:p>
        </p:txBody>
      </p:sp>
      <p:sp>
        <p:nvSpPr>
          <p:cNvPr id="12" name="Pijl: omlaag 11"/>
          <p:cNvSpPr/>
          <p:nvPr/>
        </p:nvSpPr>
        <p:spPr>
          <a:xfrm rot="10800000">
            <a:off x="2139191" y="5467323"/>
            <a:ext cx="545284" cy="54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omlaag 12"/>
          <p:cNvSpPr/>
          <p:nvPr/>
        </p:nvSpPr>
        <p:spPr>
          <a:xfrm rot="10800000">
            <a:off x="2139191" y="2881335"/>
            <a:ext cx="545284" cy="54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omlaag 13"/>
          <p:cNvSpPr/>
          <p:nvPr/>
        </p:nvSpPr>
        <p:spPr>
          <a:xfrm rot="10800000">
            <a:off x="2139191" y="1841849"/>
            <a:ext cx="545284" cy="54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omlaag 14"/>
          <p:cNvSpPr/>
          <p:nvPr/>
        </p:nvSpPr>
        <p:spPr>
          <a:xfrm rot="14481480">
            <a:off x="5278099" y="4419331"/>
            <a:ext cx="545284" cy="2348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17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1049" y="782716"/>
            <a:ext cx="9893990" cy="1766388"/>
          </a:xfrm>
        </p:spPr>
        <p:txBody>
          <a:bodyPr>
            <a:normAutofit/>
          </a:bodyPr>
          <a:lstStyle/>
          <a:p>
            <a:r>
              <a:rPr lang="nl-NL" b="1" dirty="0"/>
              <a:t>Goals of </a:t>
            </a:r>
            <a:r>
              <a:rPr lang="nl-NL" b="1" dirty="0" err="1"/>
              <a:t>the</a:t>
            </a:r>
            <a:r>
              <a:rPr lang="nl-NL" b="1" dirty="0"/>
              <a:t> Project</a:t>
            </a:r>
            <a:br>
              <a:rPr lang="nl-NL" b="1" dirty="0"/>
            </a:br>
            <a:r>
              <a:rPr lang="nl-NL" b="1" dirty="0"/>
              <a:t>1. </a:t>
            </a:r>
            <a:r>
              <a:rPr lang="nl-NL" dirty="0"/>
              <a:t>Five Teacher </a:t>
            </a:r>
            <a:r>
              <a:rPr lang="nl-NL" dirty="0" err="1"/>
              <a:t>tRaining</a:t>
            </a:r>
            <a:r>
              <a:rPr lang="nl-NL" dirty="0"/>
              <a:t> weeks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61049" y="2064642"/>
            <a:ext cx="8534400" cy="1668823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b="1" dirty="0"/>
              <a:t>1. </a:t>
            </a:r>
            <a:r>
              <a:rPr lang="nl-NL" b="1" dirty="0" err="1"/>
              <a:t>Improving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endParaRPr lang="nl-NL" b="1" dirty="0"/>
          </a:p>
          <a:p>
            <a:r>
              <a:rPr lang="nl-NL" b="1" dirty="0"/>
              <a:t>2. Setting up small </a:t>
            </a:r>
            <a:r>
              <a:rPr lang="nl-NL" b="1" dirty="0" err="1"/>
              <a:t>projects</a:t>
            </a:r>
            <a:r>
              <a:rPr lang="nl-NL" b="1" dirty="0"/>
              <a:t> </a:t>
            </a:r>
            <a:r>
              <a:rPr lang="nl-NL" b="1" dirty="0" err="1"/>
              <a:t>between</a:t>
            </a:r>
            <a:r>
              <a:rPr lang="nl-NL" b="1" dirty="0"/>
              <a:t> </a:t>
            </a:r>
            <a:r>
              <a:rPr lang="nl-NL" b="1" dirty="0" err="1"/>
              <a:t>primary</a:t>
            </a:r>
            <a:r>
              <a:rPr lang="nl-NL" b="1" dirty="0"/>
              <a:t> school classes</a:t>
            </a:r>
          </a:p>
          <a:p>
            <a:r>
              <a:rPr lang="nl-NL" b="1" dirty="0"/>
              <a:t>3. </a:t>
            </a:r>
            <a:r>
              <a:rPr lang="nl-NL" b="1" dirty="0" err="1"/>
              <a:t>Developing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policy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961049" y="4045176"/>
            <a:ext cx="9893990" cy="13728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 dirty="0"/>
              <a:t>2. </a:t>
            </a:r>
            <a:r>
              <a:rPr lang="nl-NL" dirty="0" err="1"/>
              <a:t>Expand</a:t>
            </a: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961049" y="4610237"/>
            <a:ext cx="8534400" cy="1954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1. </a:t>
            </a:r>
            <a:r>
              <a:rPr lang="nl-NL" b="1" dirty="0" err="1"/>
              <a:t>Number</a:t>
            </a:r>
            <a:r>
              <a:rPr lang="nl-NL" b="1" dirty="0"/>
              <a:t> of schools (5-16)</a:t>
            </a:r>
          </a:p>
          <a:p>
            <a:r>
              <a:rPr lang="nl-NL" b="1" dirty="0"/>
              <a:t>2. </a:t>
            </a:r>
            <a:r>
              <a:rPr lang="nl-NL" b="1" dirty="0" err="1"/>
              <a:t>Number</a:t>
            </a:r>
            <a:r>
              <a:rPr lang="nl-NL" b="1" dirty="0"/>
              <a:t> of </a:t>
            </a:r>
            <a:r>
              <a:rPr lang="nl-NL" b="1" dirty="0" err="1"/>
              <a:t>countries</a:t>
            </a:r>
            <a:r>
              <a:rPr lang="nl-NL" b="1" dirty="0"/>
              <a:t> (Finland)</a:t>
            </a:r>
          </a:p>
          <a:p>
            <a:r>
              <a:rPr lang="nl-NL" b="1" dirty="0"/>
              <a:t>3. </a:t>
            </a:r>
            <a:r>
              <a:rPr lang="nl-NL" b="1" dirty="0" err="1"/>
              <a:t>Number</a:t>
            </a:r>
            <a:r>
              <a:rPr lang="nl-NL" b="1" dirty="0"/>
              <a:t> of </a:t>
            </a:r>
            <a:r>
              <a:rPr lang="nl-NL" b="1" dirty="0" err="1"/>
              <a:t>teachers</a:t>
            </a:r>
            <a:r>
              <a:rPr lang="nl-NL" b="1" dirty="0"/>
              <a:t> </a:t>
            </a:r>
            <a:r>
              <a:rPr lang="nl-NL" b="1" dirty="0" err="1"/>
              <a:t>participating</a:t>
            </a:r>
            <a:r>
              <a:rPr lang="nl-NL" b="1" dirty="0"/>
              <a:t> (spread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knowledge</a:t>
            </a:r>
            <a:r>
              <a:rPr lang="nl-NL" b="1" dirty="0"/>
              <a:t> in </a:t>
            </a:r>
            <a:r>
              <a:rPr lang="nl-NL" b="1" dirty="0" err="1"/>
              <a:t>the</a:t>
            </a:r>
            <a:r>
              <a:rPr lang="nl-NL" b="1" dirty="0"/>
              <a:t> school)</a:t>
            </a:r>
          </a:p>
          <a:p>
            <a:r>
              <a:rPr lang="nl-NL" b="1" dirty="0"/>
              <a:t>4. </a:t>
            </a:r>
            <a:r>
              <a:rPr lang="nl-NL" b="1" dirty="0" err="1"/>
              <a:t>Number</a:t>
            </a:r>
            <a:r>
              <a:rPr lang="nl-NL" b="1" dirty="0"/>
              <a:t> of </a:t>
            </a:r>
            <a:r>
              <a:rPr lang="nl-NL" b="1" dirty="0" err="1"/>
              <a:t>children</a:t>
            </a:r>
            <a:r>
              <a:rPr lang="nl-NL" b="1" dirty="0"/>
              <a:t> </a:t>
            </a:r>
            <a:r>
              <a:rPr lang="nl-NL" b="1" dirty="0" err="1"/>
              <a:t>reached</a:t>
            </a:r>
            <a:endParaRPr lang="nl-NL" b="1" dirty="0"/>
          </a:p>
          <a:p>
            <a:pPr marL="0" indent="0">
              <a:buFont typeface="Wingdings 3" panose="05040102010807070707" pitchFamily="18" charset="2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71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202" y="6334660"/>
            <a:ext cx="1461810" cy="460423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60381" y="4917826"/>
            <a:ext cx="8534400" cy="135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B5B9D0D-7BF5-41A0-B236-7C64CCCF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381" y="91501"/>
            <a:ext cx="8534400" cy="1507067"/>
          </a:xfrm>
        </p:spPr>
        <p:txBody>
          <a:bodyPr/>
          <a:lstStyle/>
          <a:p>
            <a:r>
              <a:rPr lang="nl-NL" b="1" dirty="0"/>
              <a:t>PROJECT SET-UP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B1BE21C-15CE-4213-9A06-99E8B1D10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31359"/>
              </p:ext>
            </p:extLst>
          </p:nvPr>
        </p:nvGraphicFramePr>
        <p:xfrm>
          <a:off x="924653" y="1690847"/>
          <a:ext cx="10677320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389">
                  <a:extLst>
                    <a:ext uri="{9D8B030D-6E8A-4147-A177-3AD203B41FA5}">
                      <a16:colId xmlns:a16="http://schemas.microsoft.com/office/drawing/2014/main" val="2809487571"/>
                    </a:ext>
                  </a:extLst>
                </a:gridCol>
                <a:gridCol w="2952925">
                  <a:extLst>
                    <a:ext uri="{9D8B030D-6E8A-4147-A177-3AD203B41FA5}">
                      <a16:colId xmlns:a16="http://schemas.microsoft.com/office/drawing/2014/main" val="520106308"/>
                    </a:ext>
                  </a:extLst>
                </a:gridCol>
                <a:gridCol w="1770077">
                  <a:extLst>
                    <a:ext uri="{9D8B030D-6E8A-4147-A177-3AD203B41FA5}">
                      <a16:colId xmlns:a16="http://schemas.microsoft.com/office/drawing/2014/main" val="1484545348"/>
                    </a:ext>
                  </a:extLst>
                </a:gridCol>
                <a:gridCol w="1862356">
                  <a:extLst>
                    <a:ext uri="{9D8B030D-6E8A-4147-A177-3AD203B41FA5}">
                      <a16:colId xmlns:a16="http://schemas.microsoft.com/office/drawing/2014/main" val="1610732661"/>
                    </a:ext>
                  </a:extLst>
                </a:gridCol>
                <a:gridCol w="1543573">
                  <a:extLst>
                    <a:ext uri="{9D8B030D-6E8A-4147-A177-3AD203B41FA5}">
                      <a16:colId xmlns:a16="http://schemas.microsoft.com/office/drawing/2014/main" val="2425723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Goals: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Input: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2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Improving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education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Video’s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Presentations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Conversations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Info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492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Setting up mini-</a:t>
                      </a:r>
                      <a:r>
                        <a:rPr lang="nl-NL" dirty="0" err="1"/>
                        <a:t>projects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Key-notes</a:t>
                      </a:r>
                      <a:r>
                        <a:rPr lang="nl-NL" dirty="0"/>
                        <a:t>:</a:t>
                      </a:r>
                    </a:p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European </a:t>
                      </a:r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Citizenship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rgbClr val="FF0000"/>
                          </a:solidFill>
                        </a:rPr>
                        <a:t>New Teacher </a:t>
                      </a:r>
                      <a:r>
                        <a:rPr lang="nl-NL" dirty="0" err="1">
                          <a:solidFill>
                            <a:srgbClr val="FF0000"/>
                          </a:solidFill>
                        </a:rPr>
                        <a:t>Education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Presentations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Examples</a:t>
                      </a:r>
                      <a:r>
                        <a:rPr lang="nl-NL" dirty="0"/>
                        <a:t> on </a:t>
                      </a:r>
                      <a:r>
                        <a:rPr lang="nl-NL" dirty="0" err="1"/>
                        <a:t>Twinspace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Examples</a:t>
                      </a:r>
                      <a:r>
                        <a:rPr lang="nl-NL" dirty="0"/>
                        <a:t> European teachers.eu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4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Developing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internationalisation</a:t>
                      </a:r>
                      <a:r>
                        <a:rPr lang="nl-NL" dirty="0"/>
                        <a:t>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Internationalisation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scale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Presentations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Info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3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71198-DCD1-4064-A43F-B1879406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27504"/>
            <a:ext cx="8534400" cy="1507067"/>
          </a:xfrm>
        </p:spPr>
        <p:txBody>
          <a:bodyPr/>
          <a:lstStyle/>
          <a:p>
            <a:r>
              <a:rPr lang="nl-NL" b="1" dirty="0" err="1"/>
              <a:t>Let’s</a:t>
            </a:r>
            <a:r>
              <a:rPr lang="nl-NL" b="1" dirty="0"/>
              <a:t> get </a:t>
            </a:r>
            <a:r>
              <a:rPr lang="nl-NL" b="1" dirty="0" err="1"/>
              <a:t>it</a:t>
            </a:r>
            <a:r>
              <a:rPr lang="nl-NL" b="1" dirty="0"/>
              <a:t> </a:t>
            </a:r>
            <a:r>
              <a:rPr lang="nl-NL" b="1" dirty="0" err="1"/>
              <a:t>started</a:t>
            </a:r>
            <a:r>
              <a:rPr lang="nl-NL" b="1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D427F5-4B5D-4ED9-A422-D8B82B5C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34571"/>
            <a:ext cx="8534400" cy="3615267"/>
          </a:xfrm>
        </p:spPr>
        <p:txBody>
          <a:bodyPr/>
          <a:lstStyle/>
          <a:p>
            <a:r>
              <a:rPr lang="nl-NL" b="1" dirty="0"/>
              <a:t>Movieclips of </a:t>
            </a:r>
            <a:r>
              <a:rPr lang="nl-NL" b="1" dirty="0" err="1"/>
              <a:t>each</a:t>
            </a:r>
            <a:r>
              <a:rPr lang="nl-NL" b="1" dirty="0"/>
              <a:t> new school</a:t>
            </a:r>
          </a:p>
          <a:p>
            <a:pPr marL="0" indent="0">
              <a:buNone/>
            </a:pPr>
            <a:r>
              <a:rPr lang="nl-NL" b="1" dirty="0" err="1"/>
              <a:t>Introduction</a:t>
            </a:r>
            <a:endParaRPr lang="nl-NL" b="1" dirty="0"/>
          </a:p>
          <a:p>
            <a:pPr marL="0" indent="0">
              <a:buNone/>
            </a:pPr>
            <a:r>
              <a:rPr lang="nl-NL" b="1" dirty="0" err="1"/>
              <a:t>Strenghts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challenges</a:t>
            </a:r>
            <a:endParaRPr lang="nl-NL" b="1" dirty="0"/>
          </a:p>
          <a:p>
            <a:r>
              <a:rPr lang="nl-NL" b="1" dirty="0" err="1"/>
              <a:t>Presentations</a:t>
            </a:r>
            <a:r>
              <a:rPr lang="nl-NL" b="1" dirty="0"/>
              <a:t> of schools </a:t>
            </a:r>
            <a:r>
              <a:rPr lang="nl-NL" b="1" dirty="0" err="1"/>
              <a:t>already</a:t>
            </a:r>
            <a:r>
              <a:rPr lang="nl-NL" b="1" dirty="0"/>
              <a:t> in </a:t>
            </a:r>
            <a:r>
              <a:rPr lang="nl-NL" b="1" dirty="0" err="1"/>
              <a:t>the</a:t>
            </a:r>
            <a:r>
              <a:rPr lang="nl-NL" b="1" dirty="0"/>
              <a:t> project in 2 </a:t>
            </a:r>
            <a:r>
              <a:rPr lang="nl-NL" b="1" dirty="0" err="1"/>
              <a:t>groups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Goals set on </a:t>
            </a:r>
            <a:r>
              <a:rPr lang="nl-NL" b="1" dirty="0" err="1"/>
              <a:t>improving</a:t>
            </a:r>
            <a:r>
              <a:rPr lang="nl-NL" b="1" dirty="0"/>
              <a:t> </a:t>
            </a:r>
            <a:r>
              <a:rPr lang="nl-NL" b="1" dirty="0" err="1"/>
              <a:t>education</a:t>
            </a:r>
            <a:r>
              <a:rPr lang="nl-NL" b="1" dirty="0"/>
              <a:t> +</a:t>
            </a:r>
            <a:r>
              <a:rPr lang="nl-NL" b="1" dirty="0" err="1"/>
              <a:t>evaluation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Goals set on </a:t>
            </a:r>
            <a:r>
              <a:rPr lang="nl-NL" b="1" dirty="0" err="1"/>
              <a:t>developing</a:t>
            </a:r>
            <a:r>
              <a:rPr lang="nl-NL" b="1" dirty="0"/>
              <a:t> </a:t>
            </a:r>
            <a:r>
              <a:rPr lang="nl-NL" b="1" dirty="0" err="1"/>
              <a:t>internationalisation</a:t>
            </a:r>
            <a:r>
              <a:rPr lang="nl-NL" b="1" dirty="0"/>
              <a:t> policy +</a:t>
            </a:r>
            <a:r>
              <a:rPr lang="nl-NL" b="1" dirty="0" err="1"/>
              <a:t>evaluation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Mini-</a:t>
            </a:r>
            <a:r>
              <a:rPr lang="nl-NL" b="1" dirty="0" err="1"/>
              <a:t>projects</a:t>
            </a:r>
            <a:endParaRPr lang="nl-NL" b="1" dirty="0"/>
          </a:p>
          <a:p>
            <a:pPr marL="0" indent="0">
              <a:buNone/>
            </a:pPr>
            <a:r>
              <a:rPr lang="nl-NL" b="1" dirty="0" err="1"/>
              <a:t>Suggestions</a:t>
            </a:r>
            <a:r>
              <a:rPr lang="nl-NL" b="1" dirty="0"/>
              <a:t> new mini-</a:t>
            </a:r>
            <a:r>
              <a:rPr lang="nl-NL" b="1" dirty="0" err="1"/>
              <a:t>projects</a:t>
            </a:r>
            <a:endParaRPr lang="nl-NL" b="1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1FCDC7-22F8-4786-A0DB-C0BAECCA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4" y="4906828"/>
            <a:ext cx="2530504" cy="14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0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28923-D6B9-4C60-BD4C-70B0F49A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24" y="276059"/>
            <a:ext cx="8534400" cy="1507067"/>
          </a:xfrm>
        </p:spPr>
        <p:txBody>
          <a:bodyPr/>
          <a:lstStyle/>
          <a:p>
            <a:r>
              <a:rPr lang="nl-NL" dirty="0"/>
              <a:t>Group </a:t>
            </a:r>
            <a:r>
              <a:rPr lang="nl-NL" dirty="0" err="1"/>
              <a:t>Division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173B1F-AC5B-4B6E-B6F6-A84A29E0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24" y="1229710"/>
            <a:ext cx="8534400" cy="5108027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b="1" dirty="0"/>
              <a:t>Group 1 (Paul Stuit)</a:t>
            </a:r>
          </a:p>
          <a:p>
            <a:pPr marL="0" indent="0">
              <a:buNone/>
            </a:pPr>
            <a:r>
              <a:rPr lang="nl-NL" b="1" dirty="0" err="1"/>
              <a:t>Pontus</a:t>
            </a:r>
            <a:r>
              <a:rPr lang="nl-NL" b="1" dirty="0"/>
              <a:t> school, Joan </a:t>
            </a:r>
            <a:r>
              <a:rPr lang="nl-NL" b="1" dirty="0" err="1"/>
              <a:t>Salares</a:t>
            </a:r>
            <a:r>
              <a:rPr lang="nl-NL" b="1" dirty="0"/>
              <a:t> i </a:t>
            </a:r>
            <a:r>
              <a:rPr lang="nl-NL" b="1" dirty="0" err="1"/>
              <a:t>Pla</a:t>
            </a:r>
            <a:r>
              <a:rPr lang="nl-NL" b="1" dirty="0"/>
              <a:t>, </a:t>
            </a:r>
          </a:p>
          <a:p>
            <a:pPr marL="0" indent="0">
              <a:buNone/>
            </a:pPr>
            <a:r>
              <a:rPr lang="nl-NL" b="1" dirty="0"/>
              <a:t>Antalya Ted College, Antoni </a:t>
            </a:r>
            <a:r>
              <a:rPr lang="nl-NL" b="1" dirty="0" err="1"/>
              <a:t>Brusi</a:t>
            </a:r>
            <a:r>
              <a:rPr lang="nl-NL" b="1" dirty="0"/>
              <a:t>, </a:t>
            </a:r>
          </a:p>
          <a:p>
            <a:pPr marL="0" indent="0">
              <a:buNone/>
            </a:pPr>
            <a:r>
              <a:rPr lang="nl-NL" b="1" dirty="0"/>
              <a:t>obs Wiekslag, Jose Regio, </a:t>
            </a:r>
          </a:p>
          <a:p>
            <a:pPr marL="0" indent="0">
              <a:buNone/>
            </a:pPr>
            <a:r>
              <a:rPr lang="nl-NL" b="1" dirty="0" err="1"/>
              <a:t>Bonfim</a:t>
            </a:r>
            <a:r>
              <a:rPr lang="nl-NL" b="1" dirty="0"/>
              <a:t>, </a:t>
            </a:r>
            <a:r>
              <a:rPr lang="nl-NL" b="1" dirty="0" err="1"/>
              <a:t>Galicchio</a:t>
            </a:r>
            <a:r>
              <a:rPr lang="nl-NL" b="1" dirty="0"/>
              <a:t>, </a:t>
            </a:r>
            <a:r>
              <a:rPr lang="nl-NL" b="1" dirty="0" err="1"/>
              <a:t>Salandra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r>
              <a:rPr lang="nl-NL" b="1" dirty="0"/>
              <a:t>Group 2 (Jasper Kok):</a:t>
            </a:r>
          </a:p>
          <a:p>
            <a:pPr marL="0" indent="0">
              <a:buNone/>
            </a:pPr>
            <a:r>
              <a:rPr lang="nl-NL" b="1" dirty="0" err="1">
                <a:solidFill>
                  <a:srgbClr val="FF0000"/>
                </a:solidFill>
              </a:rPr>
              <a:t>Serraparera</a:t>
            </a:r>
            <a:r>
              <a:rPr lang="nl-NL" b="1" dirty="0"/>
              <a:t>, Bursa </a:t>
            </a:r>
            <a:r>
              <a:rPr lang="nl-NL" b="1" dirty="0" err="1"/>
              <a:t>Sinav</a:t>
            </a:r>
            <a:r>
              <a:rPr lang="nl-NL" b="1" dirty="0"/>
              <a:t> College, </a:t>
            </a:r>
          </a:p>
          <a:p>
            <a:pPr marL="0" indent="0">
              <a:buNone/>
            </a:pPr>
            <a:r>
              <a:rPr lang="nl-NL" b="1" dirty="0"/>
              <a:t>Bursa Tan College, Obs Stedeke, </a:t>
            </a:r>
          </a:p>
          <a:p>
            <a:pPr marL="0" indent="0">
              <a:buNone/>
            </a:pPr>
            <a:r>
              <a:rPr lang="nl-NL" b="1" dirty="0"/>
              <a:t>obs Puntdak, </a:t>
            </a:r>
            <a:r>
              <a:rPr lang="nl-NL" b="1" dirty="0" err="1"/>
              <a:t>Crato</a:t>
            </a:r>
            <a:r>
              <a:rPr lang="nl-NL" b="1" dirty="0"/>
              <a:t>, </a:t>
            </a:r>
          </a:p>
          <a:p>
            <a:pPr marL="0" indent="0">
              <a:buNone/>
            </a:pPr>
            <a:r>
              <a:rPr lang="nl-NL" b="1" dirty="0" err="1"/>
              <a:t>Brancato</a:t>
            </a:r>
            <a:r>
              <a:rPr lang="nl-NL" b="1" dirty="0"/>
              <a:t>, </a:t>
            </a:r>
            <a:r>
              <a:rPr lang="nl-NL" b="1" dirty="0" err="1"/>
              <a:t>Montano</a:t>
            </a: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051266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7271</TotalTime>
  <Words>1614</Words>
  <Application>Microsoft Office PowerPoint</Application>
  <PresentationFormat>Breedbeeld</PresentationFormat>
  <Paragraphs>307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 Light</vt:lpstr>
      <vt:lpstr>Century Gothic</vt:lpstr>
      <vt:lpstr>Times New Roman</vt:lpstr>
      <vt:lpstr>Wingdings 3</vt:lpstr>
      <vt:lpstr>Segment</vt:lpstr>
      <vt:lpstr>  Welcome to Stigliano</vt:lpstr>
      <vt:lpstr>PowerPoint-presentatie</vt:lpstr>
      <vt:lpstr>Getting to know each other (Monday)</vt:lpstr>
      <vt:lpstr>MINGLE</vt:lpstr>
      <vt:lpstr>structure of the project  </vt:lpstr>
      <vt:lpstr>Goals of the Project 1. Five Teacher tRaining weeks </vt:lpstr>
      <vt:lpstr>PROJECT SET-UP</vt:lpstr>
      <vt:lpstr>Let’s get it started!</vt:lpstr>
      <vt:lpstr>Group Division</vt:lpstr>
      <vt:lpstr>PowerPoint-presentatie</vt:lpstr>
      <vt:lpstr>1. Setting up mini-projects      www.european-teachers.eu</vt:lpstr>
      <vt:lpstr>PowerPoint-presentatie</vt:lpstr>
      <vt:lpstr>Theme 1: European Citizenship</vt:lpstr>
      <vt:lpstr>Theme 2: New Teacher education</vt:lpstr>
      <vt:lpstr>Finding PArtners</vt:lpstr>
      <vt:lpstr>Practical information</vt:lpstr>
      <vt:lpstr>2. Developing internationalisation Policy</vt:lpstr>
      <vt:lpstr>Materials availabe</vt:lpstr>
      <vt:lpstr>activities</vt:lpstr>
      <vt:lpstr>How is internationalisation integrated (1)</vt:lpstr>
      <vt:lpstr>PowerPoint-presentatie</vt:lpstr>
      <vt:lpstr>How is internationalisation integrated (2)</vt:lpstr>
      <vt:lpstr>How is internationalisation integrated (3)</vt:lpstr>
      <vt:lpstr>Points of Attention  </vt:lpstr>
      <vt:lpstr>PowerPoint-presentatie</vt:lpstr>
      <vt:lpstr>3. IMPROVING EDUCATION</vt:lpstr>
      <vt:lpstr>Improving Education</vt:lpstr>
      <vt:lpstr>CuRrent educational developments  English </vt:lpstr>
      <vt:lpstr>Differentiation</vt:lpstr>
      <vt:lpstr>Talent focused learning </vt:lpstr>
      <vt:lpstr>Digitalising education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sabadell</dc:title>
  <dc:creator>Jasper Kok</dc:creator>
  <cp:lastModifiedBy>Jasper Kok</cp:lastModifiedBy>
  <cp:revision>67</cp:revision>
  <dcterms:created xsi:type="dcterms:W3CDTF">2017-05-13T18:15:22Z</dcterms:created>
  <dcterms:modified xsi:type="dcterms:W3CDTF">2018-11-07T09:53:50Z</dcterms:modified>
</cp:coreProperties>
</file>