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59" r:id="rId5"/>
    <p:sldId id="263" r:id="rId6"/>
    <p:sldId id="269" r:id="rId7"/>
    <p:sldId id="270" r:id="rId8"/>
    <p:sldId id="260" r:id="rId9"/>
    <p:sldId id="261" r:id="rId10"/>
    <p:sldId id="262" r:id="rId11"/>
    <p:sldId id="264" r:id="rId12"/>
    <p:sldId id="268" r:id="rId13"/>
    <p:sldId id="267" r:id="rId14"/>
    <p:sldId id="257" r:id="rId15"/>
    <p:sldId id="266" r:id="rId16"/>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t-PT"/>
          </a:p>
        </p:txBody>
      </p:sp>
      <p:sp>
        <p:nvSpPr>
          <p:cNvPr id="4" name="Date Placeholder 3"/>
          <p:cNvSpPr>
            <a:spLocks noGrp="1"/>
          </p:cNvSpPr>
          <p:nvPr>
            <p:ph type="dt" sz="half" idx="10"/>
          </p:nvPr>
        </p:nvSpPr>
        <p:spPr/>
        <p:txBody>
          <a:bodyPr/>
          <a:lstStyle/>
          <a:p>
            <a:fld id="{9892B7D8-31AA-4D32-9BC8-8690A05F0CA0}" type="datetimeFigureOut">
              <a:rPr lang="pt-PT" smtClean="0"/>
              <a:t>07/11/2017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2346573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10"/>
          </p:nvPr>
        </p:nvSpPr>
        <p:spPr/>
        <p:txBody>
          <a:bodyPr/>
          <a:lstStyle/>
          <a:p>
            <a:fld id="{9892B7D8-31AA-4D32-9BC8-8690A05F0CA0}" type="datetimeFigureOut">
              <a:rPr lang="pt-PT" smtClean="0"/>
              <a:t>07/11/2017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687970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10"/>
          </p:nvPr>
        </p:nvSpPr>
        <p:spPr/>
        <p:txBody>
          <a:bodyPr/>
          <a:lstStyle/>
          <a:p>
            <a:fld id="{9892B7D8-31AA-4D32-9BC8-8690A05F0CA0}" type="datetimeFigureOut">
              <a:rPr lang="pt-PT" smtClean="0"/>
              <a:t>07/11/2017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3629445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10"/>
          </p:nvPr>
        </p:nvSpPr>
        <p:spPr/>
        <p:txBody>
          <a:bodyPr/>
          <a:lstStyle/>
          <a:p>
            <a:fld id="{9892B7D8-31AA-4D32-9BC8-8690A05F0CA0}" type="datetimeFigureOut">
              <a:rPr lang="pt-PT" smtClean="0"/>
              <a:t>07/11/2017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3278413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92B7D8-31AA-4D32-9BC8-8690A05F0CA0}" type="datetimeFigureOut">
              <a:rPr lang="pt-PT" smtClean="0"/>
              <a:t>07/11/2017</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416278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Date Placeholder 4"/>
          <p:cNvSpPr>
            <a:spLocks noGrp="1"/>
          </p:cNvSpPr>
          <p:nvPr>
            <p:ph type="dt" sz="half" idx="10"/>
          </p:nvPr>
        </p:nvSpPr>
        <p:spPr/>
        <p:txBody>
          <a:bodyPr/>
          <a:lstStyle/>
          <a:p>
            <a:fld id="{9892B7D8-31AA-4D32-9BC8-8690A05F0CA0}" type="datetimeFigureOut">
              <a:rPr lang="pt-PT" smtClean="0"/>
              <a:t>07/11/2017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3184737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7" name="Date Placeholder 6"/>
          <p:cNvSpPr>
            <a:spLocks noGrp="1"/>
          </p:cNvSpPr>
          <p:nvPr>
            <p:ph type="dt" sz="half" idx="10"/>
          </p:nvPr>
        </p:nvSpPr>
        <p:spPr/>
        <p:txBody>
          <a:bodyPr/>
          <a:lstStyle/>
          <a:p>
            <a:fld id="{9892B7D8-31AA-4D32-9BC8-8690A05F0CA0}" type="datetimeFigureOut">
              <a:rPr lang="pt-PT" smtClean="0"/>
              <a:t>07/11/2017</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3324509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Date Placeholder 2"/>
          <p:cNvSpPr>
            <a:spLocks noGrp="1"/>
          </p:cNvSpPr>
          <p:nvPr>
            <p:ph type="dt" sz="half" idx="10"/>
          </p:nvPr>
        </p:nvSpPr>
        <p:spPr/>
        <p:txBody>
          <a:bodyPr/>
          <a:lstStyle/>
          <a:p>
            <a:fld id="{9892B7D8-31AA-4D32-9BC8-8690A05F0CA0}" type="datetimeFigureOut">
              <a:rPr lang="pt-PT" smtClean="0"/>
              <a:t>07/11/2017</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110494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2B7D8-31AA-4D32-9BC8-8690A05F0CA0}" type="datetimeFigureOut">
              <a:rPr lang="pt-PT" smtClean="0"/>
              <a:t>07/11/2017</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3421928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92B7D8-31AA-4D32-9BC8-8690A05F0CA0}" type="datetimeFigureOut">
              <a:rPr lang="pt-PT" smtClean="0"/>
              <a:t>07/11/2017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2583448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92B7D8-31AA-4D32-9BC8-8690A05F0CA0}" type="datetimeFigureOut">
              <a:rPr lang="pt-PT" smtClean="0"/>
              <a:t>07/11/2017</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C5B4EA5C-A3B9-432F-AD60-899DA9E2C642}" type="slidenum">
              <a:rPr lang="pt-PT" smtClean="0"/>
              <a:t>‹nr.›</a:t>
            </a:fld>
            <a:endParaRPr lang="pt-PT"/>
          </a:p>
        </p:txBody>
      </p:sp>
    </p:spTree>
    <p:extLst>
      <p:ext uri="{BB962C8B-B14F-4D97-AF65-F5344CB8AC3E}">
        <p14:creationId xmlns:p14="http://schemas.microsoft.com/office/powerpoint/2010/main" val="2185288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92B7D8-31AA-4D32-9BC8-8690A05F0CA0}" type="datetimeFigureOut">
              <a:rPr lang="pt-PT" smtClean="0"/>
              <a:t>07/11/2017</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4EA5C-A3B9-432F-AD60-899DA9E2C642}" type="slidenum">
              <a:rPr lang="pt-PT" smtClean="0"/>
              <a:t>‹nr.›</a:t>
            </a:fld>
            <a:endParaRPr lang="pt-PT"/>
          </a:p>
        </p:txBody>
      </p:sp>
    </p:spTree>
    <p:extLst>
      <p:ext uri="{BB962C8B-B14F-4D97-AF65-F5344CB8AC3E}">
        <p14:creationId xmlns:p14="http://schemas.microsoft.com/office/powerpoint/2010/main" val="3181643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GB" dirty="0"/>
            </a:br>
            <a:r>
              <a:rPr lang="en-GB" dirty="0"/>
              <a:t>CLIL</a:t>
            </a:r>
            <a:br>
              <a:rPr lang="en-GB" dirty="0"/>
            </a:br>
            <a:endParaRPr lang="pt-PT" dirty="0"/>
          </a:p>
        </p:txBody>
      </p:sp>
      <p:sp>
        <p:nvSpPr>
          <p:cNvPr id="3" name="Subtitle 2"/>
          <p:cNvSpPr>
            <a:spLocks noGrp="1"/>
          </p:cNvSpPr>
          <p:nvPr>
            <p:ph type="subTitle" idx="1"/>
          </p:nvPr>
        </p:nvSpPr>
        <p:spPr/>
        <p:txBody>
          <a:bodyPr/>
          <a:lstStyle/>
          <a:p>
            <a:endParaRPr lang="pt-PT" dirty="0"/>
          </a:p>
        </p:txBody>
      </p:sp>
      <p:pic>
        <p:nvPicPr>
          <p:cNvPr id="1026" name="Picture 2" descr="https://www.enjoyitaly.org/wp-content/uploads/2017/01/cli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052736"/>
            <a:ext cx="5038725" cy="2419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756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PT" dirty="0"/>
              <a:t>https://www.facebook.com/Kiitos-214500301903884/</a:t>
            </a:r>
          </a:p>
        </p:txBody>
      </p:sp>
      <p:sp>
        <p:nvSpPr>
          <p:cNvPr id="3" name="Content Placeholder 2"/>
          <p:cNvSpPr>
            <a:spLocks noGrp="1"/>
          </p:cNvSpPr>
          <p:nvPr>
            <p:ph idx="1"/>
          </p:nvPr>
        </p:nvSpPr>
        <p:spPr/>
        <p:txBody>
          <a:bodyPr>
            <a:normAutofit fontScale="47500" lnSpcReduction="20000"/>
          </a:bodyPr>
          <a:lstStyle/>
          <a:p>
            <a:r>
              <a:rPr lang="en-GB" dirty="0"/>
              <a:t>PROJECT DESCRIPTION Kiitos@21st Century Preschools is an early second language learning (ESLL) project, which aims to promote a High-quality Early Childhood Education, in Portugal and in other European Countries, connecting different pedagogical approaches to support children’s global development, preparing and equipping them for the 21st century challenges. The project “Kiitos@21st Century Preschools” will be established as an “action research” project, where teachers and researchers from the partnership team will develop an integrated approach to improve ESLL (Early Second Language Learning), Music Learning and 21st Century Skills in Early Childhood Education.. </a:t>
            </a:r>
          </a:p>
          <a:p>
            <a:r>
              <a:rPr lang="en-GB" dirty="0"/>
              <a:t>PROJECT TITLE PARTNERSHIP </a:t>
            </a:r>
            <a:r>
              <a:rPr lang="en-GB" dirty="0" err="1"/>
              <a:t>Audiation</a:t>
            </a:r>
            <a:r>
              <a:rPr lang="en-GB" dirty="0"/>
              <a:t> Institute, Italy </a:t>
            </a:r>
            <a:r>
              <a:rPr lang="en-GB" dirty="0" err="1"/>
              <a:t>Cucurova</a:t>
            </a:r>
            <a:r>
              <a:rPr lang="en-GB" dirty="0"/>
              <a:t> University, Turkey </a:t>
            </a:r>
            <a:r>
              <a:rPr lang="en-GB" dirty="0" err="1"/>
              <a:t>Malopolska</a:t>
            </a:r>
            <a:r>
              <a:rPr lang="en-GB" dirty="0"/>
              <a:t> </a:t>
            </a:r>
            <a:r>
              <a:rPr lang="en-GB" dirty="0" err="1"/>
              <a:t>Wyzsza</a:t>
            </a:r>
            <a:r>
              <a:rPr lang="en-GB" dirty="0"/>
              <a:t> </a:t>
            </a:r>
            <a:r>
              <a:rPr lang="en-GB" dirty="0" err="1"/>
              <a:t>Szkola</a:t>
            </a:r>
            <a:r>
              <a:rPr lang="en-GB" dirty="0"/>
              <a:t> </a:t>
            </a:r>
            <a:r>
              <a:rPr lang="en-GB" dirty="0" err="1"/>
              <a:t>Ekonomiczna</a:t>
            </a:r>
            <a:r>
              <a:rPr lang="en-GB" dirty="0"/>
              <a:t> w </a:t>
            </a:r>
            <a:r>
              <a:rPr lang="en-GB" dirty="0" err="1"/>
              <a:t>Tarnowie</a:t>
            </a:r>
            <a:r>
              <a:rPr lang="en-GB" dirty="0"/>
              <a:t> (MWSE), Poland DGE/MEC </a:t>
            </a:r>
            <a:r>
              <a:rPr lang="en-GB" dirty="0" err="1"/>
              <a:t>Direção</a:t>
            </a:r>
            <a:r>
              <a:rPr lang="en-GB" dirty="0"/>
              <a:t> </a:t>
            </a:r>
            <a:r>
              <a:rPr lang="en-GB" dirty="0" err="1"/>
              <a:t>Geral</a:t>
            </a:r>
            <a:r>
              <a:rPr lang="en-GB" dirty="0"/>
              <a:t> de </a:t>
            </a:r>
            <a:r>
              <a:rPr lang="en-GB" dirty="0" err="1"/>
              <a:t>Educação</a:t>
            </a:r>
            <a:r>
              <a:rPr lang="en-GB" dirty="0"/>
              <a:t> – </a:t>
            </a:r>
            <a:r>
              <a:rPr lang="en-GB" dirty="0" err="1"/>
              <a:t>Ministério</a:t>
            </a:r>
            <a:r>
              <a:rPr lang="en-GB" dirty="0"/>
              <a:t> da </a:t>
            </a:r>
            <a:r>
              <a:rPr lang="en-GB" dirty="0" err="1"/>
              <a:t>Educação</a:t>
            </a:r>
            <a:r>
              <a:rPr lang="en-GB" dirty="0"/>
              <a:t> e </a:t>
            </a:r>
            <a:r>
              <a:rPr lang="en-GB" dirty="0" err="1"/>
              <a:t>Cultura</a:t>
            </a:r>
            <a:r>
              <a:rPr lang="en-GB" dirty="0"/>
              <a:t> </a:t>
            </a:r>
            <a:r>
              <a:rPr lang="en-GB" dirty="0" err="1"/>
              <a:t>Instituto</a:t>
            </a:r>
            <a:r>
              <a:rPr lang="en-GB" dirty="0"/>
              <a:t> </a:t>
            </a:r>
            <a:r>
              <a:rPr lang="en-GB" dirty="0" err="1"/>
              <a:t>Politécnico</a:t>
            </a:r>
            <a:r>
              <a:rPr lang="en-GB" dirty="0"/>
              <a:t> de </a:t>
            </a:r>
            <a:r>
              <a:rPr lang="en-GB" dirty="0" err="1"/>
              <a:t>Portalegre</a:t>
            </a:r>
            <a:r>
              <a:rPr lang="en-GB" dirty="0"/>
              <a:t> (IPP), Portugal </a:t>
            </a:r>
            <a:r>
              <a:rPr lang="en-GB" dirty="0" err="1"/>
              <a:t>Associação</a:t>
            </a:r>
            <a:r>
              <a:rPr lang="en-GB" dirty="0"/>
              <a:t> Portuguesa de </a:t>
            </a:r>
            <a:r>
              <a:rPr lang="en-GB" dirty="0" err="1"/>
              <a:t>Professores</a:t>
            </a:r>
            <a:r>
              <a:rPr lang="en-GB" dirty="0"/>
              <a:t> de </a:t>
            </a:r>
            <a:r>
              <a:rPr lang="en-GB" dirty="0" err="1"/>
              <a:t>Inglês</a:t>
            </a:r>
            <a:r>
              <a:rPr lang="en-GB" dirty="0"/>
              <a:t> (APPI), Portugal </a:t>
            </a:r>
            <a:r>
              <a:rPr lang="en-GB" dirty="0" err="1"/>
              <a:t>Agrupamento</a:t>
            </a:r>
            <a:r>
              <a:rPr lang="en-GB" dirty="0"/>
              <a:t> de </a:t>
            </a:r>
            <a:r>
              <a:rPr lang="en-GB" dirty="0" err="1"/>
              <a:t>Escolas</a:t>
            </a:r>
            <a:r>
              <a:rPr lang="en-GB" dirty="0"/>
              <a:t> de Ponte de </a:t>
            </a:r>
            <a:r>
              <a:rPr lang="en-GB" dirty="0" err="1"/>
              <a:t>Sor</a:t>
            </a:r>
            <a:r>
              <a:rPr lang="en-GB" dirty="0"/>
              <a:t> (AEPS), Portugal </a:t>
            </a:r>
            <a:r>
              <a:rPr lang="en-GB" dirty="0" err="1"/>
              <a:t>Associação</a:t>
            </a:r>
            <a:r>
              <a:rPr lang="en-GB" dirty="0"/>
              <a:t> de </a:t>
            </a:r>
            <a:r>
              <a:rPr lang="en-GB" dirty="0" err="1"/>
              <a:t>Pais</a:t>
            </a:r>
            <a:r>
              <a:rPr lang="en-GB" dirty="0"/>
              <a:t> e </a:t>
            </a:r>
            <a:r>
              <a:rPr lang="en-GB" dirty="0" err="1"/>
              <a:t>Encarregados</a:t>
            </a:r>
            <a:r>
              <a:rPr lang="en-GB" dirty="0"/>
              <a:t> de </a:t>
            </a:r>
            <a:r>
              <a:rPr lang="en-GB" dirty="0" err="1"/>
              <a:t>Educação</a:t>
            </a:r>
            <a:r>
              <a:rPr lang="en-GB" dirty="0"/>
              <a:t> do </a:t>
            </a:r>
            <a:r>
              <a:rPr lang="en-GB" dirty="0" err="1"/>
              <a:t>Agrupamento</a:t>
            </a:r>
            <a:r>
              <a:rPr lang="en-GB" dirty="0"/>
              <a:t> de </a:t>
            </a:r>
            <a:r>
              <a:rPr lang="en-GB" dirty="0" err="1"/>
              <a:t>Escolas</a:t>
            </a:r>
            <a:r>
              <a:rPr lang="en-GB" dirty="0"/>
              <a:t> de Ponte de </a:t>
            </a:r>
            <a:r>
              <a:rPr lang="en-GB" dirty="0" err="1"/>
              <a:t>Sor</a:t>
            </a:r>
            <a:r>
              <a:rPr lang="en-GB" dirty="0"/>
              <a:t> (APEEAEPS), Portugal COORDINATOR ORGANIZATION </a:t>
            </a:r>
            <a:r>
              <a:rPr lang="en-GB" dirty="0" err="1"/>
              <a:t>Município</a:t>
            </a:r>
            <a:r>
              <a:rPr lang="en-GB" dirty="0"/>
              <a:t> de Ponte de </a:t>
            </a:r>
            <a:r>
              <a:rPr lang="en-GB" dirty="0" err="1"/>
              <a:t>Sor</a:t>
            </a:r>
            <a:r>
              <a:rPr lang="en-GB" dirty="0"/>
              <a:t>, Portugal</a:t>
            </a:r>
          </a:p>
          <a:p>
            <a:r>
              <a:rPr lang="pt-PT" dirty="0"/>
              <a:t>Audiation Institute, Italy Cucurova University, Turkey Malopolska Wyzsza Szkola Ekonomiczna w Tarnowie (MWSE), Poland DGE/MEC Direção Geral de Educação – Ministério da Educação e Cultura Instituto Politécnico de Portalegre (IPP), Portugal Associação Portuguesa de Professores de Inglês (APPI), Portugal Agrupamento de Escolas de Ponte de Sor (AEPS), Portugal Associação de Pais e Encarregados de Educação do Agrupamento de Escolas de Ponte de Sor (APEEAEPS), Portugal.</a:t>
            </a:r>
          </a:p>
        </p:txBody>
      </p:sp>
    </p:spTree>
    <p:extLst>
      <p:ext uri="{BB962C8B-B14F-4D97-AF65-F5344CB8AC3E}">
        <p14:creationId xmlns:p14="http://schemas.microsoft.com/office/powerpoint/2010/main" val="442559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dirty="0"/>
          </a:p>
        </p:txBody>
      </p:sp>
      <p:sp>
        <p:nvSpPr>
          <p:cNvPr id="3" name="Content Placeholder 2"/>
          <p:cNvSpPr>
            <a:spLocks noGrp="1"/>
          </p:cNvSpPr>
          <p:nvPr>
            <p:ph idx="1"/>
          </p:nvPr>
        </p:nvSpPr>
        <p:spPr/>
        <p:txBody>
          <a:bodyPr/>
          <a:lstStyle/>
          <a:p>
            <a:endParaRPr lang="pt-PT" dirty="0"/>
          </a:p>
          <a:p>
            <a:r>
              <a:rPr lang="pt-PT" dirty="0"/>
              <a:t>https://www.youtube.com/watch?v=dFuCrxRobh0</a:t>
            </a:r>
          </a:p>
        </p:txBody>
      </p:sp>
      <p:pic>
        <p:nvPicPr>
          <p:cNvPr id="5" name="Picture 4" descr="what is CLIL ?"/>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332656"/>
            <a:ext cx="2304256" cy="1988840"/>
          </a:xfrm>
          <a:prstGeom prst="rect">
            <a:avLst/>
          </a:prstGeom>
          <a:noFill/>
          <a:ln>
            <a:noFill/>
          </a:ln>
        </p:spPr>
      </p:pic>
    </p:spTree>
    <p:extLst>
      <p:ext uri="{BB962C8B-B14F-4D97-AF65-F5344CB8AC3E}">
        <p14:creationId xmlns:p14="http://schemas.microsoft.com/office/powerpoint/2010/main" val="2169580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dirty="0"/>
          </a:p>
        </p:txBody>
      </p:sp>
      <p:sp>
        <p:nvSpPr>
          <p:cNvPr id="3" name="Content Placeholder 2"/>
          <p:cNvSpPr>
            <a:spLocks noGrp="1"/>
          </p:cNvSpPr>
          <p:nvPr>
            <p:ph idx="1"/>
          </p:nvPr>
        </p:nvSpPr>
        <p:spPr/>
        <p:txBody>
          <a:bodyPr/>
          <a:lstStyle/>
          <a:p>
            <a:endParaRPr lang="en-GB" dirty="0"/>
          </a:p>
          <a:p>
            <a:endParaRPr lang="en-GB" dirty="0"/>
          </a:p>
          <a:p>
            <a:r>
              <a:rPr lang="en-GB" dirty="0"/>
              <a:t>Art Illusion Exercise</a:t>
            </a:r>
          </a:p>
          <a:p>
            <a:r>
              <a:rPr lang="en-GB" dirty="0"/>
              <a:t>Feedback</a:t>
            </a:r>
            <a:endParaRPr lang="pt-PT" dirty="0"/>
          </a:p>
        </p:txBody>
      </p:sp>
      <p:pic>
        <p:nvPicPr>
          <p:cNvPr id="4" name="Picture 3" descr="what is CLIL ?"/>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332656"/>
            <a:ext cx="2304256" cy="1988840"/>
          </a:xfrm>
          <a:prstGeom prst="rect">
            <a:avLst/>
          </a:prstGeom>
          <a:noFill/>
          <a:ln>
            <a:noFill/>
          </a:ln>
        </p:spPr>
      </p:pic>
    </p:spTree>
    <p:extLst>
      <p:ext uri="{BB962C8B-B14F-4D97-AF65-F5344CB8AC3E}">
        <p14:creationId xmlns:p14="http://schemas.microsoft.com/office/powerpoint/2010/main" val="26031630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91880" y="1916832"/>
            <a:ext cx="1981200" cy="2314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10815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t-PT" dirty="0"/>
          </a:p>
        </p:txBody>
      </p:sp>
      <p:sp>
        <p:nvSpPr>
          <p:cNvPr id="3" name="Subtitle 2"/>
          <p:cNvSpPr>
            <a:spLocks noGrp="1"/>
          </p:cNvSpPr>
          <p:nvPr>
            <p:ph type="subTitle" idx="1"/>
          </p:nvPr>
        </p:nvSpPr>
        <p:spPr/>
        <p:txBody>
          <a:bodyPr/>
          <a:lstStyle/>
          <a:p>
            <a:endParaRPr lang="pt-PT"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700808"/>
            <a:ext cx="5730875" cy="309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9077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sp>
        <p:nvSpPr>
          <p:cNvPr id="5" name="Content Placeholder 4"/>
          <p:cNvSpPr>
            <a:spLocks noGrp="1"/>
          </p:cNvSpPr>
          <p:nvPr>
            <p:ph idx="1"/>
          </p:nvPr>
        </p:nvSpPr>
        <p:spPr/>
        <p:txBody>
          <a:bodyPr/>
          <a:lstStyle/>
          <a:p>
            <a:endParaRPr lang="pt-PT"/>
          </a:p>
        </p:txBody>
      </p:sp>
    </p:spTree>
    <p:extLst>
      <p:ext uri="{BB962C8B-B14F-4D97-AF65-F5344CB8AC3E}">
        <p14:creationId xmlns:p14="http://schemas.microsoft.com/office/powerpoint/2010/main" val="4089594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pt-PT" dirty="0"/>
          </a:p>
        </p:txBody>
      </p:sp>
      <p:sp>
        <p:nvSpPr>
          <p:cNvPr id="3" name="Content Placeholder 2"/>
          <p:cNvSpPr>
            <a:spLocks noGrp="1"/>
          </p:cNvSpPr>
          <p:nvPr>
            <p:ph idx="1"/>
          </p:nvPr>
        </p:nvSpPr>
        <p:spPr/>
        <p:txBody>
          <a:bodyPr/>
          <a:lstStyle/>
          <a:p>
            <a:endParaRPr lang="en-GB" dirty="0"/>
          </a:p>
          <a:p>
            <a:endParaRPr lang="en-GB" dirty="0"/>
          </a:p>
          <a:p>
            <a:r>
              <a:rPr lang="en-GB" dirty="0"/>
              <a:t>CLIL stands for </a:t>
            </a:r>
            <a:r>
              <a:rPr lang="en-GB" b="1" dirty="0"/>
              <a:t>Content and Language Integrated Learning</a:t>
            </a:r>
            <a:r>
              <a:rPr lang="en-GB" dirty="0"/>
              <a:t> and refers to teaching subjects such as science, history and geography to students through a foreign language.</a:t>
            </a:r>
            <a:endParaRPr lang="pt-PT" dirty="0"/>
          </a:p>
        </p:txBody>
      </p:sp>
      <p:pic>
        <p:nvPicPr>
          <p:cNvPr id="5" name="Picture 4" descr="what is CLIL ?"/>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332656"/>
            <a:ext cx="2304256" cy="1988840"/>
          </a:xfrm>
          <a:prstGeom prst="rect">
            <a:avLst/>
          </a:prstGeom>
          <a:noFill/>
          <a:ln>
            <a:noFill/>
          </a:ln>
        </p:spPr>
      </p:pic>
    </p:spTree>
    <p:extLst>
      <p:ext uri="{BB962C8B-B14F-4D97-AF65-F5344CB8AC3E}">
        <p14:creationId xmlns:p14="http://schemas.microsoft.com/office/powerpoint/2010/main" val="2513390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br>
              <a:rPr lang="pt-PT" dirty="0"/>
            </a:br>
            <a:endParaRPr lang="pt-PT" dirty="0"/>
          </a:p>
        </p:txBody>
      </p:sp>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33412" y="2262981"/>
            <a:ext cx="7877175"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563888" y="1196752"/>
            <a:ext cx="4572000" cy="1200329"/>
          </a:xfrm>
          <a:prstGeom prst="rect">
            <a:avLst/>
          </a:prstGeom>
        </p:spPr>
        <p:txBody>
          <a:bodyPr>
            <a:spAutoFit/>
          </a:bodyPr>
          <a:lstStyle/>
          <a:p>
            <a:r>
              <a:rPr lang="en-US" dirty="0"/>
              <a:t>The definition of CLIL has developed a lot in these last 10/15 years.</a:t>
            </a:r>
          </a:p>
          <a:p>
            <a:r>
              <a:rPr lang="en-US" dirty="0"/>
              <a:t> More and new definitions are adding to the old ones.</a:t>
            </a:r>
          </a:p>
        </p:txBody>
      </p:sp>
      <p:sp>
        <p:nvSpPr>
          <p:cNvPr id="3" name="Content Placeholder 2"/>
          <p:cNvSpPr>
            <a:spLocks noGrp="1"/>
          </p:cNvSpPr>
          <p:nvPr>
            <p:ph idx="1"/>
          </p:nvPr>
        </p:nvSpPr>
        <p:spPr/>
        <p:txBody>
          <a:bodyPr/>
          <a:lstStyle/>
          <a:p>
            <a:endParaRPr lang="pt-PT" dirty="0"/>
          </a:p>
        </p:txBody>
      </p:sp>
      <p:pic>
        <p:nvPicPr>
          <p:cNvPr id="7" name="Picture 6" descr="what is CLIL ?"/>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332656"/>
            <a:ext cx="2304256" cy="1988840"/>
          </a:xfrm>
          <a:prstGeom prst="rect">
            <a:avLst/>
          </a:prstGeom>
          <a:noFill/>
          <a:ln>
            <a:noFill/>
          </a:ln>
        </p:spPr>
      </p:pic>
    </p:spTree>
    <p:extLst>
      <p:ext uri="{BB962C8B-B14F-4D97-AF65-F5344CB8AC3E}">
        <p14:creationId xmlns:p14="http://schemas.microsoft.com/office/powerpoint/2010/main" val="132565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br>
              <a:rPr lang="en-US" sz="1400" dirty="0"/>
            </a:br>
            <a:r>
              <a:rPr lang="en-US" sz="1400" dirty="0"/>
              <a:t>CLIL “a  dual-</a:t>
            </a:r>
            <a:r>
              <a:rPr lang="en-US" sz="1400" dirty="0" err="1"/>
              <a:t>focussed</a:t>
            </a:r>
            <a:r>
              <a:rPr lang="en-US" sz="1400" dirty="0"/>
              <a:t> educational approach in which an additional language is used for learning and teaching of both content and language with  the  objective  of  promoting  both  content  and  language mastery  to  pre-defined  levels” </a:t>
            </a:r>
            <a:br>
              <a:rPr lang="en-US" sz="1400" dirty="0"/>
            </a:br>
            <a:br>
              <a:rPr lang="en-US" sz="1400" dirty="0"/>
            </a:br>
            <a:r>
              <a:rPr lang="en-US" sz="1400" dirty="0"/>
              <a:t> (Marsh, </a:t>
            </a:r>
            <a:r>
              <a:rPr lang="en-US" sz="1400" dirty="0" err="1"/>
              <a:t>Mehisto</a:t>
            </a:r>
            <a:r>
              <a:rPr lang="en-US" sz="1400" dirty="0"/>
              <a:t>, Wolff and </a:t>
            </a:r>
            <a:r>
              <a:rPr lang="en-US" sz="1400" dirty="0" err="1"/>
              <a:t>Frigols</a:t>
            </a:r>
            <a:r>
              <a:rPr lang="en-US" sz="1400" dirty="0"/>
              <a:t> Martin 2010: 11).</a:t>
            </a:r>
            <a:br>
              <a:rPr lang="pt-PT" sz="1400" dirty="0"/>
            </a:br>
            <a:endParaRPr lang="pt-PT" sz="1400" dirty="0"/>
          </a:p>
        </p:txBody>
      </p:sp>
      <p:sp>
        <p:nvSpPr>
          <p:cNvPr id="3" name="Content Placeholder 2"/>
          <p:cNvSpPr>
            <a:spLocks noGrp="1"/>
          </p:cNvSpPr>
          <p:nvPr>
            <p:ph idx="1"/>
          </p:nvPr>
        </p:nvSpPr>
        <p:spPr>
          <a:xfrm>
            <a:off x="467544" y="1988840"/>
            <a:ext cx="8219256" cy="4137323"/>
          </a:xfrm>
        </p:spPr>
        <p:txBody>
          <a:bodyPr>
            <a:normAutofit/>
          </a:bodyPr>
          <a:lstStyle/>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r>
              <a:rPr lang="en-US" sz="1400" dirty="0"/>
              <a:t>“CLIL is a developing, flexible concept  where content (</a:t>
            </a:r>
            <a:r>
              <a:rPr lang="en-US" sz="1400" dirty="0" err="1"/>
              <a:t>eg</a:t>
            </a:r>
            <a:r>
              <a:rPr lang="en-US" sz="1400" dirty="0"/>
              <a:t> non-language subject/s, cross-curricular themes and holistic issues) and foreign languages - are integrated in some kind of mutually beneficial way so as to provide motivating, value-added experiences to educational outcomes for a wide range of students.”</a:t>
            </a:r>
          </a:p>
          <a:p>
            <a:endParaRPr lang="en-US" sz="1400" dirty="0"/>
          </a:p>
          <a:p>
            <a:pPr algn="r"/>
            <a:r>
              <a:rPr lang="en-US" sz="1400" dirty="0"/>
              <a:t>Do Coyle (University of Nottingham</a:t>
            </a:r>
            <a:endParaRPr lang="pt-PT" sz="1400" dirty="0"/>
          </a:p>
        </p:txBody>
      </p:sp>
      <p:pic>
        <p:nvPicPr>
          <p:cNvPr id="5" name="Picture 4" descr="what is CLIL ?"/>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16632"/>
            <a:ext cx="2304256" cy="1988840"/>
          </a:xfrm>
          <a:prstGeom prst="rect">
            <a:avLst/>
          </a:prstGeom>
          <a:noFill/>
          <a:ln>
            <a:noFill/>
          </a:ln>
        </p:spPr>
      </p:pic>
    </p:spTree>
    <p:extLst>
      <p:ext uri="{BB962C8B-B14F-4D97-AF65-F5344CB8AC3E}">
        <p14:creationId xmlns:p14="http://schemas.microsoft.com/office/powerpoint/2010/main" val="2378728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The many faces of CLIL</a:t>
            </a:r>
            <a:br>
              <a:rPr lang="en-GB" sz="3200" dirty="0"/>
            </a:br>
            <a:endParaRPr lang="pt-PT" sz="32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772816"/>
            <a:ext cx="6696844" cy="3133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Content Placeholder 4" descr="http://blocs.xtec.cat/clilpractiques1/files/2009/02/manyfaces.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156176" y="4509120"/>
            <a:ext cx="2849145" cy="21524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985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b="1" u="sng" dirty="0"/>
              <a:t>Five definitions of CLIL</a:t>
            </a:r>
            <a:endParaRPr lang="pt-PT" dirty="0"/>
          </a:p>
        </p:txBody>
      </p:sp>
      <p:sp>
        <p:nvSpPr>
          <p:cNvPr id="3" name="Content Placeholder 2"/>
          <p:cNvSpPr>
            <a:spLocks noGrp="1"/>
          </p:cNvSpPr>
          <p:nvPr>
            <p:ph idx="1"/>
          </p:nvPr>
        </p:nvSpPr>
        <p:spPr/>
        <p:txBody>
          <a:bodyPr>
            <a:normAutofit fontScale="92500" lnSpcReduction="10000"/>
          </a:bodyPr>
          <a:lstStyle/>
          <a:p>
            <a:r>
              <a:rPr lang="en-GB" sz="1800" b="1" dirty="0"/>
              <a:t>CLIL is a member of the Curriculum Club.-</a:t>
            </a:r>
            <a:r>
              <a:rPr lang="en-GB" sz="1800" i="1" dirty="0"/>
              <a:t>"Content and Language Integrated Learning (CLIL), </a:t>
            </a:r>
            <a:r>
              <a:rPr lang="en-GB" sz="1800" i="1" u="sng" dirty="0"/>
              <a:t>in which pupils learn a subject through the medium of a foreign language</a:t>
            </a:r>
            <a:r>
              <a:rPr lang="en-GB" sz="1800" i="1" dirty="0"/>
              <a:t>……“</a:t>
            </a:r>
          </a:p>
          <a:p>
            <a:r>
              <a:rPr lang="pt-PT" sz="1800" b="1" dirty="0"/>
              <a:t>CLIL has a dual focus.-</a:t>
            </a:r>
            <a:r>
              <a:rPr lang="en-GB" sz="1800" i="1" dirty="0"/>
              <a:t>CLIL refers to situations where subjects, or parts of subjects, are taught through a foreign language </a:t>
            </a:r>
            <a:r>
              <a:rPr lang="en-GB" sz="1800" i="1" u="sng" dirty="0"/>
              <a:t>with dual-focused aims</a:t>
            </a:r>
            <a:r>
              <a:rPr lang="en-GB" sz="1800" i="1" dirty="0"/>
              <a:t>, namely the learning of content, and the simultaneous learning of a foreign language".</a:t>
            </a:r>
          </a:p>
          <a:p>
            <a:r>
              <a:rPr lang="pt-PT" sz="1800" b="1" dirty="0"/>
              <a:t>CLIL buys us time.-</a:t>
            </a:r>
            <a:r>
              <a:rPr lang="en-GB" sz="1800" i="1" dirty="0"/>
              <a:t>"It [CLIL] provides exposure to the language </a:t>
            </a:r>
            <a:r>
              <a:rPr lang="en-GB" sz="1800" i="1" u="sng" dirty="0"/>
              <a:t>without requiring extra time in the curriculum".</a:t>
            </a:r>
          </a:p>
          <a:p>
            <a:r>
              <a:rPr lang="en-GB" sz="1800" b="1" dirty="0"/>
              <a:t>CLIL causes change - and you don't need to be a genius to benefit from it.-</a:t>
            </a:r>
            <a:r>
              <a:rPr lang="en-GB" sz="1800" i="1" dirty="0"/>
              <a:t>"…an approach to bilingual education in which both curriculum content (such as science or geography) and English are taught together.  It differs from simple English-medium education in that </a:t>
            </a:r>
            <a:r>
              <a:rPr lang="en-GB" sz="1800" i="1" u="sng" dirty="0"/>
              <a:t>the learner is not necessarily expected to have the English proficiency required to cope with the subject before beginning study"</a:t>
            </a:r>
            <a:r>
              <a:rPr lang="en-GB" sz="1800" i="1" dirty="0"/>
              <a:t>.</a:t>
            </a:r>
            <a:r>
              <a:rPr lang="en-GB" sz="1800" dirty="0"/>
              <a:t>  (</a:t>
            </a:r>
            <a:r>
              <a:rPr lang="en-GB" sz="1800" dirty="0" err="1"/>
              <a:t>Graddol</a:t>
            </a:r>
            <a:r>
              <a:rPr lang="en-GB" sz="1800" dirty="0"/>
              <a:t> D.  English Next, British Council Publications, 2006)</a:t>
            </a:r>
          </a:p>
          <a:p>
            <a:r>
              <a:rPr lang="pt-PT" sz="1800" b="1" dirty="0"/>
              <a:t>CLIL motivates-</a:t>
            </a:r>
            <a:r>
              <a:rPr lang="en-GB" sz="1800" i="1" dirty="0"/>
              <a:t>"CLIL is about </a:t>
            </a:r>
            <a:r>
              <a:rPr lang="en-GB" sz="1800" i="1" u="sng" dirty="0"/>
              <a:t>using languages to learn</a:t>
            </a:r>
            <a:r>
              <a:rPr lang="en-GB" sz="1800" i="1" dirty="0"/>
              <a:t>………..</a:t>
            </a:r>
            <a:r>
              <a:rPr lang="en-GB" sz="1800" i="1" u="sng" dirty="0"/>
              <a:t>It is about installing a 'hunger to learn' in the student.</a:t>
            </a:r>
            <a:r>
              <a:rPr lang="en-GB" sz="1800" i="1" dirty="0"/>
              <a:t> It gives opportunity for him/her to think about and develop how s/he communicates in general, even in the first language".</a:t>
            </a:r>
            <a:endParaRPr lang="en-GB" sz="1800" dirty="0"/>
          </a:p>
          <a:p>
            <a:r>
              <a:rPr lang="en-GB" sz="1800" dirty="0"/>
              <a:t>(Marsh, </a:t>
            </a:r>
            <a:r>
              <a:rPr lang="en-GB" sz="1800" dirty="0" err="1"/>
              <a:t>Marsland</a:t>
            </a:r>
            <a:r>
              <a:rPr lang="en-GB" sz="1800" dirty="0"/>
              <a:t> &amp; Stenberg, 2001)</a:t>
            </a:r>
          </a:p>
          <a:p>
            <a:endParaRPr lang="pt-PT" sz="1800" dirty="0"/>
          </a:p>
        </p:txBody>
      </p:sp>
    </p:spTree>
    <p:extLst>
      <p:ext uri="{BB962C8B-B14F-4D97-AF65-F5344CB8AC3E}">
        <p14:creationId xmlns:p14="http://schemas.microsoft.com/office/powerpoint/2010/main" val="3300913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use CLIL?</a:t>
            </a:r>
            <a:endParaRPr lang="pt-PT" dirty="0"/>
          </a:p>
        </p:txBody>
      </p:sp>
      <p:sp>
        <p:nvSpPr>
          <p:cNvPr id="3" name="Content Placeholder 2"/>
          <p:cNvSpPr>
            <a:spLocks noGrp="1"/>
          </p:cNvSpPr>
          <p:nvPr>
            <p:ph idx="1"/>
          </p:nvPr>
        </p:nvSpPr>
        <p:spPr/>
        <p:txBody>
          <a:bodyPr>
            <a:normAutofit fontScale="47500" lnSpcReduction="20000"/>
          </a:bodyPr>
          <a:lstStyle/>
          <a:p>
            <a:endParaRPr lang="en-GB" dirty="0"/>
          </a:p>
          <a:p>
            <a:r>
              <a:rPr lang="en-GB" dirty="0"/>
              <a:t>It provides reasons for learning and improving the foreign language level, because the understanding of the subject content is compulsory. </a:t>
            </a:r>
          </a:p>
          <a:p>
            <a:r>
              <a:rPr lang="en-GB" dirty="0"/>
              <a:t>It focuses on and assesses the subject content, so the learner is not being assessed on his/her mastery of the Past Simple (for example) but rather his/her ability to use it in the appropriate places.</a:t>
            </a:r>
          </a:p>
          <a:p>
            <a:r>
              <a:rPr lang="en-GB" dirty="0"/>
              <a:t>It gives students a feeling of real achievement.  They are coping with, and talking and writing about, complex material in the foreign language.</a:t>
            </a:r>
          </a:p>
          <a:p>
            <a:r>
              <a:rPr lang="en-GB" dirty="0"/>
              <a:t>Because the teachers would have to adjust their methodology to ensure that the students were understanding the content. </a:t>
            </a:r>
          </a:p>
          <a:p>
            <a:r>
              <a:rPr lang="en-GB" dirty="0"/>
              <a:t>Teachers would not be able to simply 'transmit' the content, assuming that their audience understood.  They would have to think of other means (group work, tasks, </a:t>
            </a:r>
            <a:r>
              <a:rPr lang="en-GB" dirty="0" err="1"/>
              <a:t>etc</a:t>
            </a:r>
            <a:r>
              <a:rPr lang="en-GB" dirty="0"/>
              <a:t>) which would result in an increase of the skill-based focus of the learning. </a:t>
            </a:r>
          </a:p>
          <a:p>
            <a:r>
              <a:rPr lang="en-GB" dirty="0"/>
              <a:t>The educational materials (textbooks) would also have to reflect this approach.</a:t>
            </a:r>
          </a:p>
          <a:p>
            <a:r>
              <a:rPr lang="en-GB" dirty="0"/>
              <a:t>The pupils would be learning language that was more clearly focused on, and related to, the subject matter that they needed to learn.</a:t>
            </a:r>
          </a:p>
          <a:p>
            <a:r>
              <a:rPr lang="en-GB" dirty="0"/>
              <a:t>CLIL is not confined to higher-achieving students.  It is not an approach for the elite.  It fits in perfectly with a mixed-ability philosophy.</a:t>
            </a:r>
          </a:p>
          <a:p>
            <a:endParaRPr lang="en-GB" dirty="0"/>
          </a:p>
        </p:txBody>
      </p:sp>
    </p:spTree>
    <p:extLst>
      <p:ext uri="{BB962C8B-B14F-4D97-AF65-F5344CB8AC3E}">
        <p14:creationId xmlns:p14="http://schemas.microsoft.com/office/powerpoint/2010/main" val="1587884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CLIL in </a:t>
            </a:r>
            <a:r>
              <a:rPr lang="en-GB"/>
              <a:t>the District….</a:t>
            </a:r>
            <a:endParaRPr lang="pt-PT" dirty="0"/>
          </a:p>
        </p:txBody>
      </p:sp>
      <p:sp>
        <p:nvSpPr>
          <p:cNvPr id="3" name="Content Placeholder 2"/>
          <p:cNvSpPr>
            <a:spLocks noGrp="1"/>
          </p:cNvSpPr>
          <p:nvPr>
            <p:ph idx="1"/>
          </p:nvPr>
        </p:nvSpPr>
        <p:spPr/>
        <p:txBody>
          <a:bodyPr>
            <a:normAutofit fontScale="70000" lnSpcReduction="20000"/>
          </a:bodyPr>
          <a:lstStyle/>
          <a:p>
            <a:r>
              <a:rPr lang="en-GB" dirty="0"/>
              <a:t>The </a:t>
            </a:r>
            <a:r>
              <a:rPr lang="en-GB" dirty="0" err="1"/>
              <a:t>Castelo</a:t>
            </a:r>
            <a:r>
              <a:rPr lang="en-GB" dirty="0"/>
              <a:t> </a:t>
            </a:r>
            <a:r>
              <a:rPr lang="en-GB" dirty="0" err="1"/>
              <a:t>Branco</a:t>
            </a:r>
            <a:r>
              <a:rPr lang="en-GB" dirty="0"/>
              <a:t> Polytechnic Institute (IPCB) is a public higher education institution in Portugal.</a:t>
            </a:r>
          </a:p>
          <a:p>
            <a:r>
              <a:rPr lang="en-GB" dirty="0"/>
              <a:t>The Higher School of Education (</a:t>
            </a:r>
            <a:r>
              <a:rPr lang="en-GB" dirty="0" err="1"/>
              <a:t>Escola</a:t>
            </a:r>
            <a:r>
              <a:rPr lang="en-GB" dirty="0"/>
              <a:t> Superior de </a:t>
            </a:r>
            <a:r>
              <a:rPr lang="en-GB" dirty="0" err="1"/>
              <a:t>Educação</a:t>
            </a:r>
            <a:r>
              <a:rPr lang="en-GB" dirty="0"/>
              <a:t> – ESE) is one of IPCB’s faculties and some of its staff is to be directly involved in the CLIL4CHILDRENproject through its graduation and post-graduation programmes </a:t>
            </a:r>
            <a:r>
              <a:rPr lang="en-GB" dirty="0" err="1"/>
              <a:t>inteacher</a:t>
            </a:r>
            <a:r>
              <a:rPr lang="en-GB" dirty="0"/>
              <a:t> training, sports and social education and through the IPCB’s Interdisciplinary Language, Culture and Education Centre (CILCE).</a:t>
            </a:r>
          </a:p>
          <a:p>
            <a:r>
              <a:rPr lang="en-GB" dirty="0"/>
              <a:t>ESE and CILCE are experienced in applied research in the areas of teacher education, intercultural education, foreign languages, reading promotion and children’s and young adult literature.</a:t>
            </a:r>
          </a:p>
          <a:p>
            <a:r>
              <a:rPr lang="en-GB" dirty="0"/>
              <a:t>ESE has an extensive educational network in the Beira </a:t>
            </a:r>
            <a:r>
              <a:rPr lang="en-GB" dirty="0" err="1"/>
              <a:t>Baixa</a:t>
            </a:r>
            <a:r>
              <a:rPr lang="en-GB" dirty="0"/>
              <a:t> region, with Spanish institutions involved in teacher training and reading promotion, and with European education institutions through its many EU-funded projects in the above areas.</a:t>
            </a:r>
          </a:p>
          <a:p>
            <a:endParaRPr lang="pt-PT" dirty="0"/>
          </a:p>
        </p:txBody>
      </p:sp>
    </p:spTree>
    <p:extLst>
      <p:ext uri="{BB962C8B-B14F-4D97-AF65-F5344CB8AC3E}">
        <p14:creationId xmlns:p14="http://schemas.microsoft.com/office/powerpoint/2010/main" val="514750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dirty="0"/>
          </a:p>
        </p:txBody>
      </p:sp>
      <p:sp>
        <p:nvSpPr>
          <p:cNvPr id="3" name="Content Placeholder 2"/>
          <p:cNvSpPr>
            <a:spLocks noGrp="1"/>
          </p:cNvSpPr>
          <p:nvPr>
            <p:ph idx="1"/>
          </p:nvPr>
        </p:nvSpPr>
        <p:spPr/>
        <p:txBody>
          <a:bodyPr>
            <a:normAutofit/>
          </a:bodyPr>
          <a:lstStyle/>
          <a:p>
            <a:r>
              <a:rPr lang="en-GB" sz="1400" dirty="0" err="1"/>
              <a:t>Fundão</a:t>
            </a:r>
            <a:r>
              <a:rPr lang="en-GB" sz="1400" dirty="0"/>
              <a:t> is located in a valley called “</a:t>
            </a:r>
            <a:r>
              <a:rPr lang="en-GB" sz="1400" dirty="0" err="1"/>
              <a:t>Cova</a:t>
            </a:r>
            <a:r>
              <a:rPr lang="en-GB" sz="1400" dirty="0"/>
              <a:t> da Beira” in </a:t>
            </a:r>
            <a:r>
              <a:rPr lang="en-GB" sz="1400" dirty="0" err="1"/>
              <a:t>Castelo</a:t>
            </a:r>
            <a:r>
              <a:rPr lang="en-GB" sz="1400" dirty="0"/>
              <a:t> </a:t>
            </a:r>
            <a:r>
              <a:rPr lang="en-GB" sz="1400" dirty="0" err="1"/>
              <a:t>Branco</a:t>
            </a:r>
            <a:r>
              <a:rPr lang="en-GB" sz="1400" dirty="0"/>
              <a:t> district between two mountains </a:t>
            </a:r>
            <a:r>
              <a:rPr lang="en-GB" sz="1400" dirty="0" err="1"/>
              <a:t>Gardunha</a:t>
            </a:r>
            <a:r>
              <a:rPr lang="en-GB" sz="1400" dirty="0"/>
              <a:t> and Estrela (the highest mountain in Portugal).</a:t>
            </a:r>
          </a:p>
          <a:p>
            <a:r>
              <a:rPr lang="en-GB" sz="1400" dirty="0"/>
              <a:t>Its teaching levels </a:t>
            </a:r>
            <a:r>
              <a:rPr lang="en-GB" sz="1400" dirty="0" err="1"/>
              <a:t>rangesfrom</a:t>
            </a:r>
            <a:r>
              <a:rPr lang="en-GB" sz="1400" dirty="0"/>
              <a:t> Preschool to </a:t>
            </a:r>
            <a:r>
              <a:rPr lang="en-GB" sz="1400" dirty="0" err="1"/>
              <a:t>MiddleSchool</a:t>
            </a:r>
            <a:r>
              <a:rPr lang="en-GB" sz="1400" dirty="0"/>
              <a:t> (3 – 15 years of age),covering a total area of 700,20Km2, with 29 213 </a:t>
            </a:r>
            <a:r>
              <a:rPr lang="en-GB" sz="1400" dirty="0" err="1"/>
              <a:t>inhabitants.There</a:t>
            </a:r>
            <a:r>
              <a:rPr lang="en-GB" sz="1400" dirty="0"/>
              <a:t> are11 kindergartens, 13 primary schools, 1 Bilingual Primary school and 2 middle schools. It </a:t>
            </a:r>
            <a:r>
              <a:rPr lang="en-GB" sz="1400" dirty="0" err="1"/>
              <a:t>alsohas</a:t>
            </a:r>
            <a:r>
              <a:rPr lang="en-GB" sz="1400" dirty="0"/>
              <a:t> three Special Need Departments. Currently it has 1300 pupils, 135 teachers and 72 staff.</a:t>
            </a:r>
          </a:p>
          <a:p>
            <a:r>
              <a:rPr lang="en-GB" sz="1400" dirty="0"/>
              <a:t>The pupils are given a solid grounding in the core subjects and they have the opportunity to be involved in a variety of activities including projects, clubs, debates, music, drama, sports, ICT, field work and educational trips. Parents always participate in school projects and activities.</a:t>
            </a:r>
          </a:p>
          <a:p>
            <a:r>
              <a:rPr lang="en-GB" sz="1400" dirty="0"/>
              <a:t>Through the year the school library has several interesting activities for the </a:t>
            </a:r>
            <a:r>
              <a:rPr lang="en-GB" sz="1400" dirty="0" err="1"/>
              <a:t>pupilsin</a:t>
            </a:r>
            <a:r>
              <a:rPr lang="en-GB" sz="1400" dirty="0"/>
              <a:t> the different school levels. Authors, illustrators, journalists, politicians and </a:t>
            </a:r>
            <a:r>
              <a:rPr lang="en-GB" sz="1400" dirty="0" err="1"/>
              <a:t>othersoften</a:t>
            </a:r>
            <a:r>
              <a:rPr lang="en-GB" sz="1400" dirty="0"/>
              <a:t> </a:t>
            </a:r>
            <a:r>
              <a:rPr lang="en-GB" sz="1400" dirty="0" err="1"/>
              <a:t>cometo</a:t>
            </a:r>
            <a:r>
              <a:rPr lang="en-GB" sz="1400" dirty="0"/>
              <a:t> school and work with the pupils.</a:t>
            </a:r>
          </a:p>
          <a:p>
            <a:r>
              <a:rPr lang="en-GB" sz="1400" dirty="0"/>
              <a:t>Since 2011/2012 EB1 </a:t>
            </a:r>
            <a:r>
              <a:rPr lang="en-GB" sz="1400" dirty="0" err="1"/>
              <a:t>NossaSenhora</a:t>
            </a:r>
            <a:r>
              <a:rPr lang="en-GB" sz="1400" dirty="0"/>
              <a:t> da </a:t>
            </a:r>
            <a:r>
              <a:rPr lang="en-GB" sz="1400" dirty="0" err="1"/>
              <a:t>Conceição</a:t>
            </a:r>
            <a:r>
              <a:rPr lang="en-GB" sz="1400" dirty="0"/>
              <a:t> has been a Bilingual Primary School. It has currently got 96 pupils enrolled, 8 teachers and 2 school helpers. English is taught through the Social Studies and Art/Craft curriculum using the CLIL methodology. All the teachers involved in this bilingual project have done teacher training courses in CLIL.</a:t>
            </a:r>
            <a:endParaRPr lang="pt-PT" sz="1400" dirty="0"/>
          </a:p>
        </p:txBody>
      </p:sp>
    </p:spTree>
    <p:extLst>
      <p:ext uri="{BB962C8B-B14F-4D97-AF65-F5344CB8AC3E}">
        <p14:creationId xmlns:p14="http://schemas.microsoft.com/office/powerpoint/2010/main" val="336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559</Words>
  <Application>Microsoft Office PowerPoint</Application>
  <PresentationFormat>Diavoorstelling (4:3)</PresentationFormat>
  <Paragraphs>57</Paragraphs>
  <Slides>15</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15</vt:i4>
      </vt:variant>
    </vt:vector>
  </HeadingPairs>
  <TitlesOfParts>
    <vt:vector size="18" baseType="lpstr">
      <vt:lpstr>Arial</vt:lpstr>
      <vt:lpstr>Calibri</vt:lpstr>
      <vt:lpstr>Office Theme</vt:lpstr>
      <vt:lpstr> CLIL </vt:lpstr>
      <vt:lpstr>PowerPoint-presentatie</vt:lpstr>
      <vt:lpstr>  </vt:lpstr>
      <vt:lpstr>                   CLIL “a  dual-focussed educational approach in which an additional language is used for learning and teaching of both content and language with  the  objective  of  promoting  both  content  and  language mastery  to  pre-defined  levels”    (Marsh, Mehisto, Wolff and Frigols Martin 2010: 11). </vt:lpstr>
      <vt:lpstr>The many faces of CLIL </vt:lpstr>
      <vt:lpstr>Five definitions of CLIL</vt:lpstr>
      <vt:lpstr>Why use CLIL?</vt:lpstr>
      <vt:lpstr>CLIL in the District….</vt:lpstr>
      <vt:lpstr>PowerPoint-presentatie</vt:lpstr>
      <vt:lpstr>https://www.facebook.com/Kiitos-214500301903884/</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ashtonfam</dc:creator>
  <cp:lastModifiedBy>Luke Klazema</cp:lastModifiedBy>
  <cp:revision>22</cp:revision>
  <dcterms:created xsi:type="dcterms:W3CDTF">2017-11-04T16:29:33Z</dcterms:created>
  <dcterms:modified xsi:type="dcterms:W3CDTF">2017-11-07T10:45:59Z</dcterms:modified>
</cp:coreProperties>
</file>