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6" r:id="rId3"/>
    <p:sldId id="263" r:id="rId4"/>
    <p:sldId id="259" r:id="rId5"/>
    <p:sldId id="260" r:id="rId6"/>
    <p:sldId id="264" r:id="rId7"/>
    <p:sldId id="257" r:id="rId8"/>
    <p:sldId id="258" r:id="rId9"/>
    <p:sldId id="265" r:id="rId10"/>
    <p:sldId id="262" r:id="rId11"/>
    <p:sldId id="261"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1152">
          <p15:clr>
            <a:srgbClr val="A4A3A4"/>
          </p15:clr>
        </p15:guide>
        <p15:guide id="4" orient="horz" pos="960">
          <p15:clr>
            <a:srgbClr val="A4A3A4"/>
          </p15:clr>
        </p15:guide>
        <p15:guide id="5" orient="horz" pos="2976">
          <p15:clr>
            <a:srgbClr val="A4A3A4"/>
          </p15:clr>
        </p15:guide>
        <p15:guide id="6" orient="horz" pos="432">
          <p15:clr>
            <a:srgbClr val="A4A3A4"/>
          </p15:clr>
        </p15:guide>
        <p15:guide id="7" orient="horz" pos="3600">
          <p15:clr>
            <a:srgbClr val="A4A3A4"/>
          </p15:clr>
        </p15:guide>
        <p15:guide id="8" pos="3839">
          <p15:clr>
            <a:srgbClr val="A4A3A4"/>
          </p15:clr>
        </p15:guide>
        <p15:guide id="9" pos="815">
          <p15:clr>
            <a:srgbClr val="A4A3A4"/>
          </p15:clr>
        </p15:guide>
        <p15:guide id="10" pos="6623">
          <p15:clr>
            <a:srgbClr val="A4A3A4"/>
          </p15:clr>
        </p15:guide>
        <p15:guide id="11" pos="897">
          <p15:clr>
            <a:srgbClr val="A4A3A4"/>
          </p15:clr>
        </p15:guide>
        <p15:guide id="12" pos="6863">
          <p15:clr>
            <a:srgbClr val="A4A3A4"/>
          </p15:clr>
        </p15:guide>
        <p15:guide id="13" pos="7295">
          <p15:clr>
            <a:srgbClr val="A4A3A4"/>
          </p15:clr>
        </p15:guide>
        <p15:guide id="14" pos="3695">
          <p15:clr>
            <a:srgbClr val="A4A3A4"/>
          </p15:clr>
        </p15:guide>
        <p15:guide id="15" pos="2927">
          <p15:clr>
            <a:srgbClr val="A4A3A4"/>
          </p15:clr>
        </p15:guide>
        <p15:guide id="16" pos="383">
          <p15:clr>
            <a:srgbClr val="A4A3A4"/>
          </p15:clr>
        </p15:guide>
        <p15:guide id="17"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76" d="100"/>
          <a:sy n="76" d="100"/>
        </p:scale>
        <p:origin x="456" y="84"/>
      </p:cViewPr>
      <p:guideLst>
        <p:guide orient="horz" pos="2160"/>
        <p:guide orient="horz" pos="3888"/>
        <p:guide orient="horz" pos="1152"/>
        <p:guide orient="horz" pos="960"/>
        <p:guide orient="horz" pos="2976"/>
        <p:guide orient="horz" pos="432"/>
        <p:guide orient="horz" pos="3600"/>
        <p:guide pos="3839"/>
        <p:guide pos="815"/>
        <p:guide pos="6623"/>
        <p:guide pos="897"/>
        <p:guide pos="6863"/>
        <p:guide pos="7295"/>
        <p:guide pos="3695"/>
        <p:guide pos="2927"/>
        <p:guide pos="383"/>
        <p:guide pos="3071"/>
      </p:guideLst>
    </p:cSldViewPr>
  </p:slideViewPr>
  <p:notesTextViewPr>
    <p:cViewPr>
      <p:scale>
        <a:sx n="1" d="1"/>
        <a:sy n="1" d="1"/>
      </p:scale>
      <p:origin x="0" y="0"/>
    </p:cViewPr>
  </p:notesTextViewPr>
  <p:notesViewPr>
    <p:cSldViewPr>
      <p:cViewPr varScale="1">
        <p:scale>
          <a:sx n="79" d="100"/>
          <a:sy n="79" d="100"/>
        </p:scale>
        <p:origin x="208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dirty="0"/>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hr-HR" smtClean="0"/>
              <a:t>21.4.2016.</a:t>
            </a:fld>
            <a:endParaRPr lang="hr-HR" dirty="0"/>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dirty="0"/>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lang="hr-HR" smtClean="0"/>
              <a:t>‹#›</a:t>
            </a:fld>
            <a:endParaRPr lang="hr-HR"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noProof="0" dirty="0"/>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hr-HR" noProof="0" smtClean="0"/>
              <a:t>21.4.2016.</a:t>
            </a:fld>
            <a:endParaRPr lang="hr-HR" noProof="0" dirty="0"/>
          </a:p>
        </p:txBody>
      </p:sp>
      <p:sp>
        <p:nvSpPr>
          <p:cNvPr id="4" name="Rezervirano mjesto slike slajd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hr-HR" noProof="0" dirty="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dirty="0"/>
              <a:t>Uredite stilove teksta matrice</a:t>
            </a:r>
          </a:p>
          <a:p>
            <a:pPr lvl="1"/>
            <a:r>
              <a:rPr lang="hr-HR" noProof="0" dirty="0"/>
              <a:t>Druga razina</a:t>
            </a:r>
          </a:p>
          <a:p>
            <a:pPr lvl="2"/>
            <a:r>
              <a:rPr lang="hr-HR" noProof="0" dirty="0"/>
              <a:t>Treća razina</a:t>
            </a:r>
          </a:p>
          <a:p>
            <a:pPr lvl="3"/>
            <a:r>
              <a:rPr lang="hr-HR" noProof="0" dirty="0"/>
              <a:t>Četvrta razina</a:t>
            </a:r>
          </a:p>
          <a:p>
            <a:pPr lvl="4"/>
            <a:r>
              <a:rPr lang="hr-HR" noProof="0" dirty="0"/>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noProof="0" dirty="0"/>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lang="hr-HR" noProof="0" smtClean="0"/>
              <a:t>‹#›</a:t>
            </a:fld>
            <a:endParaRPr lang="hr-HR" noProof="0"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674812" y="1524000"/>
            <a:ext cx="8839201" cy="3200400"/>
          </a:xfrm>
        </p:spPr>
        <p:txBody>
          <a:bodyPr>
            <a:noAutofit/>
          </a:bodyPr>
          <a:lstStyle>
            <a:lvl1pPr>
              <a:defRPr sz="5400"/>
            </a:lvl1pPr>
          </a:lstStyle>
          <a:p>
            <a:r>
              <a:rPr lang="hr-HR" noProof="0"/>
              <a:t>Uredite stil naslova matrice</a:t>
            </a:r>
            <a:endParaRPr lang="hr-HR" noProof="0" dirty="0"/>
          </a:p>
        </p:txBody>
      </p:sp>
      <p:sp>
        <p:nvSpPr>
          <p:cNvPr id="3" name="Podnaslov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noProof="0"/>
              <a:t>Kliknite da biste uredili stil podnaslova matrice</a:t>
            </a:r>
            <a:endParaRPr lang="hr-HR" noProof="0" dirty="0"/>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Zamjenska slika s opisom">
    <p:spTree>
      <p:nvGrpSpPr>
        <p:cNvPr id="1" name=""/>
        <p:cNvGrpSpPr/>
        <p:nvPr/>
      </p:nvGrpSpPr>
      <p:grpSpPr>
        <a:xfrm>
          <a:off x="0" y="0"/>
          <a:ext cx="0" cy="0"/>
          <a:chOff x="0" y="0"/>
          <a:chExt cx="0" cy="0"/>
        </a:xfrm>
      </p:grpSpPr>
      <p:sp>
        <p:nvSpPr>
          <p:cNvPr id="10" name="Pravokutni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noProof="0" dirty="0"/>
          </a:p>
        </p:txBody>
      </p:sp>
      <p:sp>
        <p:nvSpPr>
          <p:cNvPr id="11" name="Pravokutnik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noProof="0" dirty="0"/>
          </a:p>
        </p:txBody>
      </p:sp>
      <p:sp>
        <p:nvSpPr>
          <p:cNvPr id="2" name="Naslov 1"/>
          <p:cNvSpPr>
            <a:spLocks noGrp="1"/>
          </p:cNvSpPr>
          <p:nvPr>
            <p:ph type="title"/>
          </p:nvPr>
        </p:nvSpPr>
        <p:spPr>
          <a:xfrm>
            <a:off x="608013" y="685800"/>
            <a:ext cx="4267200" cy="3886200"/>
          </a:xfrm>
        </p:spPr>
        <p:txBody>
          <a:bodyPr anchor="b">
            <a:noAutofit/>
          </a:bodyPr>
          <a:lstStyle>
            <a:lvl1pPr algn="l">
              <a:defRPr sz="4000" b="0"/>
            </a:lvl1pPr>
          </a:lstStyle>
          <a:p>
            <a:r>
              <a:rPr lang="hr-HR" noProof="0"/>
              <a:t>Uredite stil naslova matrice</a:t>
            </a:r>
            <a:endParaRPr lang="hr-HR" noProof="0" dirty="0"/>
          </a:p>
        </p:txBody>
      </p:sp>
      <p:sp>
        <p:nvSpPr>
          <p:cNvPr id="3" name="Rezervirano mjesto slike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noProof="0" dirty="0"/>
              <a:t>Kliknite ikonu da biste dodali  sliku</a:t>
            </a:r>
          </a:p>
        </p:txBody>
      </p:sp>
      <p:sp>
        <p:nvSpPr>
          <p:cNvPr id="4" name="Rezervirano mjesto teksta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noProof="0"/>
              <a:t>Uredite stilove teksta matrice</a:t>
            </a:r>
          </a:p>
        </p:txBody>
      </p:sp>
      <p:sp>
        <p:nvSpPr>
          <p:cNvPr id="5" name="Rezervirano mjesto datuma 4"/>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a:t>Uredite stil naslova matrice</a:t>
            </a:r>
            <a:endParaRPr lang="hr-HR" noProof="0" dirty="0"/>
          </a:p>
        </p:txBody>
      </p:sp>
      <p:sp>
        <p:nvSpPr>
          <p:cNvPr id="3" name="Rezervirano mjesto okomitog teksta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4" name="Rezervirano mjesto datuma 3"/>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675812" y="685801"/>
            <a:ext cx="1219201" cy="5486400"/>
          </a:xfrm>
        </p:spPr>
        <p:txBody>
          <a:bodyPr vert="eaVert"/>
          <a:lstStyle/>
          <a:p>
            <a:r>
              <a:rPr lang="hr-HR" noProof="0"/>
              <a:t>Uredite stil naslova matrice</a:t>
            </a:r>
            <a:endParaRPr lang="hr-HR" noProof="0" dirty="0"/>
          </a:p>
        </p:txBody>
      </p:sp>
      <p:sp>
        <p:nvSpPr>
          <p:cNvPr id="3" name="Rezervirano mjesto okomitog teksta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4" name="Rezervirano mjesto datuma 3"/>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a:t>Uredite stil naslova matrice</a:t>
            </a:r>
            <a:endParaRPr lang="hr-HR" noProof="0" dirty="0"/>
          </a:p>
        </p:txBody>
      </p:sp>
      <p:sp>
        <p:nvSpPr>
          <p:cNvPr id="3" name="Rezervirano mjesto sadržaja 2"/>
          <p:cNvSpPr>
            <a:spLocks noGrp="1"/>
          </p:cNvSpPr>
          <p:nvPr>
            <p:ph idx="1"/>
          </p:nvPr>
        </p:nvSpPr>
        <p:spPr/>
        <p:txBody>
          <a:bodyPr/>
          <a:lstStyle>
            <a:lvl5pPr>
              <a:defRPr/>
            </a:lvl5pPr>
            <a:lvl6pPr>
              <a:defRPr/>
            </a:lvl6pPr>
            <a:lvl7pPr>
              <a:defRPr/>
            </a:lvl7pPr>
            <a:lvl8pPr>
              <a:defRPr/>
            </a:lvl8pPr>
            <a:lvl9pPr>
              <a:defRPr/>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4" name="Rezervirano mjesto datuma 3"/>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hr-HR" noProof="0"/>
              <a:t>Uredite stil naslova matrice</a:t>
            </a:r>
            <a:endParaRPr lang="hr-HR" noProof="0" dirty="0"/>
          </a:p>
        </p:txBody>
      </p:sp>
      <p:sp>
        <p:nvSpPr>
          <p:cNvPr id="3" name="Rezervirano mjesto teksta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noProof="0"/>
              <a:t>Uredite stilove teksta matrice</a:t>
            </a:r>
          </a:p>
        </p:txBody>
      </p:sp>
      <p:sp>
        <p:nvSpPr>
          <p:cNvPr id="4" name="Rezervirano mjesto datuma 3"/>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a:t>Uredite stil naslova matrice</a:t>
            </a:r>
            <a:endParaRPr lang="hr-HR" noProof="0" dirty="0"/>
          </a:p>
        </p:txBody>
      </p:sp>
      <p:sp>
        <p:nvSpPr>
          <p:cNvPr id="3" name="Rezervirano mjesto sadržaja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4" name="Rezervirano mjesto sadržaja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5" name="Rezervirano mjesto datuma 4"/>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1293813" y="381000"/>
            <a:ext cx="9601200" cy="1143000"/>
          </a:xfrm>
        </p:spPr>
        <p:txBody>
          <a:bodyPr/>
          <a:lstStyle>
            <a:lvl1pPr>
              <a:defRPr/>
            </a:lvl1pPr>
          </a:lstStyle>
          <a:p>
            <a:r>
              <a:rPr lang="hr-HR" noProof="0"/>
              <a:t>Uredite stil naslova matrice</a:t>
            </a:r>
            <a:endParaRPr lang="hr-HR" noProof="0" dirty="0"/>
          </a:p>
        </p:txBody>
      </p:sp>
      <p:sp>
        <p:nvSpPr>
          <p:cNvPr id="3" name="Rezervirano mjesto teksta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noProof="0"/>
              <a:t>Uredite stilove teksta matrice</a:t>
            </a:r>
          </a:p>
        </p:txBody>
      </p:sp>
      <p:sp>
        <p:nvSpPr>
          <p:cNvPr id="4" name="Rezervirano mjesto sadržaja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5" name="Rezervirano mjesto teksta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noProof="0"/>
              <a:t>Uredite stilove teksta matrice</a:t>
            </a:r>
          </a:p>
        </p:txBody>
      </p:sp>
      <p:sp>
        <p:nvSpPr>
          <p:cNvPr id="6" name="Rezervirano mjesto sadržaja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7" name="Rezervirano mjesto datuma 6"/>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8" name="Rezervirano mjesto podnožja 7"/>
          <p:cNvSpPr>
            <a:spLocks noGrp="1"/>
          </p:cNvSpPr>
          <p:nvPr>
            <p:ph type="ftr" sz="quarter" idx="11"/>
          </p:nvPr>
        </p:nvSpPr>
        <p:spPr/>
        <p:txBody>
          <a:bodyPr/>
          <a:lstStyle/>
          <a:p>
            <a:endParaRPr lang="hr-HR" noProof="0" dirty="0"/>
          </a:p>
        </p:txBody>
      </p:sp>
      <p:sp>
        <p:nvSpPr>
          <p:cNvPr id="9" name="Rezervirano mjesto broja slajda 8"/>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a:t>Uredite stil naslova matrice</a:t>
            </a:r>
            <a:endParaRPr lang="hr-HR" noProof="0" dirty="0"/>
          </a:p>
        </p:txBody>
      </p:sp>
      <p:sp>
        <p:nvSpPr>
          <p:cNvPr id="3" name="Rezervirano mjesto datuma 2"/>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4" name="Rezervirano mjesto podnožja 3"/>
          <p:cNvSpPr>
            <a:spLocks noGrp="1"/>
          </p:cNvSpPr>
          <p:nvPr>
            <p:ph type="ftr" sz="quarter" idx="11"/>
          </p:nvPr>
        </p:nvSpPr>
        <p:spPr/>
        <p:txBody>
          <a:bodyPr/>
          <a:lstStyle/>
          <a:p>
            <a:endParaRPr lang="hr-HR" noProof="0" dirty="0"/>
          </a:p>
        </p:txBody>
      </p:sp>
      <p:sp>
        <p:nvSpPr>
          <p:cNvPr id="5" name="Rezervirano mjesto broja slajda 4"/>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3" name="Rezervirano mjesto podnožja 2"/>
          <p:cNvSpPr>
            <a:spLocks noGrp="1"/>
          </p:cNvSpPr>
          <p:nvPr>
            <p:ph type="ftr" sz="quarter" idx="11"/>
          </p:nvPr>
        </p:nvSpPr>
        <p:spPr/>
        <p:txBody>
          <a:bodyPr/>
          <a:lstStyle/>
          <a:p>
            <a:endParaRPr lang="hr-HR" noProof="0" dirty="0"/>
          </a:p>
        </p:txBody>
      </p:sp>
      <p:sp>
        <p:nvSpPr>
          <p:cNvPr id="4" name="Rezervirano mjesto broja slajda 3"/>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0" name="Pravokutni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noProof="0" dirty="0"/>
          </a:p>
        </p:txBody>
      </p:sp>
      <p:sp>
        <p:nvSpPr>
          <p:cNvPr id="11" name="Pravokutnik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noProof="0" dirty="0"/>
          </a:p>
        </p:txBody>
      </p:sp>
      <p:sp>
        <p:nvSpPr>
          <p:cNvPr id="2" name="Naslov 1"/>
          <p:cNvSpPr>
            <a:spLocks noGrp="1"/>
          </p:cNvSpPr>
          <p:nvPr>
            <p:ph type="title"/>
          </p:nvPr>
        </p:nvSpPr>
        <p:spPr>
          <a:xfrm>
            <a:off x="1293813" y="685800"/>
            <a:ext cx="3581400" cy="3886200"/>
          </a:xfrm>
        </p:spPr>
        <p:txBody>
          <a:bodyPr anchor="b">
            <a:noAutofit/>
          </a:bodyPr>
          <a:lstStyle>
            <a:lvl1pPr algn="l">
              <a:defRPr sz="4000" b="0"/>
            </a:lvl1pPr>
          </a:lstStyle>
          <a:p>
            <a:r>
              <a:rPr lang="hr-HR" noProof="0"/>
              <a:t>Uredite stil naslova matrice</a:t>
            </a:r>
            <a:endParaRPr lang="hr-HR" noProof="0" dirty="0"/>
          </a:p>
        </p:txBody>
      </p:sp>
      <p:sp>
        <p:nvSpPr>
          <p:cNvPr id="3" name="Rezervirano mjesto sadržaja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4" name="Rezervirano mjesto teksta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noProof="0"/>
              <a:t>Uredite stilove teksta matrice</a:t>
            </a:r>
          </a:p>
        </p:txBody>
      </p:sp>
      <p:sp>
        <p:nvSpPr>
          <p:cNvPr id="5" name="Rezervirano mjesto datuma 4"/>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2" name="Pravokutni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noProof="0" dirty="0"/>
          </a:p>
        </p:txBody>
      </p:sp>
      <p:sp>
        <p:nvSpPr>
          <p:cNvPr id="13" name="Pravokutnik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noProof="0" dirty="0"/>
          </a:p>
        </p:txBody>
      </p:sp>
      <p:sp>
        <p:nvSpPr>
          <p:cNvPr id="2" name="Naslov 1"/>
          <p:cNvSpPr>
            <a:spLocks noGrp="1"/>
          </p:cNvSpPr>
          <p:nvPr>
            <p:ph type="title"/>
          </p:nvPr>
        </p:nvSpPr>
        <p:spPr>
          <a:xfrm>
            <a:off x="1293813" y="685800"/>
            <a:ext cx="3581400" cy="3886200"/>
          </a:xfrm>
        </p:spPr>
        <p:txBody>
          <a:bodyPr anchor="b">
            <a:noAutofit/>
          </a:bodyPr>
          <a:lstStyle>
            <a:lvl1pPr algn="l">
              <a:defRPr sz="4000" b="0"/>
            </a:lvl1pPr>
          </a:lstStyle>
          <a:p>
            <a:r>
              <a:rPr lang="hr-HR" noProof="0"/>
              <a:t>Uredite stil naslova matrice</a:t>
            </a:r>
            <a:endParaRPr lang="hr-HR" noProof="0" dirty="0"/>
          </a:p>
        </p:txBody>
      </p:sp>
      <p:sp>
        <p:nvSpPr>
          <p:cNvPr id="3" name="Rezervirano mjesto slike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noProof="0" dirty="0"/>
              <a:t>Kliknite ikonu da biste dodali  sliku</a:t>
            </a:r>
          </a:p>
        </p:txBody>
      </p:sp>
      <p:sp>
        <p:nvSpPr>
          <p:cNvPr id="4" name="Rezervirano mjesto teksta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noProof="0"/>
              <a:t>Uredite stilove teksta matrice</a:t>
            </a:r>
          </a:p>
        </p:txBody>
      </p:sp>
      <p:sp>
        <p:nvSpPr>
          <p:cNvPr id="5" name="Rezervirano mjesto datuma 4"/>
          <p:cNvSpPr>
            <a:spLocks noGrp="1"/>
          </p:cNvSpPr>
          <p:nvPr>
            <p:ph type="dt" sz="half" idx="10"/>
          </p:nvPr>
        </p:nvSpPr>
        <p:spPr/>
        <p:txBody>
          <a:bodyPr/>
          <a:lstStyle/>
          <a:p>
            <a:fld id="{881DC1F7-A9E9-4D8B-8C97-C74523B2CF2A}" type="datetimeFigureOut">
              <a:rPr lang="hr-HR" noProof="0" smtClean="0"/>
              <a:t>21.4.2016.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99542E4-2CCF-42F6-9D92-ED568035133D}" type="slidenum">
              <a:rPr lang="hr-HR" noProof="0" smtClean="0"/>
              <a:t>‹#›</a:t>
            </a:fld>
            <a:endParaRPr lang="hr-HR" noProof="0"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hr-HR" noProof="0"/>
              <a:t>Uredite stil naslova matrice</a:t>
            </a:r>
            <a:endParaRPr lang="hr-HR" noProof="0" dirty="0"/>
          </a:p>
        </p:txBody>
      </p:sp>
      <p:sp>
        <p:nvSpPr>
          <p:cNvPr id="3" name="Rezervirano mjesto teksta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endParaRPr lang="hr-HR" noProof="0" dirty="0"/>
          </a:p>
        </p:txBody>
      </p:sp>
      <p:sp>
        <p:nvSpPr>
          <p:cNvPr id="4" name="Rezervirano mjesto datuma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hr-HR" noProof="0" smtClean="0"/>
              <a:pPr/>
              <a:t>21.4.2016.</a:t>
            </a:fld>
            <a:endParaRPr lang="hr-HR" noProof="0" dirty="0"/>
          </a:p>
        </p:txBody>
      </p:sp>
      <p:sp>
        <p:nvSpPr>
          <p:cNvPr id="5" name="Rezervirano mjesto podnožja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lang="hr-HR" noProof="0" dirty="0"/>
          </a:p>
        </p:txBody>
      </p:sp>
      <p:sp>
        <p:nvSpPr>
          <p:cNvPr id="6" name="Rezervirano mjesto broja slajda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lang="hr-HR" noProof="0" smtClean="0"/>
              <a:pPr/>
              <a:t>‹#›</a:t>
            </a:fld>
            <a:endParaRPr lang="hr-HR" noProof="0"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amerapedia.wikia.com/wiki/Yashica-635" TargetMode="External"/><Relationship Id="rId7" Type="http://schemas.openxmlformats.org/officeDocument/2006/relationships/hyperlink" Target="http://camerapedia.wikia.com/wiki/Argus_A" TargetMode="External"/><Relationship Id="rId2" Type="http://schemas.openxmlformats.org/officeDocument/2006/relationships/hyperlink" Target="http://camerapedia.wikia.com/wiki/Yashica-44" TargetMode="External"/><Relationship Id="rId1" Type="http://schemas.openxmlformats.org/officeDocument/2006/relationships/slideLayout" Target="../slideLayouts/slideLayout2.xml"/><Relationship Id="rId6" Type="http://schemas.openxmlformats.org/officeDocument/2006/relationships/hyperlink" Target="http://camerapedia.wikia.com/wiki/Exakta_RTL_1000" TargetMode="External"/><Relationship Id="rId5" Type="http://schemas.openxmlformats.org/officeDocument/2006/relationships/hyperlink" Target="http://www.brownie-camera.com/13.shtml" TargetMode="External"/><Relationship Id="rId4" Type="http://schemas.openxmlformats.org/officeDocument/2006/relationships/hyperlink" Target="http://camerapedia.wikia.com/wiki/Kodak_Signet_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57908" y="692696"/>
            <a:ext cx="8839201" cy="1007368"/>
          </a:xfrm>
        </p:spPr>
        <p:txBody>
          <a:bodyPr/>
          <a:lstStyle/>
          <a:p>
            <a:pPr algn="ctr" defTabSz="914400">
              <a:spcBef>
                <a:spcPct val="0"/>
              </a:spcBef>
              <a:buNone/>
            </a:pPr>
            <a:r>
              <a:rPr lang="hr-HR" dirty="0"/>
              <a:t>VINTAGE CAMERAS</a:t>
            </a:r>
          </a:p>
        </p:txBody>
      </p:sp>
      <p:pic>
        <p:nvPicPr>
          <p:cNvPr id="1028" name="Picture 4" descr="https://upload.wikimedia.org/wikipedia/commons/thumb/3/3f/LEI0190_188_Leica_Standard_Chrom_Sn._244297_1937_-38-M39_Front_view-5809_hf.jpg/1024px-LEI0190_188_Leica_Standard_Chrom_Sn._244297_1937_-38-M39_Front_view-5809_h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2449946"/>
            <a:ext cx="4478538" cy="29915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https://s-media-cache-ak0.pinimg.com/736x/e5/af/b7/e5afb7a386aee7d2bf48813b7871d7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329" y="4170291"/>
            <a:ext cx="1905329" cy="1271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2" name="Picture 8" descr="http://121clicks.com/wp-content/uploads/2011/09/vintage_camera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889" y="2449946"/>
            <a:ext cx="1872208" cy="14275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4" name="Picture 10" descr="https://cdn.tutsplus.com/photo/uploads/legacy/911_vintage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1637" y="2544184"/>
            <a:ext cx="3301740" cy="28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6040" y="404664"/>
            <a:ext cx="6384776" cy="687288"/>
          </a:xfrm>
        </p:spPr>
        <p:txBody>
          <a:bodyPr/>
          <a:lstStyle/>
          <a:p>
            <a:r>
              <a:rPr lang="hr-HR" dirty="0"/>
              <a:t>Thanks for watching!</a:t>
            </a:r>
            <a:endParaRPr lang="en-GB" dirty="0"/>
          </a:p>
        </p:txBody>
      </p:sp>
      <p:pic>
        <p:nvPicPr>
          <p:cNvPr id="6150" name="Picture 6" descr="http://smokeycats.com/wp-content/uploads/2012/06/ILO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723" y="3717032"/>
            <a:ext cx="6786426" cy="2831579"/>
          </a:xfrm>
          <a:prstGeom prst="rect">
            <a:avLst/>
          </a:prstGeom>
          <a:ln w="190500" cap="sq">
            <a:solidFill>
              <a:schemeClr val="tx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152" name="Picture 8" descr="http://images.all-free-download.com/images/graphicthumb/free_vector_vintage_camera_519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986" y="1628800"/>
            <a:ext cx="3409950" cy="1905000"/>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hardEdge"/>
            <a:contourClr>
              <a:srgbClr val="FFFFFF"/>
            </a:contourClr>
          </a:sp3d>
          <a:extLst/>
        </p:spPr>
      </p:pic>
      <p:pic>
        <p:nvPicPr>
          <p:cNvPr id="6154" name="Picture 10" descr="http://cabinetofcuriosities.ca/assets/2014/01/vintage-cameras-cabinet-of-curiosi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444" y="1628800"/>
            <a:ext cx="2475292" cy="1858719"/>
          </a:xfrm>
          <a:prstGeom prst="rect">
            <a:avLst/>
          </a:prstGeom>
          <a:ln w="8890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10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25860" y="620688"/>
            <a:ext cx="3504456" cy="903312"/>
          </a:xfrm>
        </p:spPr>
        <p:txBody>
          <a:bodyPr>
            <a:normAutofit/>
          </a:bodyPr>
          <a:lstStyle/>
          <a:p>
            <a:r>
              <a:rPr lang="hr-HR" sz="6000" dirty="0"/>
              <a:t>Argus A</a:t>
            </a:r>
          </a:p>
        </p:txBody>
      </p:sp>
      <p:sp>
        <p:nvSpPr>
          <p:cNvPr id="3" name="Rezervirano mjesto sadržaja 2"/>
          <p:cNvSpPr>
            <a:spLocks noGrp="1"/>
          </p:cNvSpPr>
          <p:nvPr>
            <p:ph idx="1"/>
          </p:nvPr>
        </p:nvSpPr>
        <p:spPr>
          <a:xfrm>
            <a:off x="549796" y="1916832"/>
            <a:ext cx="5616624" cy="4343400"/>
          </a:xfrm>
        </p:spPr>
        <p:txBody>
          <a:bodyPr>
            <a:normAutofit/>
          </a:bodyPr>
          <a:lstStyle/>
          <a:p>
            <a:pPr fontAlgn="base"/>
            <a:r>
              <a:rPr lang="hr-HR" dirty="0" err="1"/>
              <a:t>Focus</a:t>
            </a:r>
            <a:r>
              <a:rPr lang="hr-HR" dirty="0"/>
              <a:t> </a:t>
            </a:r>
            <a:r>
              <a:rPr lang="hr-HR" dirty="0" err="1"/>
              <a:t>Type</a:t>
            </a:r>
            <a:r>
              <a:rPr lang="hr-HR" dirty="0"/>
              <a:t>: 2 </a:t>
            </a:r>
            <a:r>
              <a:rPr lang="hr-HR" dirty="0" err="1"/>
              <a:t>Position</a:t>
            </a:r>
            <a:r>
              <a:rPr lang="hr-HR" dirty="0"/>
              <a:t> (6ft - 12ft and 12ft - </a:t>
            </a:r>
            <a:r>
              <a:rPr lang="hr-HR" dirty="0" err="1"/>
              <a:t>Infinity</a:t>
            </a:r>
            <a:r>
              <a:rPr lang="hr-HR" dirty="0"/>
              <a:t>, </a:t>
            </a:r>
            <a:r>
              <a:rPr lang="hr-HR" dirty="0" err="1"/>
              <a:t>later</a:t>
            </a:r>
            <a:r>
              <a:rPr lang="hr-HR" dirty="0"/>
              <a:t> 6ft - 18ft and 18ft - </a:t>
            </a:r>
            <a:r>
              <a:rPr lang="hr-HR" dirty="0" err="1"/>
              <a:t>Infinity</a:t>
            </a:r>
            <a:r>
              <a:rPr lang="hr-HR" dirty="0"/>
              <a:t>)</a:t>
            </a:r>
          </a:p>
          <a:p>
            <a:pPr fontAlgn="base"/>
            <a:r>
              <a:rPr lang="hr-HR" dirty="0" err="1"/>
              <a:t>Years</a:t>
            </a:r>
            <a:r>
              <a:rPr lang="hr-HR" dirty="0"/>
              <a:t> </a:t>
            </a:r>
            <a:r>
              <a:rPr lang="hr-HR" dirty="0" err="1"/>
              <a:t>Manufactured</a:t>
            </a:r>
            <a:r>
              <a:rPr lang="hr-HR" dirty="0"/>
              <a:t>: 1936 - 1941</a:t>
            </a:r>
          </a:p>
          <a:p>
            <a:pPr fontAlgn="base"/>
            <a:r>
              <a:rPr lang="hr-HR" dirty="0" err="1"/>
              <a:t>Lens</a:t>
            </a:r>
            <a:r>
              <a:rPr lang="hr-HR" dirty="0"/>
              <a:t> </a:t>
            </a:r>
            <a:r>
              <a:rPr lang="hr-HR" dirty="0" err="1"/>
              <a:t>Speed</a:t>
            </a:r>
            <a:r>
              <a:rPr lang="hr-HR" dirty="0"/>
              <a:t>: f/4.5 </a:t>
            </a:r>
            <a:r>
              <a:rPr lang="hr-HR" dirty="0" err="1"/>
              <a:t>anastigmat</a:t>
            </a:r>
            <a:endParaRPr lang="hr-HR" dirty="0"/>
          </a:p>
          <a:p>
            <a:pPr fontAlgn="base"/>
            <a:r>
              <a:rPr lang="hr-HR" dirty="0" err="1"/>
              <a:t>Aperture</a:t>
            </a:r>
            <a:r>
              <a:rPr lang="hr-HR" dirty="0"/>
              <a:t> </a:t>
            </a:r>
            <a:r>
              <a:rPr lang="hr-HR" dirty="0" err="1"/>
              <a:t>Settings</a:t>
            </a:r>
            <a:r>
              <a:rPr lang="hr-HR" dirty="0"/>
              <a:t>: f/4.5, 5.6, 8, 11</a:t>
            </a:r>
          </a:p>
          <a:p>
            <a:pPr fontAlgn="base"/>
            <a:r>
              <a:rPr lang="hr-HR" dirty="0" err="1"/>
              <a:t>Shutter</a:t>
            </a:r>
            <a:r>
              <a:rPr lang="hr-HR" dirty="0"/>
              <a:t> </a:t>
            </a:r>
            <a:r>
              <a:rPr lang="hr-HR" dirty="0" err="1"/>
              <a:t>Speeds</a:t>
            </a:r>
            <a:r>
              <a:rPr lang="hr-HR" dirty="0"/>
              <a:t>: 1/200th </a:t>
            </a:r>
            <a:r>
              <a:rPr lang="hr-HR" dirty="0" err="1"/>
              <a:t>sec</a:t>
            </a:r>
            <a:r>
              <a:rPr lang="hr-HR" dirty="0"/>
              <a:t>, 1/100, 1/50, 1/25, B(</a:t>
            </a:r>
            <a:r>
              <a:rPr lang="hr-HR" dirty="0" err="1"/>
              <a:t>ulb</a:t>
            </a:r>
            <a:r>
              <a:rPr lang="hr-HR" dirty="0"/>
              <a:t>), </a:t>
            </a:r>
            <a:r>
              <a:rPr lang="hr-HR" dirty="0" smtClean="0"/>
              <a:t>T (</a:t>
            </a:r>
            <a:r>
              <a:rPr lang="hr-HR" dirty="0" err="1" smtClean="0"/>
              <a:t>imeExtinction</a:t>
            </a:r>
            <a:r>
              <a:rPr lang="hr-HR" dirty="0" smtClean="0"/>
              <a:t>)</a:t>
            </a:r>
            <a:endParaRPr lang="hr-HR" dirty="0"/>
          </a:p>
          <a:p>
            <a:pPr marL="0" indent="0" fontAlgn="base">
              <a:buNone/>
            </a:pPr>
            <a:endParaRPr lang="hr-HR" dirty="0"/>
          </a:p>
          <a:p>
            <a:endParaRPr lang="hr-HR" dirty="0"/>
          </a:p>
        </p:txBody>
      </p:sp>
      <p:pic>
        <p:nvPicPr>
          <p:cNvPr id="2050" name="Picture 2" descr="895341259_0a9ac51a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60" y="2416894"/>
            <a:ext cx="4762500" cy="3343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619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3812" y="381000"/>
            <a:ext cx="4944616" cy="1143000"/>
          </a:xfrm>
        </p:spPr>
        <p:txBody>
          <a:bodyPr/>
          <a:lstStyle/>
          <a:p>
            <a:r>
              <a:rPr lang="hr-HR" dirty="0"/>
              <a:t>Exakta RTL 1000</a:t>
            </a:r>
            <a:endParaRPr lang="en-GB" dirty="0"/>
          </a:p>
        </p:txBody>
      </p:sp>
      <p:sp>
        <p:nvSpPr>
          <p:cNvPr id="3" name="Rezervirano mjesto sadržaja 2"/>
          <p:cNvSpPr>
            <a:spLocks noGrp="1"/>
          </p:cNvSpPr>
          <p:nvPr>
            <p:ph idx="1"/>
          </p:nvPr>
        </p:nvSpPr>
        <p:spPr>
          <a:xfrm>
            <a:off x="693812" y="1772816"/>
            <a:ext cx="5736702" cy="4343400"/>
          </a:xfrm>
        </p:spPr>
        <p:txBody>
          <a:bodyPr/>
          <a:lstStyle/>
          <a:p>
            <a:r>
              <a:rPr lang="en-US" dirty="0"/>
              <a:t>TYPE: 35mm eye-level single lens reflex.</a:t>
            </a:r>
            <a:endParaRPr lang="hr-HR" dirty="0"/>
          </a:p>
          <a:p>
            <a:r>
              <a:rPr lang="en-US" dirty="0"/>
              <a:t>MANUFACTURER: </a:t>
            </a:r>
            <a:r>
              <a:rPr lang="en-US" b="1" dirty="0"/>
              <a:t>Kombinat VEB Pentacon Dresden</a:t>
            </a:r>
            <a:r>
              <a:rPr lang="en-US" dirty="0"/>
              <a:t>, former East Germany.  </a:t>
            </a:r>
            <a:endParaRPr lang="hr-HR" dirty="0"/>
          </a:p>
          <a:p>
            <a:pPr marL="228600" lvl="1">
              <a:spcBef>
                <a:spcPts val="1600"/>
              </a:spcBef>
              <a:buFont typeface="Arial" pitchFamily="34" charset="0"/>
              <a:buChar char="•"/>
            </a:pPr>
            <a:r>
              <a:rPr lang="sr-Latn-RS" altLang="sr-Latn-RS" dirty="0">
                <a:latin typeface="Arial" panose="020B0604020202020204" pitchFamily="34" charset="0"/>
              </a:rPr>
              <a:t>LENS: 50mm f/1.8 Meyer Optik with interchangeable bayonet mount, stops to f/16, focusing to 14 in. </a:t>
            </a:r>
          </a:p>
          <a:p>
            <a:r>
              <a:rPr lang="en-US" dirty="0"/>
              <a:t>HUTTER: Metal focal-plane with speeds from 8 to 1/1000 sec plus B, FPX sync, self-timer. </a:t>
            </a:r>
            <a:endParaRPr lang="en-GB" dirty="0"/>
          </a:p>
        </p:txBody>
      </p:sp>
      <p:pic>
        <p:nvPicPr>
          <p:cNvPr id="3074" name="Picture 2" descr="http://www.pbase.com/moltogordo/image/155379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76" y="2060848"/>
            <a:ext cx="4968552" cy="31115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367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3812" y="620688"/>
            <a:ext cx="5520678" cy="1143000"/>
          </a:xfrm>
        </p:spPr>
        <p:txBody>
          <a:bodyPr>
            <a:normAutofit fontScale="90000"/>
          </a:bodyPr>
          <a:lstStyle/>
          <a:p>
            <a:r>
              <a:rPr lang="hr-HR" b="1" dirty="0"/>
              <a:t> Kodak Brownie Bullet</a:t>
            </a:r>
            <a:br>
              <a:rPr lang="hr-HR" b="1" dirty="0"/>
            </a:br>
            <a:endParaRPr lang="en-GB" dirty="0"/>
          </a:p>
        </p:txBody>
      </p:sp>
      <p:sp>
        <p:nvSpPr>
          <p:cNvPr id="3" name="Rezervirano mjesto sadržaja 2"/>
          <p:cNvSpPr>
            <a:spLocks noGrp="1"/>
          </p:cNvSpPr>
          <p:nvPr>
            <p:ph idx="1"/>
          </p:nvPr>
        </p:nvSpPr>
        <p:spPr>
          <a:xfrm>
            <a:off x="549796" y="1916832"/>
            <a:ext cx="5520678" cy="4343400"/>
          </a:xfrm>
        </p:spPr>
        <p:txBody>
          <a:bodyPr/>
          <a:lstStyle/>
          <a:p>
            <a:r>
              <a:rPr lang="hr-HR" b="1" dirty="0"/>
              <a:t>Type: Solid body eyelevel rollfilm</a:t>
            </a:r>
          </a:p>
          <a:p>
            <a:r>
              <a:rPr lang="en-US" b="1" dirty="0"/>
              <a:t>Introduced: Sept 1957</a:t>
            </a:r>
            <a:endParaRPr lang="hr-HR" b="1" dirty="0"/>
          </a:p>
          <a:p>
            <a:r>
              <a:rPr lang="en-US" b="1" dirty="0"/>
              <a:t>Discontinued: 1964</a:t>
            </a:r>
            <a:endParaRPr lang="hr-HR" b="1" dirty="0"/>
          </a:p>
          <a:p>
            <a:r>
              <a:rPr lang="en-US" b="1" dirty="0"/>
              <a:t>Film size: 127</a:t>
            </a:r>
            <a:endParaRPr lang="hr-HR" b="1" dirty="0"/>
          </a:p>
          <a:p>
            <a:r>
              <a:rPr lang="en-US" b="1" dirty="0"/>
              <a:t>Picture size: 1 5/8 X 2 1/2"</a:t>
            </a:r>
            <a:endParaRPr lang="hr-HR" b="1" dirty="0"/>
          </a:p>
          <a:p>
            <a:r>
              <a:rPr lang="en-US" b="1" dirty="0"/>
              <a:t>Manufactured: US, Brazil</a:t>
            </a:r>
            <a:endParaRPr lang="hr-HR" b="1" dirty="0"/>
          </a:p>
          <a:p>
            <a:r>
              <a:rPr lang="en-US" b="1" dirty="0"/>
              <a:t>Lens: Dakon</a:t>
            </a:r>
            <a:endParaRPr lang="hr-HR" b="1" dirty="0"/>
          </a:p>
          <a:p>
            <a:r>
              <a:rPr lang="en-US" b="1" dirty="0"/>
              <a:t>Shutter: Rotary</a:t>
            </a:r>
          </a:p>
          <a:p>
            <a:endParaRPr lang="en-GB" dirty="0"/>
          </a:p>
        </p:txBody>
      </p:sp>
      <p:pic>
        <p:nvPicPr>
          <p:cNvPr id="5122" name="Picture 2" descr="http://www.studiolighting.net/items/img-large/kodak-brownie-bullet-camera-eastman-usa-1953-1962-50s-60s_322035650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508" y="2060848"/>
            <a:ext cx="3810000" cy="34766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765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8773" y="332656"/>
            <a:ext cx="9601200" cy="1143000"/>
          </a:xfrm>
        </p:spPr>
        <p:txBody>
          <a:bodyPr/>
          <a:lstStyle/>
          <a:p>
            <a:r>
              <a:rPr lang="hr-HR" dirty="0" err="1"/>
              <a:t>Kodak</a:t>
            </a:r>
            <a:r>
              <a:rPr lang="hr-HR" dirty="0"/>
              <a:t> </a:t>
            </a:r>
            <a:r>
              <a:rPr lang="hr-HR" dirty="0" err="1"/>
              <a:t>Signet</a:t>
            </a:r>
            <a:r>
              <a:rPr lang="hr-HR" dirty="0"/>
              <a:t> 80</a:t>
            </a:r>
          </a:p>
        </p:txBody>
      </p:sp>
      <p:sp>
        <p:nvSpPr>
          <p:cNvPr id="3" name="Rezervirano mjesto sadržaja 2"/>
          <p:cNvSpPr>
            <a:spLocks noGrp="1"/>
          </p:cNvSpPr>
          <p:nvPr>
            <p:ph idx="1"/>
          </p:nvPr>
        </p:nvSpPr>
        <p:spPr>
          <a:xfrm>
            <a:off x="438773" y="2426246"/>
            <a:ext cx="5664694" cy="2736304"/>
          </a:xfrm>
        </p:spPr>
        <p:txBody>
          <a:bodyPr/>
          <a:lstStyle/>
          <a:p>
            <a:r>
              <a:rPr lang="hr-HR" dirty="0" err="1"/>
              <a:t>Lenses</a:t>
            </a:r>
            <a:r>
              <a:rPr lang="hr-HR" dirty="0"/>
              <a:t>: </a:t>
            </a:r>
            <a:r>
              <a:rPr lang="en-US" dirty="0"/>
              <a:t>90mm, f/4.0 Kodak </a:t>
            </a:r>
            <a:r>
              <a:rPr lang="en-US" dirty="0" err="1"/>
              <a:t>Ektanar</a:t>
            </a:r>
            <a:r>
              <a:rPr lang="en-US" dirty="0"/>
              <a:t>, </a:t>
            </a:r>
            <a:r>
              <a:rPr lang="en-US" dirty="0" err="1"/>
              <a:t>Lumenized</a:t>
            </a:r>
            <a:r>
              <a:rPr lang="en-US" dirty="0"/>
              <a:t>. </a:t>
            </a:r>
          </a:p>
          <a:p>
            <a:pPr fontAlgn="base"/>
            <a:r>
              <a:rPr lang="en-US" dirty="0"/>
              <a:t>SPECIAL SHUTTER-set as film is advanced</a:t>
            </a:r>
          </a:p>
          <a:p>
            <a:r>
              <a:rPr lang="en-US" dirty="0"/>
              <a:t>SPEEDS - 1/4, 1/8, 1/15, 1/30, 1/60, 1/125, 1/250 and "B"</a:t>
            </a:r>
          </a:p>
          <a:p>
            <a:endParaRPr lang="en-US" dirty="0"/>
          </a:p>
          <a:p>
            <a:endParaRPr lang="hr-HR" dirty="0"/>
          </a:p>
        </p:txBody>
      </p:sp>
      <p:pic>
        <p:nvPicPr>
          <p:cNvPr id="3074" name="Picture 2" descr="2585264056_215774b7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92" y="2060848"/>
            <a:ext cx="4762500" cy="3467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634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3812" y="381000"/>
            <a:ext cx="4512568" cy="1143000"/>
          </a:xfrm>
        </p:spPr>
        <p:txBody>
          <a:bodyPr/>
          <a:lstStyle/>
          <a:p>
            <a:r>
              <a:rPr lang="hr-HR" dirty="0"/>
              <a:t>Yashica-635</a:t>
            </a:r>
            <a:endParaRPr lang="en-GB" dirty="0"/>
          </a:p>
        </p:txBody>
      </p:sp>
      <p:sp>
        <p:nvSpPr>
          <p:cNvPr id="3" name="Rezervirano mjesto sadržaja 2"/>
          <p:cNvSpPr>
            <a:spLocks noGrp="1"/>
          </p:cNvSpPr>
          <p:nvPr>
            <p:ph idx="1"/>
          </p:nvPr>
        </p:nvSpPr>
        <p:spPr>
          <a:xfrm>
            <a:off x="621803" y="1700808"/>
            <a:ext cx="5760641" cy="4487416"/>
          </a:xfrm>
        </p:spPr>
        <p:txBody>
          <a:bodyPr>
            <a:normAutofit lnSpcReduction="10000"/>
          </a:bodyPr>
          <a:lstStyle/>
          <a:p>
            <a:r>
              <a:rPr lang="en-US" b="1" dirty="0"/>
              <a:t>Yashica-635</a:t>
            </a:r>
            <a:r>
              <a:rPr lang="en-US" dirty="0"/>
              <a:t> is a double format film TLR camera made by Yashica and introduced in 1958</a:t>
            </a:r>
            <a:r>
              <a:rPr lang="hr-HR" dirty="0"/>
              <a:t>.</a:t>
            </a:r>
          </a:p>
          <a:p>
            <a:r>
              <a:rPr lang="en-US" dirty="0"/>
              <a:t>The lens is Yashikor 80mm f/3.5 in Copal-MXV shutter with speeds 1-1/500. Rewind knob for 35mm is on upper left side of the camera.</a:t>
            </a:r>
            <a:endParaRPr lang="hr-HR" dirty="0"/>
          </a:p>
          <a:p>
            <a:r>
              <a:rPr lang="en-US" dirty="0"/>
              <a:t>It is enhanced Yashica-D with the added ability to use 35mm film as an alternative to 120. To use 35mm requires an adaptor kit. This feature is very useful, effectively making two great cameras in one.</a:t>
            </a:r>
            <a:endParaRPr lang="hr-HR" dirty="0"/>
          </a:p>
          <a:p>
            <a:endParaRPr lang="en-GB" dirty="0"/>
          </a:p>
        </p:txBody>
      </p:sp>
      <p:pic>
        <p:nvPicPr>
          <p:cNvPr id="2050" name="Picture 2" descr="20742380_bffd24b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6240">
            <a:off x="7491531" y="1205740"/>
            <a:ext cx="2686050" cy="4762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Elipsa 3"/>
          <p:cNvSpPr/>
          <p:nvPr/>
        </p:nvSpPr>
        <p:spPr>
          <a:xfrm rot="21346240" flipV="1">
            <a:off x="8624787" y="1212049"/>
            <a:ext cx="75848" cy="75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22220941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3814" y="404664"/>
            <a:ext cx="3072408" cy="759296"/>
          </a:xfrm>
        </p:spPr>
        <p:txBody>
          <a:bodyPr>
            <a:normAutofit/>
          </a:bodyPr>
          <a:lstStyle/>
          <a:p>
            <a:r>
              <a:rPr lang="hr-HR" dirty="0"/>
              <a:t>Yashica-44</a:t>
            </a:r>
            <a:endParaRPr lang="en-GB" dirty="0"/>
          </a:p>
        </p:txBody>
      </p:sp>
      <p:sp>
        <p:nvSpPr>
          <p:cNvPr id="3" name="Rezervirano mjesto sadržaja 2"/>
          <p:cNvSpPr>
            <a:spLocks noGrp="1"/>
          </p:cNvSpPr>
          <p:nvPr>
            <p:ph idx="1"/>
          </p:nvPr>
        </p:nvSpPr>
        <p:spPr>
          <a:xfrm>
            <a:off x="405780" y="1628800"/>
            <a:ext cx="5376662" cy="4343400"/>
          </a:xfrm>
        </p:spPr>
        <p:txBody>
          <a:bodyPr/>
          <a:lstStyle/>
          <a:p>
            <a:r>
              <a:rPr lang="en-US" dirty="0"/>
              <a:t>The </a:t>
            </a:r>
            <a:r>
              <a:rPr lang="en-US" b="1" dirty="0"/>
              <a:t>Yashica 44</a:t>
            </a:r>
            <a:r>
              <a:rPr lang="en-US" dirty="0"/>
              <a:t>, </a:t>
            </a:r>
            <a:r>
              <a:rPr lang="en-US" b="1" dirty="0"/>
              <a:t>44A</a:t>
            </a:r>
            <a:r>
              <a:rPr lang="en-US" dirty="0"/>
              <a:t>, and </a:t>
            </a:r>
            <a:r>
              <a:rPr lang="en-US" b="1" dirty="0"/>
              <a:t>44LM</a:t>
            </a:r>
            <a:r>
              <a:rPr lang="en-US" dirty="0"/>
              <a:t> were a series of small twin-lens reflex cameras, designed to give 12 exposures of 4x4 cm on 127 roll film. </a:t>
            </a:r>
            <a:endParaRPr lang="hr-HR" dirty="0"/>
          </a:p>
          <a:p>
            <a:r>
              <a:rPr lang="en-US" dirty="0"/>
              <a:t>Yashica introduced the model 44 in 1958 as Japan's first 4x4 TLR. The camera was offered in several color options, but the gray version (no doubt inspired by the gray Baby Rolleiflex of 1957) proved to be the most popular. </a:t>
            </a:r>
            <a:endParaRPr lang="hr-HR" dirty="0"/>
          </a:p>
          <a:p>
            <a:endParaRPr lang="en-GB" dirty="0"/>
          </a:p>
        </p:txBody>
      </p:sp>
      <p:pic>
        <p:nvPicPr>
          <p:cNvPr id="4" name="Picture 10" descr="https://cdn.tutsplus.com/photo/uploads/legacy/911_vintag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1912">
            <a:off x="6710646" y="1914710"/>
            <a:ext cx="4210893" cy="36686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Elipsa 4"/>
          <p:cNvSpPr/>
          <p:nvPr/>
        </p:nvSpPr>
        <p:spPr>
          <a:xfrm rot="21346240" flipV="1">
            <a:off x="7155709" y="1528600"/>
            <a:ext cx="75848" cy="75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Elipsa 6"/>
          <p:cNvSpPr/>
          <p:nvPr/>
        </p:nvSpPr>
        <p:spPr>
          <a:xfrm rot="21346240" flipV="1">
            <a:off x="11159182" y="2371322"/>
            <a:ext cx="75848" cy="75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42011620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Sources</a:t>
            </a:r>
          </a:p>
        </p:txBody>
      </p:sp>
      <p:sp>
        <p:nvSpPr>
          <p:cNvPr id="3" name="Rezervirano mjesto sadržaja 2"/>
          <p:cNvSpPr>
            <a:spLocks noGrp="1"/>
          </p:cNvSpPr>
          <p:nvPr>
            <p:ph idx="1"/>
          </p:nvPr>
        </p:nvSpPr>
        <p:spPr/>
        <p:txBody>
          <a:bodyPr/>
          <a:lstStyle/>
          <a:p>
            <a:r>
              <a:rPr lang="en-GB" dirty="0">
                <a:hlinkClick r:id="rId2"/>
              </a:rPr>
              <a:t>http://camerapedia.wikia.com/wiki/Yashica-44</a:t>
            </a:r>
            <a:endParaRPr lang="hr-HR" dirty="0"/>
          </a:p>
          <a:p>
            <a:r>
              <a:rPr lang="en-GB" dirty="0">
                <a:hlinkClick r:id="rId3"/>
              </a:rPr>
              <a:t>http://camerapedia.wikia.com/wiki/Yashica-635</a:t>
            </a:r>
            <a:endParaRPr lang="hr-HR" dirty="0"/>
          </a:p>
          <a:p>
            <a:r>
              <a:rPr lang="en-GB" dirty="0">
                <a:hlinkClick r:id="rId4"/>
              </a:rPr>
              <a:t>http://camerapedia.wikia.com/wiki/Kodak_Signet_80</a:t>
            </a:r>
            <a:endParaRPr lang="hr-HR" dirty="0"/>
          </a:p>
          <a:p>
            <a:r>
              <a:rPr lang="hr-HR" dirty="0">
                <a:hlinkClick r:id="rId5"/>
              </a:rPr>
              <a:t>http://www.brownie-camera.com/13.shtml</a:t>
            </a:r>
            <a:endParaRPr lang="hr-HR" dirty="0"/>
          </a:p>
          <a:p>
            <a:r>
              <a:rPr lang="hr-HR" dirty="0">
                <a:hlinkClick r:id="rId6"/>
              </a:rPr>
              <a:t>http://camerapedia.wikia.com/wiki/Exakta_RTL_1000</a:t>
            </a:r>
            <a:endParaRPr lang="hr-HR" dirty="0"/>
          </a:p>
          <a:p>
            <a:r>
              <a:rPr lang="hr-HR" dirty="0">
                <a:hlinkClick r:id="rId7"/>
              </a:rPr>
              <a:t>http://camerapedia.wikia.com/wiki/Argus_A</a:t>
            </a:r>
            <a:endParaRPr lang="hr-HR" dirty="0"/>
          </a:p>
          <a:p>
            <a:endParaRPr lang="hr-HR" dirty="0"/>
          </a:p>
          <a:p>
            <a:endParaRPr lang="hr-HR" dirty="0"/>
          </a:p>
          <a:p>
            <a:endParaRPr lang="hr-HR" dirty="0"/>
          </a:p>
          <a:p>
            <a:endParaRPr lang="hr-HR" dirty="0"/>
          </a:p>
          <a:p>
            <a:endParaRPr lang="en-GB" dirty="0"/>
          </a:p>
        </p:txBody>
      </p:sp>
    </p:spTree>
    <p:extLst>
      <p:ext uri="{BB962C8B-B14F-4D97-AF65-F5344CB8AC3E}">
        <p14:creationId xmlns:p14="http://schemas.microsoft.com/office/powerpoint/2010/main" val="42695337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97868" y="41716"/>
            <a:ext cx="8847736" cy="1143000"/>
          </a:xfrm>
        </p:spPr>
        <p:txBody>
          <a:bodyPr>
            <a:normAutofit/>
          </a:bodyPr>
          <a:lstStyle/>
          <a:p>
            <a:r>
              <a:rPr lang="hr-HR" dirty="0"/>
              <a:t>This presentation was made by:</a:t>
            </a:r>
          </a:p>
        </p:txBody>
      </p:sp>
      <p:sp>
        <p:nvSpPr>
          <p:cNvPr id="3" name="Rezervirano mjesto sadržaja 2"/>
          <p:cNvSpPr>
            <a:spLocks noGrp="1"/>
          </p:cNvSpPr>
          <p:nvPr>
            <p:ph idx="1"/>
          </p:nvPr>
        </p:nvSpPr>
        <p:spPr>
          <a:xfrm>
            <a:off x="1197867" y="1218884"/>
            <a:ext cx="8826675" cy="2426140"/>
          </a:xfrm>
        </p:spPr>
        <p:txBody>
          <a:bodyPr>
            <a:normAutofit lnSpcReduction="10000"/>
          </a:bodyPr>
          <a:lstStyle/>
          <a:p>
            <a:r>
              <a:rPr lang="hr-HR" dirty="0"/>
              <a:t>Student: Mario Olčar</a:t>
            </a:r>
          </a:p>
          <a:p>
            <a:r>
              <a:rPr lang="hr-HR" dirty="0" err="1"/>
              <a:t>Teacher</a:t>
            </a:r>
            <a:r>
              <a:rPr lang="hr-HR" dirty="0"/>
              <a:t>: Iva Naranđa</a:t>
            </a:r>
          </a:p>
          <a:p>
            <a:r>
              <a:rPr lang="hr-HR" dirty="0"/>
              <a:t>School: II. osnovna škola </a:t>
            </a:r>
            <a:r>
              <a:rPr lang="hr-HR" dirty="0" smtClean="0"/>
              <a:t>Čakovec, Croatia</a:t>
            </a:r>
            <a:endParaRPr lang="hr-HR" dirty="0"/>
          </a:p>
          <a:p>
            <a:r>
              <a:rPr lang="hr-HR" dirty="0"/>
              <a:t>eTwinning </a:t>
            </a:r>
            <a:r>
              <a:rPr lang="hr-HR" dirty="0" err="1"/>
              <a:t>project</a:t>
            </a:r>
            <a:r>
              <a:rPr lang="hr-HR" dirty="0"/>
              <a:t>: On </a:t>
            </a:r>
            <a:r>
              <a:rPr lang="hr-HR" dirty="0" err="1"/>
              <a:t>the</a:t>
            </a:r>
            <a:r>
              <a:rPr lang="hr-HR" dirty="0"/>
              <a:t> </a:t>
            </a:r>
            <a:r>
              <a:rPr lang="hr-HR" dirty="0" err="1"/>
              <a:t>Track</a:t>
            </a:r>
            <a:r>
              <a:rPr lang="hr-HR" dirty="0"/>
              <a:t> </a:t>
            </a:r>
            <a:r>
              <a:rPr lang="hr-HR" dirty="0" err="1"/>
              <a:t>of</a:t>
            </a:r>
            <a:r>
              <a:rPr lang="hr-HR" dirty="0"/>
              <a:t> </a:t>
            </a:r>
            <a:r>
              <a:rPr lang="hr-HR" dirty="0" err="1"/>
              <a:t>Our</a:t>
            </a:r>
            <a:r>
              <a:rPr lang="hr-HR" dirty="0"/>
              <a:t> </a:t>
            </a:r>
            <a:r>
              <a:rPr lang="hr-HR" dirty="0" err="1"/>
              <a:t>Recent</a:t>
            </a:r>
            <a:r>
              <a:rPr lang="hr-HR" dirty="0"/>
              <a:t> </a:t>
            </a:r>
            <a:r>
              <a:rPr lang="hr-HR" dirty="0" smtClean="0"/>
              <a:t>Past</a:t>
            </a:r>
          </a:p>
          <a:p>
            <a:r>
              <a:rPr lang="hr-HR" dirty="0" err="1" smtClean="0"/>
              <a:t>Camera</a:t>
            </a:r>
            <a:r>
              <a:rPr lang="hr-HR" dirty="0" smtClean="0"/>
              <a:t> </a:t>
            </a:r>
            <a:r>
              <a:rPr lang="hr-HR" dirty="0" err="1" smtClean="0"/>
              <a:t>Week</a:t>
            </a:r>
            <a:r>
              <a:rPr lang="hr-HR" dirty="0" smtClean="0"/>
              <a:t>, April 2016</a:t>
            </a:r>
            <a:endParaRPr lang="hr-HR" dirty="0"/>
          </a:p>
        </p:txBody>
      </p:sp>
      <p:pic>
        <p:nvPicPr>
          <p:cNvPr id="1027" name="Picture 3" descr="http://medjimurje-graditeljstvo.hr/wp/wp-content/gallery/skole/SKOLA%2BSPORTSKA-DVORANA-CAKOV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48" y="3761232"/>
            <a:ext cx="3746335" cy="28097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3-e.hr/wp-content/uploads/2016/02/II.-Osnovna-%C5%A1kola-%C4%8Cakovec-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396" y="3761233"/>
            <a:ext cx="4074284" cy="2643759"/>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p:cNvSpPr txBox="1"/>
          <p:nvPr/>
        </p:nvSpPr>
        <p:spPr>
          <a:xfrm>
            <a:off x="10342884" y="6404992"/>
            <a:ext cx="1728192" cy="424732"/>
          </a:xfrm>
          <a:prstGeom prst="rect">
            <a:avLst/>
          </a:prstGeom>
          <a:noFill/>
        </p:spPr>
        <p:txBody>
          <a:bodyPr wrap="square" rtlCol="0">
            <a:spAutoFit/>
          </a:bodyPr>
          <a:lstStyle/>
          <a:p>
            <a:pPr>
              <a:lnSpc>
                <a:spcPct val="90000"/>
              </a:lnSpc>
            </a:pPr>
            <a:r>
              <a:rPr lang="hr-HR" sz="2400" dirty="0"/>
              <a:t>18.4.2016</a:t>
            </a:r>
          </a:p>
        </p:txBody>
      </p:sp>
    </p:spTree>
    <p:extLst>
      <p:ext uri="{BB962C8B-B14F-4D97-AF65-F5344CB8AC3E}">
        <p14:creationId xmlns:p14="http://schemas.microsoft.com/office/powerpoint/2010/main" val="1193424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Woodgrain_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12C22D-BDC8-482C-85C1-07CCE514F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Prezentacija s pozadinom u stilu drvene površine (široki zaslon)</Template>
  <TotalTime>0</TotalTime>
  <Words>427</Words>
  <Application>Microsoft Office PowerPoint</Application>
  <PresentationFormat>Prilagođeno</PresentationFormat>
  <Paragraphs>50</Paragraphs>
  <Slides>10</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10</vt:i4>
      </vt:variant>
    </vt:vector>
  </HeadingPairs>
  <TitlesOfParts>
    <vt:vector size="13" baseType="lpstr">
      <vt:lpstr>Arial</vt:lpstr>
      <vt:lpstr>Century</vt:lpstr>
      <vt:lpstr>Woodgrain_16x9</vt:lpstr>
      <vt:lpstr>VINTAGE CAMERAS</vt:lpstr>
      <vt:lpstr>Argus A</vt:lpstr>
      <vt:lpstr>Exakta RTL 1000</vt:lpstr>
      <vt:lpstr> Kodak Brownie Bullet </vt:lpstr>
      <vt:lpstr>Kodak Signet 80</vt:lpstr>
      <vt:lpstr>Yashica-635</vt:lpstr>
      <vt:lpstr>Yashica-44</vt:lpstr>
      <vt:lpstr>Sources</vt:lpstr>
      <vt:lpstr>This presentation was made by:</vt:lpstr>
      <vt:lpstr>Thanks for watching!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2016-04-17T10:49:17Z</dcterms:created>
  <dcterms:modified xsi:type="dcterms:W3CDTF">2016-04-21T16:29:49Z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