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rchitects Daughter"/>
      <p:regular r:id="rId20"/>
    </p:embeddedFont>
    <p:embeddedFont>
      <p:font typeface="Didact Gothic"/>
      <p:regular r:id="rId21"/>
    </p:embeddedFont>
    <p:embeddedFont>
      <p:font typeface="Annie Use Your Telescope"/>
      <p:regular r:id="rId22"/>
    </p:embeddedFont>
    <p:embeddedFont>
      <p:font typeface="Margari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tectsDaughter-regular.fntdata"/><Relationship Id="rId11" Type="http://schemas.openxmlformats.org/officeDocument/2006/relationships/slide" Target="slides/slide7.xml"/><Relationship Id="rId22" Type="http://schemas.openxmlformats.org/officeDocument/2006/relationships/font" Target="fonts/AnnieUseYourTelescope-regular.fntdata"/><Relationship Id="rId10" Type="http://schemas.openxmlformats.org/officeDocument/2006/relationships/slide" Target="slides/slide6.xml"/><Relationship Id="rId21" Type="http://schemas.openxmlformats.org/officeDocument/2006/relationships/font" Target="fonts/DidactGothic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Margari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sra.org/assets/Convention/Handouts_2013/a6%20georgia%20heard%20heart%20mapping.pdf" TargetMode="External"/><Relationship Id="rId3" Type="http://schemas.openxmlformats.org/officeDocument/2006/relationships/hyperlink" Target="https://twowritingteachers.org/2015/08/24/writing-territory-maps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  <a:hlinkClick r:id="rId2"/>
              </a:rPr>
              <a:t>Quick guide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Engage: Read a poem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Extend: </a:t>
            </a:r>
            <a:r>
              <a:rPr lang="en" u="sng">
                <a:solidFill>
                  <a:schemeClr val="hlink"/>
                </a:solidFill>
                <a:hlinkClick r:id="rId3"/>
              </a:rPr>
              <a:t>Try Writing territories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2a98fa22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2a98fa22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5370c8f6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5370c8f6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5370c8f6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5370c8f6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5370c8f6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5370c8f6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5370c8f6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5370c8f6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5370c8f6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5370c8f6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456e12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456e12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2a98fa22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2a98fa22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456e12b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9456e12b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2a98fa22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2a98fa22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456e12b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456e12b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456e12b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456e12b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2a98fa22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2a98fa22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337cd3a0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337cd3a0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45818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oogle.com/search?q=heart+maps&amp;sxsrf=ALeKk00DiHDVMOCIRJEIGVEBsXUadL9A2w:1585684699817&amp;source=lnms&amp;tbm=isch&amp;sa=X&amp;ved=2ahUKEwjWlIjqv8XoAhUoHzQIHZL7AAAQ_AUoAXoECB0QAw&amp;biw=1131&amp;bih=66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open?id=1WnrI8iVa0IB9uU7pQwlXGqOdqOvkaioo" TargetMode="External"/><Relationship Id="rId4" Type="http://schemas.openxmlformats.org/officeDocument/2006/relationships/hyperlink" Target="https://drive.google.com/open?id=1iM5BNb7tDrgVRL_BvUxIwfMKxBI23jue" TargetMode="External"/><Relationship Id="rId5" Type="http://schemas.openxmlformats.org/officeDocument/2006/relationships/hyperlink" Target="https://drive.google.com/open?id=1WvbZALSoCJoIjkPoyQTrblkblpZ_kl_w" TargetMode="External"/><Relationship Id="rId6" Type="http://schemas.openxmlformats.org/officeDocument/2006/relationships/hyperlink" Target="https://drive.google.com/open?id=1JM6novToX5qW16sdPTgpkyfiwxDIjc2a" TargetMode="External"/><Relationship Id="rId7" Type="http://schemas.openxmlformats.org/officeDocument/2006/relationships/hyperlink" Target="https://drive.google.com/open?id=1no_PFOiYM9xGY_y_sUNsNtHiFFep6OL3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51525"/>
            <a:ext cx="8520600" cy="172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Karta srca</a:t>
            </a:r>
            <a:endParaRPr b="1" sz="9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133175" y="2765775"/>
            <a:ext cx="4587600" cy="18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Koje su stvari skrivene u vašem srcu? Koje su stvari koje volite? Tko su ljudi koje volite? Što volite raditi?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5453" l="9685" r="3062" t="4399"/>
          <a:stretch/>
        </p:blipFill>
        <p:spPr>
          <a:xfrm>
            <a:off x="1598600" y="2077725"/>
            <a:ext cx="2225275" cy="26356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" name="Google Shape;57;p13"/>
          <p:cNvSpPr txBox="1"/>
          <p:nvPr/>
        </p:nvSpPr>
        <p:spPr>
          <a:xfrm>
            <a:off x="3516925" y="4821825"/>
            <a:ext cx="5464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“Napunite svoj papir izdisajima svog srca.” -William Wordsworth </a:t>
            </a:r>
            <a:endParaRPr sz="1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65500" y="1158175"/>
            <a:ext cx="4045200" cy="20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OVDJE UNESI SLIKU KARTE SRCA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4780875" y="748850"/>
            <a:ext cx="4195200" cy="4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Ovdje možeš nešto i napisati o svom radu: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4578375" y="63950"/>
            <a:ext cx="3043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99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BRZO NAPIŠI: </a:t>
            </a:r>
            <a:endParaRPr sz="3000"/>
          </a:p>
        </p:txBody>
      </p:sp>
      <p:sp>
        <p:nvSpPr>
          <p:cNvPr id="129" name="Google Shape;129;p22"/>
          <p:cNvSpPr/>
          <p:nvPr/>
        </p:nvSpPr>
        <p:spPr>
          <a:xfrm>
            <a:off x="7424325" y="-16200"/>
            <a:ext cx="1603500" cy="12495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IME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265500" y="1158175"/>
            <a:ext cx="4045200" cy="20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OVDJE UNESI SLIKU KARTE SRCA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780875" y="748850"/>
            <a:ext cx="4195200" cy="4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Ovdje možeš nešto i napisati o svom radu: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4578375" y="63950"/>
            <a:ext cx="3043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99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BRZO NAPIŠI: </a:t>
            </a:r>
            <a:endParaRPr sz="3000"/>
          </a:p>
        </p:txBody>
      </p:sp>
      <p:sp>
        <p:nvSpPr>
          <p:cNvPr id="137" name="Google Shape;137;p23"/>
          <p:cNvSpPr/>
          <p:nvPr/>
        </p:nvSpPr>
        <p:spPr>
          <a:xfrm>
            <a:off x="7424325" y="-16200"/>
            <a:ext cx="1603500" cy="12495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IME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265500" y="1158175"/>
            <a:ext cx="4045200" cy="20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OVDJE UNESI SLIKU KARTE SRCA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43" name="Google Shape;143;p24"/>
          <p:cNvSpPr txBox="1"/>
          <p:nvPr>
            <p:ph idx="2" type="body"/>
          </p:nvPr>
        </p:nvSpPr>
        <p:spPr>
          <a:xfrm>
            <a:off x="4780875" y="748850"/>
            <a:ext cx="4195200" cy="4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Ovdje možeš nešto i napisati o svom radu: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4578375" y="63950"/>
            <a:ext cx="3043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99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BRZO NAPIŠI: </a:t>
            </a:r>
            <a:endParaRPr sz="3000"/>
          </a:p>
        </p:txBody>
      </p:sp>
      <p:sp>
        <p:nvSpPr>
          <p:cNvPr id="145" name="Google Shape;145;p24"/>
          <p:cNvSpPr/>
          <p:nvPr/>
        </p:nvSpPr>
        <p:spPr>
          <a:xfrm>
            <a:off x="7424325" y="-16200"/>
            <a:ext cx="1603500" cy="12495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IME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265500" y="1158175"/>
            <a:ext cx="4045200" cy="20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OVDJE UNESI SLIKU KARTE SRCA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51" name="Google Shape;151;p25"/>
          <p:cNvSpPr txBox="1"/>
          <p:nvPr>
            <p:ph idx="2" type="body"/>
          </p:nvPr>
        </p:nvSpPr>
        <p:spPr>
          <a:xfrm>
            <a:off x="4780875" y="748850"/>
            <a:ext cx="4195200" cy="4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Ovdje možeš nešto i napisati o svom radu: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4578375" y="63950"/>
            <a:ext cx="3043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99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BRZO NAPIŠI: </a:t>
            </a:r>
            <a:endParaRPr sz="3000"/>
          </a:p>
        </p:txBody>
      </p:sp>
      <p:sp>
        <p:nvSpPr>
          <p:cNvPr id="153" name="Google Shape;153;p25"/>
          <p:cNvSpPr/>
          <p:nvPr/>
        </p:nvSpPr>
        <p:spPr>
          <a:xfrm>
            <a:off x="7424325" y="-16200"/>
            <a:ext cx="1603500" cy="12495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IME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265500" y="1158175"/>
            <a:ext cx="4045200" cy="20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OVDJE UNESI SLIKU KARTE SRCA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59" name="Google Shape;159;p26"/>
          <p:cNvSpPr txBox="1"/>
          <p:nvPr>
            <p:ph idx="2" type="body"/>
          </p:nvPr>
        </p:nvSpPr>
        <p:spPr>
          <a:xfrm>
            <a:off x="4780875" y="748850"/>
            <a:ext cx="4195200" cy="4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Ovdje možeš nešto i napisati o svom radu: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4578375" y="63950"/>
            <a:ext cx="3043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99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BRZO NAPIŠI: </a:t>
            </a:r>
            <a:endParaRPr sz="3000"/>
          </a:p>
        </p:txBody>
      </p:sp>
      <p:sp>
        <p:nvSpPr>
          <p:cNvPr id="161" name="Google Shape;161;p26"/>
          <p:cNvSpPr/>
          <p:nvPr/>
        </p:nvSpPr>
        <p:spPr>
          <a:xfrm>
            <a:off x="7424325" y="-16200"/>
            <a:ext cx="1603500" cy="12495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IME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265500" y="1158175"/>
            <a:ext cx="4045200" cy="20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OVDJE UNESI SLIKU KARTE SRCA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4780875" y="748850"/>
            <a:ext cx="4195200" cy="4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Ovdje možeš nešto i napisati o svom radu: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4578375" y="63950"/>
            <a:ext cx="3043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99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BRZO NAPIŠI: </a:t>
            </a:r>
            <a:endParaRPr sz="3000"/>
          </a:p>
        </p:txBody>
      </p:sp>
      <p:sp>
        <p:nvSpPr>
          <p:cNvPr id="169" name="Google Shape;169;p27"/>
          <p:cNvSpPr/>
          <p:nvPr/>
        </p:nvSpPr>
        <p:spPr>
          <a:xfrm>
            <a:off x="7424325" y="-16200"/>
            <a:ext cx="1603500" cy="12495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IME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164800" y="280525"/>
            <a:ext cx="4814400" cy="34386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438700" y="85595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  <a:latin typeface="Margarine"/>
                <a:ea typeface="Margarine"/>
                <a:cs typeface="Margarine"/>
                <a:sym typeface="Margarine"/>
              </a:rPr>
              <a:t>OTKRIJ</a:t>
            </a:r>
            <a:endParaRPr>
              <a:solidFill>
                <a:srgbClr val="A61C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2926150"/>
            <a:ext cx="8520600" cy="21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Što je karta srca?</a:t>
            </a:r>
            <a:endParaRPr b="1" sz="2400"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Pretraži </a:t>
            </a:r>
            <a:r>
              <a:rPr b="1" lang="en" sz="2400" u="sng">
                <a:solidFill>
                  <a:srgbClr val="FFFFFF"/>
                </a:solidFill>
                <a:highlight>
                  <a:srgbClr val="990000"/>
                </a:highlight>
                <a:latin typeface="Architects Daughter"/>
                <a:ea typeface="Architects Daughter"/>
                <a:cs typeface="Architects Daughter"/>
                <a:sym typeface="Architects Daugh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</a:t>
            </a:r>
            <a:r>
              <a:rPr b="1"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 “Kartama srca”/ “Heart maps ” </a:t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pronađi sliku koja je tebe inspirirala i svidjela ti se. </a:t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Zalijepi ju na sljedeći slajd,</a:t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75" y="208475"/>
            <a:ext cx="2607700" cy="24071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76" y="2871537"/>
            <a:ext cx="2716900" cy="2080114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5"/>
          <p:cNvSpPr txBox="1"/>
          <p:nvPr/>
        </p:nvSpPr>
        <p:spPr>
          <a:xfrm>
            <a:off x="3900575" y="230200"/>
            <a:ext cx="5013300" cy="47214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Ovdje zalijepi sliku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2164800" y="259575"/>
            <a:ext cx="4814400" cy="34386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452375" y="79525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  <a:latin typeface="Margarine"/>
                <a:ea typeface="Margarine"/>
                <a:cs typeface="Margarine"/>
                <a:sym typeface="Margarine"/>
              </a:rPr>
              <a:t>UČI</a:t>
            </a:r>
            <a:endParaRPr>
              <a:solidFill>
                <a:srgbClr val="A61C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2490175"/>
            <a:ext cx="852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Kako napraviti KARTU SRCA</a:t>
            </a:r>
            <a:endParaRPr b="1">
              <a:solidFill>
                <a:srgbClr val="A2C4C9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0" y="4727100"/>
            <a:ext cx="9144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A2C4C9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234325" y="3698175"/>
            <a:ext cx="69567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Prouči primjer na idućem slajdu</a:t>
            </a:r>
            <a:r>
              <a:rPr b="1"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Što primjećuješ? Što se pitaš?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265500" y="86750"/>
            <a:ext cx="4045200" cy="17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Što primjećuješ kod karte srca</a:t>
            </a: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?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265500" y="1735150"/>
            <a:ext cx="4045200" cy="15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Karta srca je vizualni podsjetnik na sve što voliš,o čemu brineš. Koje uspomene čuvaš u svome srcu?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Karte srca uključuju crteže,riječi ili kombinaciju boja.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 središtu mogu biti stvari koje su nam najvažnije,a manje važne stvari izvana.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21948" l="0" r="0" t="9204"/>
          <a:stretch/>
        </p:blipFill>
        <p:spPr>
          <a:xfrm>
            <a:off x="4310700" y="0"/>
            <a:ext cx="47777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2164800" y="347275"/>
            <a:ext cx="4814400" cy="34386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414000" y="8503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  <a:latin typeface="Margarine"/>
                <a:ea typeface="Margarine"/>
                <a:cs typeface="Margarine"/>
                <a:sym typeface="Margarine"/>
              </a:rPr>
              <a:t>PRIMIJENI</a:t>
            </a:r>
            <a:endParaRPr>
              <a:solidFill>
                <a:srgbClr val="A61C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3620375"/>
            <a:ext cx="8520600" cy="12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400"/>
              <a:buFont typeface="Margarine"/>
              <a:buAutoNum type="arabicPeriod"/>
            </a:pPr>
            <a:r>
              <a:rPr lang="en" sz="2400">
                <a:solidFill>
                  <a:srgbClr val="A61C00"/>
                </a:solidFill>
                <a:latin typeface="Margarine"/>
                <a:ea typeface="Margarine"/>
                <a:cs typeface="Margarine"/>
                <a:sym typeface="Margarine"/>
              </a:rPr>
              <a:t>IZRADI KARTU SRCA</a:t>
            </a:r>
            <a:endParaRPr sz="2400">
              <a:solidFill>
                <a:srgbClr val="A61C00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400"/>
              <a:buFont typeface="Margarine"/>
              <a:buAutoNum type="arabicPeriod"/>
            </a:pPr>
            <a:r>
              <a:rPr lang="en" sz="2400">
                <a:solidFill>
                  <a:srgbClr val="A61C00"/>
                </a:solidFill>
                <a:latin typeface="Margarine"/>
                <a:ea typeface="Margarine"/>
                <a:cs typeface="Margarine"/>
                <a:sym typeface="Margarine"/>
              </a:rPr>
              <a:t>PODIJELI JU NA SLJEDEĆEM SLAJDU</a:t>
            </a:r>
            <a:endParaRPr sz="2400">
              <a:solidFill>
                <a:srgbClr val="A61C00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724025" y="2501000"/>
            <a:ext cx="4220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Moja KARTA SRCA</a:t>
            </a:r>
            <a:endParaRPr b="1" sz="2400"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65500" y="414725"/>
            <a:ext cx="4045200" cy="12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61C00"/>
                </a:solidFill>
                <a:latin typeface="Margarine"/>
                <a:ea typeface="Margarine"/>
                <a:cs typeface="Margarine"/>
                <a:sym typeface="Margarine"/>
              </a:rPr>
              <a:t>iZRADI SVOJU KARTU SRCA</a:t>
            </a:r>
            <a:endParaRPr sz="3600">
              <a:solidFill>
                <a:srgbClr val="A61C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769550" y="1994100"/>
            <a:ext cx="4172700" cy="26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1.uzor</a:t>
            </a:r>
            <a:r>
              <a:rPr lang="en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ak -</a:t>
            </a:r>
            <a:r>
              <a:rPr lang="en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/>
              </a:rPr>
              <a:t> KLIK</a:t>
            </a:r>
            <a:endParaRPr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2.uzorak - </a:t>
            </a:r>
            <a:r>
              <a:rPr lang="en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4"/>
              </a:rPr>
              <a:t>KLIK</a:t>
            </a:r>
            <a:endParaRPr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3.uzorak - </a:t>
            </a:r>
            <a:r>
              <a:rPr lang="en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5"/>
              </a:rPr>
              <a:t>KLIK</a:t>
            </a:r>
            <a:endParaRPr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4.uzorak -</a:t>
            </a:r>
            <a:r>
              <a:rPr lang="en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6"/>
              </a:rPr>
              <a:t> KLIK</a:t>
            </a:r>
            <a:endParaRPr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5.uzorak - </a:t>
            </a:r>
            <a:r>
              <a:rPr lang="en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7"/>
              </a:rPr>
              <a:t>KLIK</a:t>
            </a:r>
            <a:endParaRPr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265500" y="2209275"/>
            <a:ext cx="40452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chitects Daughter"/>
              <a:buChar char="❏"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Uzorci za printanje</a:t>
            </a: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chitects Daughter"/>
              <a:buChar char="❏"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Možeš srce i nacrtati 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chitects Daughter"/>
              <a:buChar char="❏"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Možeš koristiti papir i boje koje imaš kod kuće/u školi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3206425" y="2298400"/>
            <a:ext cx="1030200" cy="36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7005000" y="152950"/>
            <a:ext cx="1931400" cy="15057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Izaberi što se tebi sviđa!!</a:t>
            </a:r>
            <a:endParaRPr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6753" l="0" r="0" t="9035"/>
          <a:stretch/>
        </p:blipFill>
        <p:spPr>
          <a:xfrm rot="-5400000">
            <a:off x="719275" y="682101"/>
            <a:ext cx="1833449" cy="237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404125" y="238800"/>
            <a:ext cx="3729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90000"/>
                </a:solidFill>
                <a:latin typeface="Margarine"/>
                <a:ea typeface="Margarine"/>
                <a:cs typeface="Margarine"/>
                <a:sym typeface="Margarine"/>
              </a:rPr>
              <a:t>NEKI PRIMJERI</a:t>
            </a:r>
            <a:endParaRPr sz="3600">
              <a:solidFill>
                <a:srgbClr val="9900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592400" y="175650"/>
            <a:ext cx="45516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RCE JE SREDIŠTE,NAJVAŽNIJI DIO.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SVAKO SRCE JE RAZLIČITO.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U mome srcu najvažnija mi je moja obitelj.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Oni su moje sve i moje srce je puno ljubavi za njih.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b="1"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Čovjek samo srcem dobro vidi,bitno je očima nevidljivo.!</a:t>
            </a:r>
            <a:endParaRPr b="1"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          </a:t>
            </a:r>
            <a:r>
              <a:rPr b="1" i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Mali princ, Antoine de Saint - Exupery</a:t>
            </a:r>
            <a:endParaRPr b="1" i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41050"/>
            <a:ext cx="1942175" cy="15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6975" y="2941050"/>
            <a:ext cx="2041350" cy="20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1561775" y="347275"/>
            <a:ext cx="5417400" cy="4527900"/>
          </a:xfrm>
          <a:prstGeom prst="hear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type="title"/>
          </p:nvPr>
        </p:nvSpPr>
        <p:spPr>
          <a:xfrm>
            <a:off x="414000" y="850325"/>
            <a:ext cx="8520600" cy="23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  <a:latin typeface="Margarine"/>
                <a:ea typeface="Margarine"/>
                <a:cs typeface="Margarine"/>
                <a:sym typeface="Margarine"/>
              </a:rPr>
              <a:t>VAŠA SRCA</a:t>
            </a:r>
            <a:endParaRPr>
              <a:solidFill>
                <a:srgbClr val="A61C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2293850" y="3162800"/>
            <a:ext cx="4220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A61C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KARTE SRCA</a:t>
            </a:r>
            <a:endParaRPr b="1" sz="2400">
              <a:solidFill>
                <a:srgbClr val="A61C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