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2"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666FF"/>
    <a:srgbClr val="3366FF"/>
    <a:srgbClr val="0066FF"/>
    <a:srgbClr val="FF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588" autoAdjust="0"/>
    <p:restoredTop sz="94660"/>
  </p:normalViewPr>
  <p:slideViewPr>
    <p:cSldViewPr snapToGrid="0">
      <p:cViewPr varScale="1">
        <p:scale>
          <a:sx n="69" d="100"/>
          <a:sy n="69" d="100"/>
        </p:scale>
        <p:origin x="-672" y="-10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5923F103-BC34-4FE4-A40E-EDDEECFDA5D0}" type="datetimeFigureOut">
              <a:rPr lang="en-US" smtClean="0"/>
              <a:pPr/>
              <a:t>24-Jul-16</a:t>
            </a:fld>
            <a:endParaRPr lang="en-US" dirty="0"/>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r>
              <a:rPr lang="en-US" smtClean="0"/>
              <a:t>
              </a:t>
            </a:r>
            <a:endParaRPr lang="en-US" dirty="0"/>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996862846"/>
      </p:ext>
    </p:extLst>
  </p:cSld>
  <p:clrMapOvr>
    <a:masterClrMapping/>
  </p:clrMapOvr>
  <p:transition spd="slow">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pPr/>
              <a:t>24-Jul-16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995608555"/>
      </p:ext>
    </p:extLst>
  </p:cSld>
  <p:clrMapOvr>
    <a:masterClrMapping/>
  </p:clrMapOvr>
  <p:transition spd="slow">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pPr/>
              <a:t>24-Jul-16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814429995"/>
      </p:ext>
    </p:extLst>
  </p:cSld>
  <p:clrMapOvr>
    <a:masterClrMapping/>
  </p:clrMapOvr>
  <p:transition spd="slow">
    <p:pull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pPr/>
              <a:t>24-Jul-16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961365686"/>
      </p:ext>
    </p:extLst>
  </p:cSld>
  <p:clrMapOvr>
    <a:masterClrMapping/>
  </p:clrMapOvr>
  <p:transition spd="slow">
    <p:pull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pPr/>
              <a:t>24-Jul-16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434641342"/>
      </p:ext>
    </p:extLst>
  </p:cSld>
  <p:clrMapOvr>
    <a:masterClrMapping/>
  </p:clrMapOvr>
  <p:transition spd="slow">
    <p:pull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pPr/>
              <a:t>24-Jul-16</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4218973756"/>
      </p:ext>
    </p:extLst>
  </p:cSld>
  <p:clrMapOvr>
    <a:masterClrMapping/>
  </p:clrMapOvr>
  <p:transition spd="slow">
    <p:pull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pPr/>
              <a:t>24-Jul-16</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939039625"/>
      </p:ext>
    </p:extLst>
  </p:cSld>
  <p:clrMapOvr>
    <a:masterClrMapping/>
  </p:clrMapOvr>
  <p:transition spd="slow">
    <p:pull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pPr/>
              <a:t>24-Jul-16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454870128"/>
      </p:ext>
    </p:extLst>
  </p:cSld>
  <p:clrMapOvr>
    <a:masterClrMapping/>
  </p:clrMapOvr>
  <p:transition spd="slow">
    <p:pull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pPr/>
              <a:t>24-Jul-16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457655841"/>
      </p:ext>
    </p:extLst>
  </p:cSld>
  <p:clrMapOvr>
    <a:masterClrMapping/>
  </p:clrMapOvr>
  <p:transition spd="slow">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pPr/>
              <a:t>24-Jul-16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770901210"/>
      </p:ext>
    </p:extLst>
  </p:cSld>
  <p:clrMapOvr>
    <a:masterClrMapping/>
  </p:clrMapOvr>
  <p:transition spd="slow">
    <p:pull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pPr/>
              <a:t>24-Jul-16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178432174"/>
      </p:ext>
    </p:extLst>
  </p:cSld>
  <p:clrMapOvr>
    <a:masterClrMapping/>
  </p:clrMapOvr>
  <p:transition spd="slow">
    <p:pull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pPr/>
              <a:t>24-Jul-16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344254415"/>
      </p:ext>
    </p:extLst>
  </p:cSld>
  <p:clrMapOvr>
    <a:masterClrMapping/>
  </p:clrMapOvr>
  <p:transition spd="slow">
    <p:pull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pPr/>
              <a:t>24-Jul-16</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398199196"/>
      </p:ext>
    </p:extLst>
  </p:cSld>
  <p:clrMapOvr>
    <a:masterClrMapping/>
  </p:clrMapOvr>
  <p:transition spd="slow">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pPr/>
              <a:t>24-Jul-16</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843811782"/>
      </p:ext>
    </p:extLst>
  </p:cSld>
  <p:clrMapOvr>
    <a:masterClrMapping/>
  </p:clrMapOvr>
  <p:transition spd="slow">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pPr/>
              <a:t>24-Jul-16</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263915287"/>
      </p:ext>
    </p:extLst>
  </p:cSld>
  <p:clrMapOvr>
    <a:masterClrMapping/>
  </p:clrMapOvr>
  <p:transition spd="slow">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pPr/>
              <a:t>24-Jul-16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846040150"/>
      </p:ext>
    </p:extLst>
  </p:cSld>
  <p:clrMapOvr>
    <a:masterClrMapping/>
  </p:clrMapOvr>
  <p:transition spd="slow">
    <p:pull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pPr/>
              <a:t>24-Jul-16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827189347"/>
      </p:ext>
    </p:extLst>
  </p:cSld>
  <p:clrMapOvr>
    <a:masterClrMapping/>
  </p:clrMapOvr>
  <p:transition spd="slow">
    <p:pull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smtClean="0"/>
              <a:t>
              </a:t>
            </a:r>
            <a:endParaRPr lang="en-US" dirty="0"/>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smtClean="0"/>
              <a:pPr/>
              <a:t>24-Jul-16</a:t>
            </a:fld>
            <a:endParaRPr lang="en-US" dirty="0"/>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98167317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transition spd="slow">
    <p:pull dir="r"/>
  </p:transition>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1764" y="1439910"/>
            <a:ext cx="8825658" cy="2677648"/>
          </a:xfrm>
        </p:spPr>
        <p:txBody>
          <a:bodyPr/>
          <a:lstStyle/>
          <a:p>
            <a:pPr algn="ctr"/>
            <a:r>
              <a:rPr lang="en-US" sz="6600" b="1" i="1" dirty="0">
                <a:solidFill>
                  <a:schemeClr val="accent1"/>
                </a:solidFill>
                <a:effectLst>
                  <a:outerShdw blurRad="38100" dist="38100" dir="2700000" algn="tl">
                    <a:srgbClr val="000000">
                      <a:alpha val="43137"/>
                    </a:srgbClr>
                  </a:outerShdw>
                </a:effectLst>
                <a:latin typeface="Blackadder ITC" pitchFamily="82" charset="0"/>
              </a:rPr>
              <a:t>Sacrifice </a:t>
            </a:r>
            <a:r>
              <a:rPr lang="en-US" sz="6600" b="1" i="1" dirty="0" smtClean="0">
                <a:solidFill>
                  <a:schemeClr val="accent1"/>
                </a:solidFill>
                <a:effectLst>
                  <a:outerShdw blurRad="38100" dist="38100" dir="2700000" algn="tl">
                    <a:srgbClr val="000000">
                      <a:alpha val="43137"/>
                    </a:srgbClr>
                  </a:outerShdw>
                </a:effectLst>
                <a:latin typeface="Blackadder ITC" pitchFamily="82" charset="0"/>
              </a:rPr>
              <a:t> in  the  name  of </a:t>
            </a:r>
            <a:r>
              <a:rPr lang="en-US" sz="6600" b="1" i="1" dirty="0">
                <a:solidFill>
                  <a:schemeClr val="accent1"/>
                </a:solidFill>
                <a:effectLst>
                  <a:outerShdw blurRad="38100" dist="38100" dir="2700000" algn="tl">
                    <a:srgbClr val="000000">
                      <a:alpha val="43137"/>
                    </a:srgbClr>
                  </a:outerShdw>
                </a:effectLst>
                <a:latin typeface="Blackadder ITC" pitchFamily="82" charset="0"/>
              </a:rPr>
              <a:t>friendship</a:t>
            </a:r>
            <a:r>
              <a:rPr lang="en-US" dirty="0"/>
              <a:t/>
            </a:r>
            <a:br>
              <a:rPr lang="en-US" dirty="0"/>
            </a:br>
            <a:endParaRPr lang="ro-RO" dirty="0"/>
          </a:p>
        </p:txBody>
      </p:sp>
      <p:pic>
        <p:nvPicPr>
          <p:cNvPr id="1033" name="Picture 1" descr="C:\Users\Namai\Documents\Astos\ERASMUS\KA2\LOGOTIPAS\LOGO.jpg"/>
          <p:cNvPicPr>
            <a:picLocks noChangeAspect="1" noChangeArrowheads="1"/>
          </p:cNvPicPr>
          <p:nvPr/>
        </p:nvPicPr>
        <p:blipFill>
          <a:blip r:embed="rId2"/>
          <a:srcRect/>
          <a:stretch>
            <a:fillRect/>
          </a:stretch>
        </p:blipFill>
        <p:spPr bwMode="auto">
          <a:xfrm>
            <a:off x="693759" y="1432649"/>
            <a:ext cx="1237508" cy="1210538"/>
          </a:xfrm>
          <a:prstGeom prst="rect">
            <a:avLst/>
          </a:prstGeom>
          <a:noFill/>
          <a:ln w="9525">
            <a:noFill/>
            <a:miter lim="800000"/>
            <a:headEnd/>
            <a:tailEnd/>
          </a:ln>
        </p:spPr>
      </p:pic>
      <p:pic>
        <p:nvPicPr>
          <p:cNvPr id="1034" name="Picture 10" descr="C:\Users\munteanu\Desktop\EU flag-Erasmus+_vect_POS.png"/>
          <p:cNvPicPr>
            <a:picLocks noChangeAspect="1" noChangeArrowheads="1"/>
          </p:cNvPicPr>
          <p:nvPr/>
        </p:nvPicPr>
        <p:blipFill>
          <a:blip r:embed="rId3"/>
          <a:srcRect/>
          <a:stretch>
            <a:fillRect/>
          </a:stretch>
        </p:blipFill>
        <p:spPr bwMode="auto">
          <a:xfrm>
            <a:off x="2964873" y="4089977"/>
            <a:ext cx="6443663" cy="1838362"/>
          </a:xfrm>
          <a:prstGeom prst="rect">
            <a:avLst/>
          </a:prstGeom>
          <a:noFill/>
        </p:spPr>
      </p:pic>
      <p:pic>
        <p:nvPicPr>
          <p:cNvPr id="15" name="Imagine 3" descr="HARET BUN 2"/>
          <p:cNvPicPr/>
          <p:nvPr/>
        </p:nvPicPr>
        <p:blipFill>
          <a:blip r:embed="rId4" cstate="print"/>
          <a:srcRect/>
          <a:stretch>
            <a:fillRect/>
          </a:stretch>
        </p:blipFill>
        <p:spPr bwMode="auto">
          <a:xfrm>
            <a:off x="10158413" y="1454873"/>
            <a:ext cx="1281815" cy="1259751"/>
          </a:xfrm>
          <a:prstGeom prst="rect">
            <a:avLst/>
          </a:prstGeom>
          <a:noFill/>
          <a:ln w="9525">
            <a:noFill/>
            <a:miter lim="800000"/>
            <a:headEnd/>
            <a:tailEnd/>
          </a:ln>
        </p:spPr>
      </p:pic>
    </p:spTree>
    <p:extLst>
      <p:ext uri="{BB962C8B-B14F-4D97-AF65-F5344CB8AC3E}">
        <p14:creationId xmlns:p14="http://schemas.microsoft.com/office/powerpoint/2010/main" xmlns="" val="1435151653"/>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7638" y="774700"/>
            <a:ext cx="8761413" cy="975442"/>
          </a:xfrm>
        </p:spPr>
        <p:txBody>
          <a:bodyPr>
            <a:normAutofit lnSpcReduction="10000"/>
          </a:bodyPr>
          <a:lstStyle/>
          <a:p>
            <a:pPr algn="ctr">
              <a:buNone/>
            </a:pPr>
            <a:r>
              <a:rPr lang="en-US" dirty="0" smtClean="0">
                <a:solidFill>
                  <a:srgbClr val="FF0000"/>
                </a:solidFill>
              </a:rPr>
              <a:t>	</a:t>
            </a:r>
            <a:r>
              <a:rPr lang="en-US" sz="2000" dirty="0" smtClean="0">
                <a:solidFill>
                  <a:srgbClr val="FF0000"/>
                </a:solidFill>
                <a:latin typeface="Comic Sans MS" pitchFamily="66" charset="0"/>
              </a:rPr>
              <a:t>And </a:t>
            </a:r>
            <a:r>
              <a:rPr lang="en-US" sz="2000" dirty="0">
                <a:solidFill>
                  <a:srgbClr val="FF0000"/>
                </a:solidFill>
                <a:latin typeface="Comic Sans MS" pitchFamily="66" charset="0"/>
              </a:rPr>
              <a:t>then something incredible happened: </a:t>
            </a:r>
            <a:r>
              <a:rPr lang="en-US" sz="2000" dirty="0" err="1">
                <a:solidFill>
                  <a:srgbClr val="FF0000"/>
                </a:solidFill>
                <a:latin typeface="Comic Sans MS" pitchFamily="66" charset="0"/>
              </a:rPr>
              <a:t>Pavlos</a:t>
            </a:r>
            <a:r>
              <a:rPr lang="en-US" sz="2000" dirty="0">
                <a:solidFill>
                  <a:srgbClr val="FF0000"/>
                </a:solidFill>
                <a:latin typeface="Comic Sans MS" pitchFamily="66" charset="0"/>
              </a:rPr>
              <a:t> realized that his friend Mihai was unable to save himself, so he decided to go back inside and look for him, even if this meant risking his own life. </a:t>
            </a:r>
            <a:endParaRPr lang="ro-RO" sz="2000" dirty="0">
              <a:solidFill>
                <a:srgbClr val="FF0000"/>
              </a:solidFill>
              <a:latin typeface="Comic Sans MS"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33333" y="2122233"/>
            <a:ext cx="5753100" cy="4324350"/>
          </a:xfrm>
          <a:prstGeom prst="rect">
            <a:avLst/>
          </a:prstGeom>
        </p:spPr>
      </p:pic>
      <p:sp>
        <p:nvSpPr>
          <p:cNvPr id="9" name="TextBox 8"/>
          <p:cNvSpPr txBox="1"/>
          <p:nvPr/>
        </p:nvSpPr>
        <p:spPr>
          <a:xfrm>
            <a:off x="7334865" y="2807080"/>
            <a:ext cx="4454013" cy="1384995"/>
          </a:xfrm>
          <a:prstGeom prst="rect">
            <a:avLst/>
          </a:prstGeom>
          <a:noFill/>
        </p:spPr>
        <p:txBody>
          <a:bodyPr wrap="square" rtlCol="0">
            <a:spAutoFit/>
          </a:bodyPr>
          <a:lstStyle/>
          <a:p>
            <a:r>
              <a:rPr lang="en-US" sz="1400" b="1" dirty="0" err="1" smtClean="0">
                <a:solidFill>
                  <a:schemeClr val="accent1"/>
                </a:solidFill>
                <a:latin typeface="Comic Sans MS" pitchFamily="66" charset="0"/>
              </a:rPr>
              <a:t>Pavlos</a:t>
            </a:r>
            <a:r>
              <a:rPr lang="en-US" sz="1400" b="1" dirty="0" smtClean="0">
                <a:solidFill>
                  <a:schemeClr val="accent1"/>
                </a:solidFill>
                <a:latin typeface="Comic Sans MS" pitchFamily="66" charset="0"/>
              </a:rPr>
              <a:t>: Finally, </a:t>
            </a:r>
            <a:r>
              <a:rPr lang="en-US" sz="1400" b="1" dirty="0">
                <a:solidFill>
                  <a:schemeClr val="accent1"/>
                </a:solidFill>
                <a:latin typeface="Comic Sans MS" pitchFamily="66" charset="0"/>
              </a:rPr>
              <a:t>we got out</a:t>
            </a:r>
            <a:r>
              <a:rPr lang="en-US" sz="1400" b="1" dirty="0" smtClean="0">
                <a:solidFill>
                  <a:schemeClr val="accent1"/>
                </a:solidFill>
                <a:latin typeface="Comic Sans MS" pitchFamily="66" charset="0"/>
              </a:rPr>
              <a:t>!! Air, </a:t>
            </a:r>
            <a:r>
              <a:rPr lang="en-US" sz="1400" b="1" dirty="0">
                <a:solidFill>
                  <a:schemeClr val="accent1"/>
                </a:solidFill>
                <a:latin typeface="Comic Sans MS" pitchFamily="66" charset="0"/>
              </a:rPr>
              <a:t>I </a:t>
            </a:r>
            <a:r>
              <a:rPr lang="en-US" sz="1400" b="1" dirty="0" smtClean="0">
                <a:solidFill>
                  <a:schemeClr val="accent1"/>
                </a:solidFill>
                <a:latin typeface="Comic Sans MS" pitchFamily="66" charset="0"/>
              </a:rPr>
              <a:t>need </a:t>
            </a:r>
            <a:r>
              <a:rPr lang="en-US" sz="1400" b="1" dirty="0">
                <a:solidFill>
                  <a:schemeClr val="accent1"/>
                </a:solidFill>
                <a:latin typeface="Comic Sans MS" pitchFamily="66" charset="0"/>
              </a:rPr>
              <a:t>air </a:t>
            </a:r>
            <a:r>
              <a:rPr lang="en-US" sz="1400" b="1" dirty="0" smtClean="0">
                <a:solidFill>
                  <a:schemeClr val="accent1"/>
                </a:solidFill>
                <a:latin typeface="Comic Sans MS" pitchFamily="66" charset="0"/>
              </a:rPr>
              <a:t>!!!</a:t>
            </a:r>
          </a:p>
          <a:p>
            <a:endParaRPr lang="en-US" sz="1400" b="1" dirty="0" smtClean="0">
              <a:solidFill>
                <a:schemeClr val="accent1"/>
              </a:solidFill>
              <a:latin typeface="Comic Sans MS" pitchFamily="66" charset="0"/>
            </a:endParaRPr>
          </a:p>
          <a:p>
            <a:r>
              <a:rPr lang="en-US" sz="1400" b="1" dirty="0" err="1" smtClean="0">
                <a:latin typeface="Comic Sans MS" pitchFamily="66" charset="0"/>
              </a:rPr>
              <a:t>Laur</a:t>
            </a:r>
            <a:r>
              <a:rPr lang="en-US" sz="1400" b="1" dirty="0" smtClean="0">
                <a:latin typeface="Comic Sans MS" pitchFamily="66" charset="0"/>
              </a:rPr>
              <a:t>: Where’s </a:t>
            </a:r>
            <a:r>
              <a:rPr lang="en-US" sz="1400" b="1" dirty="0" err="1">
                <a:latin typeface="Comic Sans MS" pitchFamily="66" charset="0"/>
              </a:rPr>
              <a:t>Mihai</a:t>
            </a:r>
            <a:r>
              <a:rPr lang="en-US" sz="1400" b="1" dirty="0" smtClean="0">
                <a:latin typeface="Comic Sans MS" pitchFamily="66" charset="0"/>
              </a:rPr>
              <a:t>???</a:t>
            </a:r>
          </a:p>
          <a:p>
            <a:endParaRPr lang="en-US" sz="1400" b="1" dirty="0" smtClean="0">
              <a:solidFill>
                <a:schemeClr val="accent1"/>
              </a:solidFill>
              <a:latin typeface="Comic Sans MS" pitchFamily="66" charset="0"/>
            </a:endParaRPr>
          </a:p>
          <a:p>
            <a:r>
              <a:rPr lang="en-US" sz="1400" b="1" dirty="0" err="1" smtClean="0">
                <a:solidFill>
                  <a:schemeClr val="accent1"/>
                </a:solidFill>
                <a:latin typeface="Comic Sans MS" pitchFamily="66" charset="0"/>
              </a:rPr>
              <a:t>Pavlos</a:t>
            </a:r>
            <a:r>
              <a:rPr lang="en-US" sz="1400" b="1" dirty="0" smtClean="0">
                <a:solidFill>
                  <a:schemeClr val="accent1"/>
                </a:solidFill>
                <a:latin typeface="Comic Sans MS" pitchFamily="66" charset="0"/>
              </a:rPr>
              <a:t>: Oh </a:t>
            </a:r>
            <a:r>
              <a:rPr lang="en-US" sz="1400" b="1" dirty="0" err="1" smtClean="0">
                <a:solidFill>
                  <a:schemeClr val="accent1"/>
                </a:solidFill>
                <a:latin typeface="Comic Sans MS" pitchFamily="66" charset="0"/>
              </a:rPr>
              <a:t>noo</a:t>
            </a:r>
            <a:r>
              <a:rPr lang="en-US" sz="1400" b="1" dirty="0" smtClean="0">
                <a:solidFill>
                  <a:schemeClr val="accent1"/>
                </a:solidFill>
                <a:latin typeface="Comic Sans MS" pitchFamily="66" charset="0"/>
              </a:rPr>
              <a:t>, </a:t>
            </a:r>
            <a:r>
              <a:rPr lang="en-US" sz="1400" b="1" dirty="0" err="1" smtClean="0">
                <a:solidFill>
                  <a:schemeClr val="accent1"/>
                </a:solidFill>
                <a:latin typeface="Comic Sans MS" pitchFamily="66" charset="0"/>
              </a:rPr>
              <a:t>Mihai’s</a:t>
            </a:r>
            <a:r>
              <a:rPr lang="en-US" sz="1400" b="1" dirty="0" smtClean="0">
                <a:solidFill>
                  <a:schemeClr val="accent1"/>
                </a:solidFill>
                <a:latin typeface="Comic Sans MS" pitchFamily="66" charset="0"/>
              </a:rPr>
              <a:t> still </a:t>
            </a:r>
            <a:r>
              <a:rPr lang="en-US" sz="1400" b="1" dirty="0">
                <a:solidFill>
                  <a:schemeClr val="accent1"/>
                </a:solidFill>
                <a:latin typeface="Comic Sans MS" pitchFamily="66" charset="0"/>
              </a:rPr>
              <a:t>in there</a:t>
            </a:r>
            <a:r>
              <a:rPr lang="en-US" sz="1400" b="1" dirty="0" smtClean="0">
                <a:solidFill>
                  <a:schemeClr val="accent1"/>
                </a:solidFill>
                <a:latin typeface="Comic Sans MS" pitchFamily="66" charset="0"/>
              </a:rPr>
              <a:t>!!! Don’t worry </a:t>
            </a:r>
            <a:r>
              <a:rPr lang="en-US" sz="1400" b="1" dirty="0" err="1" smtClean="0">
                <a:solidFill>
                  <a:schemeClr val="accent1"/>
                </a:solidFill>
                <a:latin typeface="Comic Sans MS" pitchFamily="66" charset="0"/>
              </a:rPr>
              <a:t>Mihai</a:t>
            </a:r>
            <a:r>
              <a:rPr lang="en-US" sz="1400" b="1" dirty="0">
                <a:solidFill>
                  <a:schemeClr val="accent1"/>
                </a:solidFill>
                <a:latin typeface="Comic Sans MS" pitchFamily="66" charset="0"/>
              </a:rPr>
              <a:t>, I am coming for you!!!!!</a:t>
            </a:r>
            <a:endParaRPr lang="ro-RO" sz="1400" b="1" dirty="0">
              <a:solidFill>
                <a:schemeClr val="accent1"/>
              </a:solidFill>
              <a:latin typeface="Comic Sans MS" pitchFamily="66" charset="0"/>
            </a:endParaRPr>
          </a:p>
        </p:txBody>
      </p:sp>
    </p:spTree>
    <p:extLst>
      <p:ext uri="{BB962C8B-B14F-4D97-AF65-F5344CB8AC3E}">
        <p14:creationId xmlns:p14="http://schemas.microsoft.com/office/powerpoint/2010/main" xmlns="" val="3911122403"/>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4116" y="853358"/>
            <a:ext cx="8761413" cy="1004939"/>
          </a:xfrm>
        </p:spPr>
        <p:txBody>
          <a:bodyPr>
            <a:noAutofit/>
          </a:bodyPr>
          <a:lstStyle/>
          <a:p>
            <a:pPr algn="ctr">
              <a:buNone/>
            </a:pPr>
            <a:r>
              <a:rPr lang="en-US" sz="2000" dirty="0">
                <a:solidFill>
                  <a:srgbClr val="FF0000"/>
                </a:solidFill>
                <a:latin typeface="Comic Sans MS" pitchFamily="66" charset="0"/>
              </a:rPr>
              <a:t>	</a:t>
            </a:r>
            <a:r>
              <a:rPr lang="en-US" sz="2000" dirty="0" smtClean="0">
                <a:solidFill>
                  <a:srgbClr val="FF0000"/>
                </a:solidFill>
                <a:latin typeface="Comic Sans MS" pitchFamily="66" charset="0"/>
              </a:rPr>
              <a:t>Together </a:t>
            </a:r>
            <a:r>
              <a:rPr lang="en-US" sz="2000" dirty="0">
                <a:solidFill>
                  <a:srgbClr val="FF0000"/>
                </a:solidFill>
                <a:latin typeface="Comic Sans MS" pitchFamily="66" charset="0"/>
              </a:rPr>
              <a:t>with </a:t>
            </a:r>
            <a:r>
              <a:rPr lang="en-US" sz="2000" dirty="0" err="1">
                <a:solidFill>
                  <a:srgbClr val="FF0000"/>
                </a:solidFill>
                <a:latin typeface="Comic Sans MS" pitchFamily="66" charset="0"/>
              </a:rPr>
              <a:t>Laur</a:t>
            </a:r>
            <a:r>
              <a:rPr lang="en-US" sz="2000" dirty="0">
                <a:solidFill>
                  <a:srgbClr val="FF0000"/>
                </a:solidFill>
                <a:latin typeface="Comic Sans MS" pitchFamily="66" charset="0"/>
              </a:rPr>
              <a:t>, forcing their way through the crowd, the 2 boys went back into the club. Helped by </a:t>
            </a:r>
            <a:r>
              <a:rPr lang="en-US" sz="2000" dirty="0" err="1">
                <a:solidFill>
                  <a:srgbClr val="FF0000"/>
                </a:solidFill>
                <a:latin typeface="Comic Sans MS" pitchFamily="66" charset="0"/>
              </a:rPr>
              <a:t>Laur</a:t>
            </a:r>
            <a:r>
              <a:rPr lang="en-US" sz="2000" dirty="0">
                <a:solidFill>
                  <a:srgbClr val="FF0000"/>
                </a:solidFill>
                <a:latin typeface="Comic Sans MS" pitchFamily="66" charset="0"/>
              </a:rPr>
              <a:t>, </a:t>
            </a:r>
            <a:r>
              <a:rPr lang="en-US" sz="2000" dirty="0" err="1">
                <a:solidFill>
                  <a:srgbClr val="FF0000"/>
                </a:solidFill>
                <a:latin typeface="Comic Sans MS" pitchFamily="66" charset="0"/>
              </a:rPr>
              <a:t>Pavlos</a:t>
            </a:r>
            <a:r>
              <a:rPr lang="en-US" sz="2000" dirty="0">
                <a:solidFill>
                  <a:srgbClr val="FF0000"/>
                </a:solidFill>
                <a:latin typeface="Comic Sans MS" pitchFamily="66" charset="0"/>
              </a:rPr>
              <a:t> acted like a hero and managed to carry his friend on his back out of the hellish fire.</a:t>
            </a:r>
            <a:endParaRPr lang="ro-RO" sz="2000" dirty="0">
              <a:solidFill>
                <a:srgbClr val="FF0000"/>
              </a:solidFill>
              <a:latin typeface="Comic Sans MS"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97627" y="1858297"/>
            <a:ext cx="7256206" cy="4791834"/>
          </a:xfrm>
          <a:prstGeom prst="rect">
            <a:avLst/>
          </a:prstGeom>
        </p:spPr>
      </p:pic>
    </p:spTree>
    <p:extLst>
      <p:ext uri="{BB962C8B-B14F-4D97-AF65-F5344CB8AC3E}">
        <p14:creationId xmlns:p14="http://schemas.microsoft.com/office/powerpoint/2010/main" xmlns="" val="2760169088"/>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2102" y="2564171"/>
            <a:ext cx="9316401" cy="4013609"/>
          </a:xfrm>
        </p:spPr>
        <p:txBody>
          <a:bodyPr>
            <a:normAutofit/>
          </a:bodyPr>
          <a:lstStyle/>
          <a:p>
            <a:pPr algn="just"/>
            <a:r>
              <a:rPr lang="en-US" sz="2000" b="1" dirty="0">
                <a:solidFill>
                  <a:schemeClr val="accent1"/>
                </a:solidFill>
                <a:latin typeface="Comic Sans MS" pitchFamily="66" charset="0"/>
              </a:rPr>
              <a:t>They had saved Mihai’s life but they were all badly injured and were finally taken to hospital. </a:t>
            </a:r>
            <a:r>
              <a:rPr lang="en-US" sz="2000" b="1" dirty="0" err="1">
                <a:solidFill>
                  <a:schemeClr val="accent1"/>
                </a:solidFill>
                <a:latin typeface="Comic Sans MS" pitchFamily="66" charset="0"/>
              </a:rPr>
              <a:t>Pavlos</a:t>
            </a:r>
            <a:r>
              <a:rPr lang="en-US" sz="2000" b="1" dirty="0">
                <a:solidFill>
                  <a:schemeClr val="accent1"/>
                </a:solidFill>
                <a:latin typeface="Comic Sans MS" pitchFamily="66" charset="0"/>
              </a:rPr>
              <a:t>, the hero, was in critical condition, with burn injuries covering more than 60 % of his total body surface area, a severe infection and burn injury of the respiratory tract</a:t>
            </a:r>
            <a:r>
              <a:rPr lang="en-US" sz="2000" b="1" dirty="0" smtClean="0">
                <a:solidFill>
                  <a:schemeClr val="accent1"/>
                </a:solidFill>
                <a:latin typeface="Comic Sans MS" pitchFamily="66" charset="0"/>
              </a:rPr>
              <a:t>.</a:t>
            </a:r>
          </a:p>
          <a:p>
            <a:pPr algn="just"/>
            <a:r>
              <a:rPr lang="en-US" sz="2000" b="1" dirty="0">
                <a:solidFill>
                  <a:schemeClr val="accent1"/>
                </a:solidFill>
                <a:latin typeface="Comic Sans MS" pitchFamily="66" charset="0"/>
              </a:rPr>
              <a:t>His life was initially in great danger and for weeks the doctors did not give </a:t>
            </a:r>
            <a:r>
              <a:rPr lang="en-US" sz="2000" b="1" dirty="0" smtClean="0">
                <a:solidFill>
                  <a:schemeClr val="accent1"/>
                </a:solidFill>
                <a:latin typeface="Comic Sans MS" pitchFamily="66" charset="0"/>
              </a:rPr>
              <a:t>him much </a:t>
            </a:r>
            <a:r>
              <a:rPr lang="en-US" sz="2000" b="1" dirty="0">
                <a:solidFill>
                  <a:schemeClr val="accent1"/>
                </a:solidFill>
                <a:latin typeface="Comic Sans MS" pitchFamily="66" charset="0"/>
              </a:rPr>
              <a:t>chance of survival, but despite everything, he had managed to rescue his best friend </a:t>
            </a:r>
            <a:r>
              <a:rPr lang="en-US" sz="2000" b="1" dirty="0" smtClean="0">
                <a:solidFill>
                  <a:schemeClr val="accent1"/>
                </a:solidFill>
                <a:latin typeface="Comic Sans MS" pitchFamily="66" charset="0"/>
              </a:rPr>
              <a:t>and come </a:t>
            </a:r>
            <a:r>
              <a:rPr lang="en-US" sz="2000" b="1" dirty="0">
                <a:solidFill>
                  <a:schemeClr val="accent1"/>
                </a:solidFill>
                <a:latin typeface="Comic Sans MS" pitchFamily="66" charset="0"/>
              </a:rPr>
              <a:t>back to life himself.</a:t>
            </a:r>
            <a:endParaRPr lang="ro-RO" sz="2000" b="1" dirty="0">
              <a:solidFill>
                <a:schemeClr val="accent1"/>
              </a:solidFill>
              <a:latin typeface="Comic Sans MS" pitchFamily="66" charset="0"/>
            </a:endParaRPr>
          </a:p>
        </p:txBody>
      </p:sp>
    </p:spTree>
    <p:extLst>
      <p:ext uri="{BB962C8B-B14F-4D97-AF65-F5344CB8AC3E}">
        <p14:creationId xmlns:p14="http://schemas.microsoft.com/office/powerpoint/2010/main" xmlns="" val="3413172490"/>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0929" y="658917"/>
            <a:ext cx="8761413" cy="3416300"/>
          </a:xfrm>
        </p:spPr>
        <p:txBody>
          <a:bodyPr>
            <a:normAutofit/>
          </a:bodyPr>
          <a:lstStyle/>
          <a:p>
            <a:pPr algn="ctr">
              <a:buNone/>
            </a:pPr>
            <a:r>
              <a:rPr lang="en-US" sz="2000" dirty="0">
                <a:solidFill>
                  <a:srgbClr val="FF0000"/>
                </a:solidFill>
                <a:latin typeface="Comic Sans MS" pitchFamily="66" charset="0"/>
              </a:rPr>
              <a:t>	</a:t>
            </a:r>
            <a:r>
              <a:rPr lang="en-US" sz="2000" dirty="0" smtClean="0">
                <a:solidFill>
                  <a:srgbClr val="FF0000"/>
                </a:solidFill>
                <a:latin typeface="Comic Sans MS" pitchFamily="66" charset="0"/>
              </a:rPr>
              <a:t>In </a:t>
            </a:r>
            <a:r>
              <a:rPr lang="en-US" sz="2000" dirty="0">
                <a:solidFill>
                  <a:srgbClr val="FF0000"/>
                </a:solidFill>
                <a:latin typeface="Comic Sans MS" pitchFamily="66" charset="0"/>
              </a:rPr>
              <a:t>the meantime, 63 people, most of them under 30 years of age, had died and many others were seriously </a:t>
            </a:r>
            <a:r>
              <a:rPr lang="en-US" sz="2000" dirty="0" smtClean="0">
                <a:solidFill>
                  <a:srgbClr val="FF0000"/>
                </a:solidFill>
                <a:latin typeface="Comic Sans MS" pitchFamily="66" charset="0"/>
              </a:rPr>
              <a:t>injured.</a:t>
            </a:r>
            <a:endParaRPr lang="ro-RO" sz="2000" dirty="0">
              <a:solidFill>
                <a:srgbClr val="FF0000"/>
              </a:solidFill>
              <a:latin typeface="Comic Sans MS" pitchFamily="66" charset="0"/>
            </a:endParaRPr>
          </a:p>
        </p:txBody>
      </p:sp>
    </p:spTree>
    <p:extLst>
      <p:ext uri="{BB962C8B-B14F-4D97-AF65-F5344CB8AC3E}">
        <p14:creationId xmlns:p14="http://schemas.microsoft.com/office/powerpoint/2010/main" xmlns="" val="136851687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5960" y="582972"/>
            <a:ext cx="9267240" cy="3416300"/>
          </a:xfrm>
        </p:spPr>
        <p:txBody>
          <a:bodyPr/>
          <a:lstStyle/>
          <a:p>
            <a:pPr algn="ctr">
              <a:buNone/>
            </a:pPr>
            <a:r>
              <a:rPr lang="en-US" dirty="0" smtClean="0">
                <a:solidFill>
                  <a:srgbClr val="FF0000"/>
                </a:solidFill>
              </a:rPr>
              <a:t>	</a:t>
            </a:r>
            <a:r>
              <a:rPr lang="en-US" sz="2000" dirty="0" err="1" smtClean="0">
                <a:solidFill>
                  <a:schemeClr val="accent1"/>
                </a:solidFill>
                <a:latin typeface="Comic Sans MS" pitchFamily="66" charset="0"/>
              </a:rPr>
              <a:t>Pavlos</a:t>
            </a:r>
            <a:r>
              <a:rPr lang="en-US" sz="2000" dirty="0" smtClean="0">
                <a:solidFill>
                  <a:schemeClr val="accent1"/>
                </a:solidFill>
                <a:latin typeface="Comic Sans MS" pitchFamily="66" charset="0"/>
              </a:rPr>
              <a:t> </a:t>
            </a:r>
            <a:r>
              <a:rPr lang="en-US" sz="2000" dirty="0">
                <a:solidFill>
                  <a:schemeClr val="accent1"/>
                </a:solidFill>
                <a:latin typeface="Comic Sans MS" pitchFamily="66" charset="0"/>
              </a:rPr>
              <a:t>is on the road to recovery and will soon be joining his two friends, who had previously left the hospital. He has become famous now and his heroism has brought him many friends and their </a:t>
            </a:r>
            <a:r>
              <a:rPr lang="en-US" sz="2000" dirty="0" smtClean="0">
                <a:solidFill>
                  <a:schemeClr val="accent1"/>
                </a:solidFill>
                <a:latin typeface="Comic Sans MS" pitchFamily="66" charset="0"/>
              </a:rPr>
              <a:t>support.</a:t>
            </a:r>
            <a:endParaRPr lang="ro-RO" sz="2000" dirty="0">
              <a:solidFill>
                <a:schemeClr val="accent1"/>
              </a:solidFill>
              <a:latin typeface="Comic Sans MS"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rot="5400000">
            <a:off x="2978386" y="2394379"/>
            <a:ext cx="4996558" cy="3747419"/>
          </a:xfrm>
          <a:prstGeom prst="rect">
            <a:avLst/>
          </a:prstGeom>
        </p:spPr>
      </p:pic>
    </p:spTree>
    <p:extLst>
      <p:ext uri="{BB962C8B-B14F-4D97-AF65-F5344CB8AC3E}">
        <p14:creationId xmlns:p14="http://schemas.microsoft.com/office/powerpoint/2010/main" xmlns="" val="122395440"/>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7367" y="1659602"/>
            <a:ext cx="4380607" cy="2381456"/>
          </a:xfrm>
        </p:spPr>
        <p:txBody>
          <a:bodyPr>
            <a:normAutofit/>
          </a:bodyPr>
          <a:lstStyle/>
          <a:p>
            <a:pPr algn="just">
              <a:buNone/>
            </a:pPr>
            <a:r>
              <a:rPr lang="en-US" sz="2000" dirty="0" smtClean="0">
                <a:solidFill>
                  <a:srgbClr val="00B050"/>
                </a:solidFill>
              </a:rPr>
              <a:t>	</a:t>
            </a:r>
            <a:r>
              <a:rPr lang="en-US" sz="2000" b="1" dirty="0" err="1" smtClean="0">
                <a:solidFill>
                  <a:srgbClr val="00B050"/>
                </a:solidFill>
                <a:latin typeface="Comic Sans MS" pitchFamily="66" charset="0"/>
              </a:rPr>
              <a:t>Pavlos</a:t>
            </a:r>
            <a:r>
              <a:rPr lang="en-US" sz="2000" b="1" dirty="0" smtClean="0">
                <a:solidFill>
                  <a:srgbClr val="00B050"/>
                </a:solidFill>
                <a:latin typeface="Comic Sans MS" pitchFamily="66" charset="0"/>
              </a:rPr>
              <a:t> </a:t>
            </a:r>
            <a:r>
              <a:rPr lang="en-US" sz="2000" b="1" dirty="0">
                <a:solidFill>
                  <a:srgbClr val="00B050"/>
                </a:solidFill>
                <a:latin typeface="Comic Sans MS" pitchFamily="66" charset="0"/>
              </a:rPr>
              <a:t>has come to represent sacrifices made in the name of friendship. The name </a:t>
            </a:r>
            <a:r>
              <a:rPr lang="en-US" sz="2000" b="1" dirty="0" err="1">
                <a:solidFill>
                  <a:srgbClr val="00B050"/>
                </a:solidFill>
                <a:latin typeface="Comic Sans MS" pitchFamily="66" charset="0"/>
              </a:rPr>
              <a:t>Pavlos</a:t>
            </a:r>
            <a:r>
              <a:rPr lang="en-US" sz="2000" b="1" dirty="0">
                <a:solidFill>
                  <a:srgbClr val="00B050"/>
                </a:solidFill>
                <a:latin typeface="Comic Sans MS" pitchFamily="66" charset="0"/>
              </a:rPr>
              <a:t> now equals the concept of a child-hero in present-day Romania.</a:t>
            </a:r>
            <a:endParaRPr lang="ro-RO" sz="2000" b="1" dirty="0">
              <a:solidFill>
                <a:srgbClr val="00B050"/>
              </a:solidFill>
              <a:latin typeface="Comic Sans MS" pitchFamily="66" charset="0"/>
            </a:endParaRPr>
          </a:p>
        </p:txBody>
      </p:sp>
    </p:spTree>
    <p:extLst>
      <p:ext uri="{BB962C8B-B14F-4D97-AF65-F5344CB8AC3E}">
        <p14:creationId xmlns:p14="http://schemas.microsoft.com/office/powerpoint/2010/main" xmlns="" val="369679477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23902" y="756799"/>
            <a:ext cx="11523847" cy="5227312"/>
          </a:xfrm>
        </p:spPr>
      </p:pic>
    </p:spTree>
    <p:extLst>
      <p:ext uri="{BB962C8B-B14F-4D97-AF65-F5344CB8AC3E}">
        <p14:creationId xmlns:p14="http://schemas.microsoft.com/office/powerpoint/2010/main" xmlns="" val="3914519006"/>
      </p:ext>
    </p:extLst>
  </p:cSld>
  <p:clrMapOvr>
    <a:masterClrMapping/>
  </p:clrMapOvr>
  <p:transition spd="slow">
    <p:pull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8145" y="554181"/>
            <a:ext cx="10446327" cy="3572036"/>
          </a:xfrm>
        </p:spPr>
        <p:txBody>
          <a:bodyPr/>
          <a:lstStyle/>
          <a:p>
            <a:pPr algn="ctr"/>
            <a:r>
              <a:rPr lang="ro-RO" sz="4000" dirty="0" smtClean="0"/>
              <a:t>This video was made as a part of the Erasmus+ KA2 project</a:t>
            </a:r>
            <a:r>
              <a:rPr lang="en-US" sz="4000" dirty="0" smtClean="0"/>
              <a:t/>
            </a:r>
            <a:br>
              <a:rPr lang="en-US" sz="4000" dirty="0" smtClean="0"/>
            </a:br>
            <a:r>
              <a:rPr lang="ro-RO" sz="4000" dirty="0" smtClean="0"/>
              <a:t> </a:t>
            </a:r>
            <a:r>
              <a:rPr lang="en-US" sz="4000" dirty="0" smtClean="0"/>
              <a:t>“We are the world, we are the children” </a:t>
            </a:r>
            <a:br>
              <a:rPr lang="en-US" sz="4000" dirty="0" smtClean="0"/>
            </a:br>
            <a:r>
              <a:rPr lang="en-US" sz="4000" dirty="0" smtClean="0"/>
              <a:t>2014 - 2016</a:t>
            </a:r>
            <a:endParaRPr lang="en-US" sz="4000" dirty="0"/>
          </a:p>
        </p:txBody>
      </p:sp>
      <p:pic>
        <p:nvPicPr>
          <p:cNvPr id="2050" name="Picture 2" descr="C:\Users\munteanu\Desktop\EU flag-Erasmus+_vect_POS.png"/>
          <p:cNvPicPr>
            <a:picLocks noChangeAspect="1" noChangeArrowheads="1"/>
          </p:cNvPicPr>
          <p:nvPr/>
        </p:nvPicPr>
        <p:blipFill>
          <a:blip r:embed="rId2"/>
          <a:srcRect/>
          <a:stretch>
            <a:fillRect/>
          </a:stretch>
        </p:blipFill>
        <p:spPr bwMode="auto">
          <a:xfrm>
            <a:off x="2964873" y="4270086"/>
            <a:ext cx="6831590" cy="1949036"/>
          </a:xfrm>
          <a:prstGeom prst="rect">
            <a:avLst/>
          </a:prstGeom>
          <a:noFill/>
        </p:spPr>
      </p:pic>
    </p:spTree>
  </p:cSld>
  <p:clrMapOvr>
    <a:masterClrMapping/>
  </p:clrMapOvr>
  <p:transition spd="slow">
    <p:pull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466062"/>
            <a:ext cx="9802975" cy="3416300"/>
          </a:xfrm>
        </p:spPr>
        <p:txBody>
          <a:bodyPr>
            <a:normAutofit/>
          </a:bodyPr>
          <a:lstStyle/>
          <a:p>
            <a:pPr algn="ctr">
              <a:buNone/>
            </a:pPr>
            <a:r>
              <a:rPr lang="en-US" sz="2000" b="1" dirty="0" smtClean="0">
                <a:solidFill>
                  <a:srgbClr val="6666FF"/>
                </a:solidFill>
                <a:latin typeface="Comic Sans MS" pitchFamily="66" charset="0"/>
              </a:rPr>
              <a:t>	</a:t>
            </a:r>
            <a:r>
              <a:rPr lang="en-US" sz="2000" dirty="0" smtClean="0">
                <a:solidFill>
                  <a:schemeClr val="accent1"/>
                </a:solidFill>
                <a:latin typeface="Comic Sans MS" pitchFamily="66" charset="0"/>
              </a:rPr>
              <a:t>On </a:t>
            </a:r>
            <a:r>
              <a:rPr lang="en-US" sz="2000" dirty="0">
                <a:solidFill>
                  <a:schemeClr val="accent1"/>
                </a:solidFill>
                <a:latin typeface="Comic Sans MS" pitchFamily="66" charset="0"/>
              </a:rPr>
              <a:t>the evening of the 30th October 2015 there were Halloween parties going on in Bucharest; at the same time, a rock concert was taking place at </a:t>
            </a:r>
            <a:r>
              <a:rPr lang="en-US" sz="2000" dirty="0" err="1">
                <a:solidFill>
                  <a:schemeClr val="accent1"/>
                </a:solidFill>
                <a:latin typeface="Comic Sans MS" pitchFamily="66" charset="0"/>
              </a:rPr>
              <a:t>Colectiv</a:t>
            </a:r>
            <a:r>
              <a:rPr lang="en-US" sz="2000" dirty="0">
                <a:solidFill>
                  <a:schemeClr val="accent1"/>
                </a:solidFill>
                <a:latin typeface="Comic Sans MS" pitchFamily="66" charset="0"/>
              </a:rPr>
              <a:t> Club where the members of Goodbye to Gravity band were launching their new album. There were hundreds of people at the concert, including the protagonists of our story, 14-15-year-olds Mihai, </a:t>
            </a:r>
            <a:r>
              <a:rPr lang="en-US" sz="2000" dirty="0" err="1">
                <a:solidFill>
                  <a:schemeClr val="accent1"/>
                </a:solidFill>
                <a:latin typeface="Comic Sans MS" pitchFamily="66" charset="0"/>
              </a:rPr>
              <a:t>Pavlos</a:t>
            </a:r>
            <a:r>
              <a:rPr lang="en-US" sz="2000" dirty="0">
                <a:solidFill>
                  <a:schemeClr val="accent1"/>
                </a:solidFill>
                <a:latin typeface="Comic Sans MS" pitchFamily="66" charset="0"/>
              </a:rPr>
              <a:t> and </a:t>
            </a:r>
            <a:r>
              <a:rPr lang="en-US" sz="2000" dirty="0" err="1">
                <a:solidFill>
                  <a:schemeClr val="accent1"/>
                </a:solidFill>
                <a:latin typeface="Comic Sans MS" pitchFamily="66" charset="0"/>
              </a:rPr>
              <a:t>Laur</a:t>
            </a:r>
            <a:r>
              <a:rPr lang="en-US" sz="2000" dirty="0">
                <a:solidFill>
                  <a:schemeClr val="accent1"/>
                </a:solidFill>
                <a:latin typeface="Comic Sans MS" pitchFamily="66" charset="0"/>
              </a:rPr>
              <a:t>.</a:t>
            </a:r>
            <a:endParaRPr lang="ro-RO" sz="2000" dirty="0">
              <a:solidFill>
                <a:schemeClr val="accent1"/>
              </a:solidFill>
              <a:latin typeface="Comic Sans MS" pitchFamily="66" charset="0"/>
            </a:endParaRPr>
          </a:p>
        </p:txBody>
      </p:sp>
      <p:pic>
        <p:nvPicPr>
          <p:cNvPr id="7" name="Picture 6"/>
          <p:cNvPicPr>
            <a:picLocks noChangeAspect="1"/>
          </p:cNvPicPr>
          <p:nvPr/>
        </p:nvPicPr>
        <p:blipFill>
          <a:blip r:embed="rId2"/>
          <a:stretch>
            <a:fillRect/>
          </a:stretch>
        </p:blipFill>
        <p:spPr>
          <a:xfrm>
            <a:off x="2519902" y="2456364"/>
            <a:ext cx="6381750" cy="3914775"/>
          </a:xfrm>
          <a:prstGeom prst="rect">
            <a:avLst/>
          </a:prstGeom>
        </p:spPr>
      </p:pic>
    </p:spTree>
    <p:extLst>
      <p:ext uri="{BB962C8B-B14F-4D97-AF65-F5344CB8AC3E}">
        <p14:creationId xmlns:p14="http://schemas.microsoft.com/office/powerpoint/2010/main" xmlns="" val="192594708"/>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3780" y="2367526"/>
            <a:ext cx="8761413" cy="3416300"/>
          </a:xfrm>
        </p:spPr>
        <p:txBody>
          <a:bodyPr>
            <a:normAutofit/>
          </a:bodyPr>
          <a:lstStyle/>
          <a:p>
            <a:pPr algn="just">
              <a:buNone/>
            </a:pPr>
            <a:r>
              <a:rPr lang="en-US" sz="2400" dirty="0" smtClean="0">
                <a:solidFill>
                  <a:schemeClr val="accent1"/>
                </a:solidFill>
              </a:rPr>
              <a:t>	</a:t>
            </a:r>
            <a:r>
              <a:rPr lang="en-US" sz="2000" b="1" dirty="0" smtClean="0">
                <a:solidFill>
                  <a:schemeClr val="accent1"/>
                </a:solidFill>
                <a:latin typeface="Comic Sans MS" pitchFamily="66" charset="0"/>
              </a:rPr>
              <a:t>It </a:t>
            </a:r>
            <a:r>
              <a:rPr lang="en-US" sz="2000" b="1" dirty="0">
                <a:solidFill>
                  <a:schemeClr val="accent1"/>
                </a:solidFill>
                <a:latin typeface="Comic Sans MS" pitchFamily="66" charset="0"/>
              </a:rPr>
              <a:t>had all started a week earlier, when Mihai was going to be invited to the first rock concert in his life by his best childhood friend, </a:t>
            </a:r>
            <a:r>
              <a:rPr lang="en-US" sz="2000" b="1" dirty="0" err="1">
                <a:solidFill>
                  <a:schemeClr val="accent1"/>
                </a:solidFill>
                <a:latin typeface="Comic Sans MS" pitchFamily="66" charset="0"/>
              </a:rPr>
              <a:t>Pavlos</a:t>
            </a:r>
            <a:r>
              <a:rPr lang="en-US" sz="2000" b="1" dirty="0">
                <a:solidFill>
                  <a:schemeClr val="accent1"/>
                </a:solidFill>
                <a:latin typeface="Comic Sans MS" pitchFamily="66" charset="0"/>
              </a:rPr>
              <a:t>. Mihai was suffering from a medical condition which kept him in a wheelchair, so he rarely left the house and did not have many friends either. (</a:t>
            </a:r>
            <a:r>
              <a:rPr lang="en-US" sz="2000" b="1" dirty="0" err="1">
                <a:solidFill>
                  <a:schemeClr val="accent1"/>
                </a:solidFill>
                <a:latin typeface="Comic Sans MS" pitchFamily="66" charset="0"/>
              </a:rPr>
              <a:t>Pavlos</a:t>
            </a:r>
            <a:r>
              <a:rPr lang="en-US" sz="2000" b="1" dirty="0">
                <a:solidFill>
                  <a:schemeClr val="accent1"/>
                </a:solidFill>
                <a:latin typeface="Comic Sans MS" pitchFamily="66" charset="0"/>
              </a:rPr>
              <a:t> was his closest and most devoted of all friends). That’s why the event was even more special to him.</a:t>
            </a:r>
            <a:endParaRPr lang="ro-RO" sz="2000" b="1" dirty="0">
              <a:solidFill>
                <a:schemeClr val="accent1"/>
              </a:solidFill>
              <a:latin typeface="Comic Sans MS" pitchFamily="66" charset="0"/>
            </a:endParaRPr>
          </a:p>
        </p:txBody>
      </p:sp>
    </p:spTree>
    <p:extLst>
      <p:ext uri="{BB962C8B-B14F-4D97-AF65-F5344CB8AC3E}">
        <p14:creationId xmlns:p14="http://schemas.microsoft.com/office/powerpoint/2010/main" xmlns="" val="1872628084"/>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47700" y="4610100"/>
            <a:ext cx="4924097" cy="762752"/>
          </a:xfrm>
        </p:spPr>
        <p:txBody>
          <a:bodyPr/>
          <a:lstStyle/>
          <a:p>
            <a:pPr algn="just"/>
            <a:r>
              <a:rPr lang="en-US" sz="1400" b="1" dirty="0" err="1" smtClean="0">
                <a:latin typeface="Comic Sans MS" pitchFamily="66" charset="0"/>
              </a:rPr>
              <a:t>Pavlos</a:t>
            </a:r>
            <a:r>
              <a:rPr lang="en-US" sz="1400" b="1" dirty="0" smtClean="0">
                <a:latin typeface="Comic Sans MS" pitchFamily="66" charset="0"/>
              </a:rPr>
              <a:t>: Hi </a:t>
            </a:r>
            <a:r>
              <a:rPr lang="en-US" sz="1400" b="1" dirty="0">
                <a:latin typeface="Comic Sans MS" pitchFamily="66" charset="0"/>
              </a:rPr>
              <a:t>Mihai! I </a:t>
            </a:r>
            <a:r>
              <a:rPr lang="en-US" sz="1400" b="1" dirty="0" smtClean="0">
                <a:latin typeface="Comic Sans MS" pitchFamily="66" charset="0"/>
              </a:rPr>
              <a:t>heard </a:t>
            </a:r>
            <a:r>
              <a:rPr lang="ro-RO" sz="1400" b="1" dirty="0" err="1" smtClean="0">
                <a:latin typeface="Comic Sans MS" pitchFamily="66" charset="0"/>
              </a:rPr>
              <a:t>there</a:t>
            </a:r>
            <a:r>
              <a:rPr lang="en-US" sz="1400" b="1" dirty="0" smtClean="0">
                <a:latin typeface="Comic Sans MS" pitchFamily="66" charset="0"/>
              </a:rPr>
              <a:t> </a:t>
            </a:r>
            <a:r>
              <a:rPr lang="en-US" sz="1400" b="1" dirty="0">
                <a:latin typeface="Comic Sans MS" pitchFamily="66" charset="0"/>
              </a:rPr>
              <a:t>will be a rock concert </a:t>
            </a:r>
            <a:r>
              <a:rPr lang="en-US" sz="1400" b="1" dirty="0" smtClean="0">
                <a:latin typeface="Comic Sans MS" pitchFamily="66" charset="0"/>
              </a:rPr>
              <a:t>this Friday at </a:t>
            </a:r>
            <a:r>
              <a:rPr lang="en-US" sz="1400" b="1" dirty="0" err="1">
                <a:latin typeface="Comic Sans MS" pitchFamily="66" charset="0"/>
              </a:rPr>
              <a:t>Colectiv</a:t>
            </a:r>
            <a:r>
              <a:rPr lang="en-US" sz="1400" b="1" dirty="0">
                <a:latin typeface="Comic Sans MS" pitchFamily="66" charset="0"/>
              </a:rPr>
              <a:t> Club! Do you </a:t>
            </a:r>
            <a:r>
              <a:rPr lang="en-US" sz="1400" b="1" dirty="0" smtClean="0">
                <a:latin typeface="Comic Sans MS" pitchFamily="66" charset="0"/>
              </a:rPr>
              <a:t>wan</a:t>
            </a:r>
            <a:r>
              <a:rPr lang="ro-RO" sz="1400" b="1" dirty="0" smtClean="0">
                <a:latin typeface="Comic Sans MS" pitchFamily="66" charset="0"/>
              </a:rPr>
              <a:t>t </a:t>
            </a:r>
            <a:r>
              <a:rPr lang="ro-RO" sz="1400" b="1" dirty="0" err="1" smtClean="0">
                <a:latin typeface="Comic Sans MS" pitchFamily="66" charset="0"/>
              </a:rPr>
              <a:t>to</a:t>
            </a:r>
            <a:r>
              <a:rPr lang="en-US" sz="1400" b="1" dirty="0" smtClean="0">
                <a:latin typeface="Comic Sans MS" pitchFamily="66" charset="0"/>
              </a:rPr>
              <a:t> </a:t>
            </a:r>
            <a:r>
              <a:rPr lang="en-US" sz="1400" b="1" dirty="0">
                <a:latin typeface="Comic Sans MS" pitchFamily="66" charset="0"/>
              </a:rPr>
              <a:t>come? </a:t>
            </a:r>
            <a:r>
              <a:rPr lang="en-US" sz="1400" b="1" dirty="0" err="1">
                <a:latin typeface="Comic Sans MS" pitchFamily="66" charset="0"/>
              </a:rPr>
              <a:t>Laur</a:t>
            </a:r>
            <a:r>
              <a:rPr lang="en-US" sz="1400" b="1" dirty="0">
                <a:latin typeface="Comic Sans MS" pitchFamily="66" charset="0"/>
              </a:rPr>
              <a:t> is going </a:t>
            </a:r>
            <a:r>
              <a:rPr lang="ro-RO" sz="1400" b="1" dirty="0" err="1" smtClean="0">
                <a:latin typeface="Comic Sans MS" pitchFamily="66" charset="0"/>
              </a:rPr>
              <a:t>to</a:t>
            </a:r>
            <a:r>
              <a:rPr lang="ro-RO" sz="1400" b="1" dirty="0" smtClean="0">
                <a:latin typeface="Comic Sans MS" pitchFamily="66" charset="0"/>
              </a:rPr>
              <a:t> </a:t>
            </a:r>
            <a:r>
              <a:rPr lang="ro-RO" sz="1400" b="1" dirty="0" err="1" smtClean="0">
                <a:latin typeface="Comic Sans MS" pitchFamily="66" charset="0"/>
              </a:rPr>
              <a:t>be</a:t>
            </a:r>
            <a:r>
              <a:rPr lang="ro-RO" sz="1400" b="1" dirty="0" smtClean="0">
                <a:latin typeface="Comic Sans MS" pitchFamily="66" charset="0"/>
              </a:rPr>
              <a:t> </a:t>
            </a:r>
            <a:r>
              <a:rPr lang="ro-RO" sz="1400" b="1" dirty="0" err="1" smtClean="0">
                <a:latin typeface="Comic Sans MS" pitchFamily="66" charset="0"/>
              </a:rPr>
              <a:t>there</a:t>
            </a:r>
            <a:r>
              <a:rPr lang="ro-RO" sz="1400" b="1" dirty="0" smtClean="0">
                <a:latin typeface="Comic Sans MS" pitchFamily="66" charset="0"/>
              </a:rPr>
              <a:t> </a:t>
            </a:r>
            <a:r>
              <a:rPr lang="en-US" sz="1400" b="1" dirty="0" smtClean="0">
                <a:latin typeface="Comic Sans MS" pitchFamily="66" charset="0"/>
              </a:rPr>
              <a:t>too!</a:t>
            </a:r>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rot="5400000">
            <a:off x="1480347" y="1477699"/>
            <a:ext cx="3523278" cy="2642459"/>
          </a:xfrm>
        </p:spPr>
      </p:pic>
      <p:sp>
        <p:nvSpPr>
          <p:cNvPr id="9" name="Text Placeholder 8"/>
          <p:cNvSpPr>
            <a:spLocks noGrp="1"/>
          </p:cNvSpPr>
          <p:nvPr>
            <p:ph type="body" sz="quarter" idx="3"/>
          </p:nvPr>
        </p:nvSpPr>
        <p:spPr>
          <a:xfrm>
            <a:off x="5962381" y="4727685"/>
            <a:ext cx="4825160" cy="644415"/>
          </a:xfrm>
        </p:spPr>
        <p:txBody>
          <a:bodyPr/>
          <a:lstStyle/>
          <a:p>
            <a:r>
              <a:rPr lang="en-US" sz="1400" b="1" dirty="0" smtClean="0">
                <a:solidFill>
                  <a:schemeClr val="tx1"/>
                </a:solidFill>
                <a:latin typeface="Comic Sans MS" pitchFamily="66" charset="0"/>
              </a:rPr>
              <a:t>Mihai: I </a:t>
            </a:r>
            <a:r>
              <a:rPr lang="en-US" sz="1400" b="1" dirty="0">
                <a:solidFill>
                  <a:schemeClr val="tx1"/>
                </a:solidFill>
                <a:latin typeface="Comic Sans MS" pitchFamily="66" charset="0"/>
              </a:rPr>
              <a:t>don’t think so! How am I </a:t>
            </a:r>
            <a:r>
              <a:rPr lang="en-US" sz="1400" b="1" dirty="0" smtClean="0">
                <a:solidFill>
                  <a:schemeClr val="tx1"/>
                </a:solidFill>
                <a:latin typeface="Comic Sans MS" pitchFamily="66" charset="0"/>
              </a:rPr>
              <a:t>go</a:t>
            </a:r>
            <a:r>
              <a:rPr lang="ro-RO" sz="1400" b="1" dirty="0" err="1" smtClean="0">
                <a:solidFill>
                  <a:schemeClr val="tx1"/>
                </a:solidFill>
                <a:latin typeface="Comic Sans MS" pitchFamily="66" charset="0"/>
              </a:rPr>
              <a:t>ing</a:t>
            </a:r>
            <a:r>
              <a:rPr lang="ro-RO" sz="1400" b="1" dirty="0" smtClean="0">
                <a:solidFill>
                  <a:schemeClr val="tx1"/>
                </a:solidFill>
                <a:latin typeface="Comic Sans MS" pitchFamily="66" charset="0"/>
              </a:rPr>
              <a:t> </a:t>
            </a:r>
            <a:r>
              <a:rPr lang="ro-RO" sz="1400" b="1" dirty="0" err="1" smtClean="0">
                <a:solidFill>
                  <a:schemeClr val="tx1"/>
                </a:solidFill>
                <a:latin typeface="Comic Sans MS" pitchFamily="66" charset="0"/>
              </a:rPr>
              <a:t>to</a:t>
            </a:r>
            <a:r>
              <a:rPr lang="en-US" sz="1400" b="1" dirty="0" smtClean="0">
                <a:solidFill>
                  <a:schemeClr val="tx1"/>
                </a:solidFill>
                <a:latin typeface="Comic Sans MS" pitchFamily="66" charset="0"/>
              </a:rPr>
              <a:t> </a:t>
            </a:r>
            <a:r>
              <a:rPr lang="en-US" sz="1400" b="1" dirty="0">
                <a:solidFill>
                  <a:schemeClr val="tx1"/>
                </a:solidFill>
                <a:latin typeface="Comic Sans MS" pitchFamily="66" charset="0"/>
              </a:rPr>
              <a:t>get there, in a wheelchair</a:t>
            </a:r>
            <a:r>
              <a:rPr lang="en-US" sz="1400" b="1" dirty="0" smtClean="0">
                <a:solidFill>
                  <a:schemeClr val="tx1"/>
                </a:solidFill>
                <a:latin typeface="Comic Sans MS" pitchFamily="66" charset="0"/>
              </a:rPr>
              <a:t>?</a:t>
            </a:r>
          </a:p>
          <a:p>
            <a:pPr>
              <a:spcBef>
                <a:spcPts val="0"/>
              </a:spcBef>
            </a:pPr>
            <a:endParaRPr lang="en-US" sz="1400" b="1" dirty="0" smtClean="0">
              <a:latin typeface="Comic Sans MS" pitchFamily="66"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6165654" y="1459011"/>
            <a:ext cx="3565963" cy="2674472"/>
          </a:xfrm>
          <a:prstGeom prst="rect">
            <a:avLst/>
          </a:prstGeom>
        </p:spPr>
      </p:pic>
      <p:sp>
        <p:nvSpPr>
          <p:cNvPr id="6" name="TextBox 5"/>
          <p:cNvSpPr txBox="1"/>
          <p:nvPr/>
        </p:nvSpPr>
        <p:spPr>
          <a:xfrm>
            <a:off x="1866899" y="557892"/>
            <a:ext cx="7333861" cy="400110"/>
          </a:xfrm>
          <a:prstGeom prst="rect">
            <a:avLst/>
          </a:prstGeom>
          <a:noFill/>
        </p:spPr>
        <p:txBody>
          <a:bodyPr wrap="square" rtlCol="0">
            <a:spAutoFit/>
          </a:bodyPr>
          <a:lstStyle/>
          <a:p>
            <a:pPr algn="ctr"/>
            <a:r>
              <a:rPr lang="en-US" sz="2000" b="1" dirty="0" smtClean="0">
                <a:solidFill>
                  <a:schemeClr val="accent1"/>
                </a:solidFill>
                <a:latin typeface="Comic Sans MS" pitchFamily="66" charset="0"/>
              </a:rPr>
              <a:t>It took a while for </a:t>
            </a:r>
            <a:r>
              <a:rPr lang="en-US" sz="2000" b="1" dirty="0" err="1" smtClean="0">
                <a:solidFill>
                  <a:schemeClr val="accent1"/>
                </a:solidFill>
                <a:latin typeface="Comic Sans MS" pitchFamily="66" charset="0"/>
              </a:rPr>
              <a:t>Pavlos</a:t>
            </a:r>
            <a:r>
              <a:rPr lang="en-US" sz="2000" b="1" dirty="0" smtClean="0">
                <a:solidFill>
                  <a:schemeClr val="accent1"/>
                </a:solidFill>
                <a:latin typeface="Comic Sans MS" pitchFamily="66" charset="0"/>
              </a:rPr>
              <a:t> to prepare everything </a:t>
            </a:r>
            <a:r>
              <a:rPr lang="en-US" sz="2000" b="1" dirty="0" smtClean="0">
                <a:solidFill>
                  <a:schemeClr val="accent1"/>
                </a:solidFill>
              </a:rPr>
              <a:t>…</a:t>
            </a:r>
            <a:endParaRPr lang="en-US" sz="2000" b="1" dirty="0">
              <a:solidFill>
                <a:schemeClr val="accent1"/>
              </a:solidFill>
            </a:endParaRPr>
          </a:p>
        </p:txBody>
      </p:sp>
      <p:sp>
        <p:nvSpPr>
          <p:cNvPr id="7" name="TextBox 6"/>
          <p:cNvSpPr txBox="1"/>
          <p:nvPr/>
        </p:nvSpPr>
        <p:spPr>
          <a:xfrm>
            <a:off x="666750" y="5467350"/>
            <a:ext cx="4724400" cy="523220"/>
          </a:xfrm>
          <a:prstGeom prst="rect">
            <a:avLst/>
          </a:prstGeom>
          <a:noFill/>
        </p:spPr>
        <p:txBody>
          <a:bodyPr wrap="square" rtlCol="0">
            <a:spAutoFit/>
          </a:bodyPr>
          <a:lstStyle/>
          <a:p>
            <a:pPr algn="just"/>
            <a:r>
              <a:rPr lang="en-US" sz="1400" b="1" dirty="0" err="1" smtClean="0">
                <a:solidFill>
                  <a:schemeClr val="accent1"/>
                </a:solidFill>
                <a:latin typeface="Comic Sans MS" pitchFamily="66" charset="0"/>
              </a:rPr>
              <a:t>Pavlos</a:t>
            </a:r>
            <a:r>
              <a:rPr lang="en-US" sz="1400" b="1" dirty="0" smtClean="0">
                <a:solidFill>
                  <a:schemeClr val="accent1"/>
                </a:solidFill>
                <a:latin typeface="Comic Sans MS" pitchFamily="66" charset="0"/>
              </a:rPr>
              <a:t>: There won’t be any problem! You will be with me and with </a:t>
            </a:r>
            <a:r>
              <a:rPr lang="en-US" sz="1400" b="1" dirty="0" err="1" smtClean="0">
                <a:solidFill>
                  <a:schemeClr val="accent1"/>
                </a:solidFill>
                <a:latin typeface="Comic Sans MS" pitchFamily="66" charset="0"/>
              </a:rPr>
              <a:t>Laur</a:t>
            </a:r>
            <a:r>
              <a:rPr lang="en-US" sz="1400" b="1" dirty="0" smtClean="0">
                <a:solidFill>
                  <a:schemeClr val="accent1"/>
                </a:solidFill>
                <a:latin typeface="Comic Sans MS" pitchFamily="66" charset="0"/>
              </a:rPr>
              <a:t>, </a:t>
            </a:r>
            <a:r>
              <a:rPr lang="ro-RO" sz="1400" b="1" dirty="0" smtClean="0">
                <a:solidFill>
                  <a:schemeClr val="accent1"/>
                </a:solidFill>
                <a:latin typeface="Comic Sans MS" pitchFamily="66" charset="0"/>
              </a:rPr>
              <a:t>relax</a:t>
            </a:r>
            <a:r>
              <a:rPr lang="en-US" sz="1400" b="1" dirty="0" smtClean="0">
                <a:solidFill>
                  <a:schemeClr val="accent1"/>
                </a:solidFill>
                <a:latin typeface="Comic Sans MS" pitchFamily="66" charset="0"/>
              </a:rPr>
              <a:t>!</a:t>
            </a:r>
          </a:p>
        </p:txBody>
      </p:sp>
      <p:sp>
        <p:nvSpPr>
          <p:cNvPr id="10" name="TextBox 9"/>
          <p:cNvSpPr txBox="1"/>
          <p:nvPr/>
        </p:nvSpPr>
        <p:spPr>
          <a:xfrm>
            <a:off x="704850" y="6172200"/>
            <a:ext cx="4114800" cy="369332"/>
          </a:xfrm>
          <a:prstGeom prst="rect">
            <a:avLst/>
          </a:prstGeom>
          <a:noFill/>
        </p:spPr>
        <p:txBody>
          <a:bodyPr wrap="square" rtlCol="0">
            <a:spAutoFit/>
          </a:bodyPr>
          <a:lstStyle/>
          <a:p>
            <a:endParaRPr lang="en-US"/>
          </a:p>
        </p:txBody>
      </p:sp>
      <p:sp>
        <p:nvSpPr>
          <p:cNvPr id="11" name="TextBox 10"/>
          <p:cNvSpPr txBox="1"/>
          <p:nvPr/>
        </p:nvSpPr>
        <p:spPr>
          <a:xfrm>
            <a:off x="666750" y="6038850"/>
            <a:ext cx="4533900" cy="307777"/>
          </a:xfrm>
          <a:prstGeom prst="rect">
            <a:avLst/>
          </a:prstGeom>
          <a:noFill/>
        </p:spPr>
        <p:txBody>
          <a:bodyPr wrap="square" rtlCol="0">
            <a:spAutoFit/>
          </a:bodyPr>
          <a:lstStyle/>
          <a:p>
            <a:pPr algn="just"/>
            <a:r>
              <a:rPr lang="en-US" sz="1400" b="1" dirty="0" err="1" smtClean="0">
                <a:solidFill>
                  <a:schemeClr val="accent1"/>
                </a:solidFill>
                <a:latin typeface="Comic Sans MS" pitchFamily="66" charset="0"/>
              </a:rPr>
              <a:t>Pavlos</a:t>
            </a:r>
            <a:r>
              <a:rPr lang="en-US" sz="1400" b="1" dirty="0" smtClean="0">
                <a:solidFill>
                  <a:schemeClr val="accent1"/>
                </a:solidFill>
                <a:latin typeface="Comic Sans MS" pitchFamily="66" charset="0"/>
              </a:rPr>
              <a:t>: </a:t>
            </a:r>
            <a:r>
              <a:rPr lang="ro-RO" sz="1400" b="1" dirty="0" smtClean="0">
                <a:solidFill>
                  <a:schemeClr val="accent1"/>
                </a:solidFill>
                <a:latin typeface="Comic Sans MS" pitchFamily="66" charset="0"/>
              </a:rPr>
              <a:t>I</a:t>
            </a:r>
            <a:r>
              <a:rPr lang="en-US" sz="1400" b="1" dirty="0" smtClean="0">
                <a:solidFill>
                  <a:schemeClr val="accent1"/>
                </a:solidFill>
                <a:latin typeface="Comic Sans MS" pitchFamily="66" charset="0"/>
              </a:rPr>
              <a:t>’</a:t>
            </a:r>
            <a:r>
              <a:rPr lang="en-US" sz="1400" b="1" dirty="0" err="1" smtClean="0">
                <a:solidFill>
                  <a:schemeClr val="accent1"/>
                </a:solidFill>
                <a:latin typeface="Comic Sans MS" pitchFamily="66" charset="0"/>
              </a:rPr>
              <a:t>ll</a:t>
            </a:r>
            <a:r>
              <a:rPr lang="ro-RO" sz="1400" b="1" dirty="0" smtClean="0">
                <a:solidFill>
                  <a:schemeClr val="accent1"/>
                </a:solidFill>
                <a:latin typeface="Comic Sans MS" pitchFamily="66" charset="0"/>
              </a:rPr>
              <a:t> convince her!</a:t>
            </a:r>
            <a:endParaRPr lang="ro-RO" sz="1400" b="1" dirty="0">
              <a:solidFill>
                <a:schemeClr val="accent1"/>
              </a:solidFill>
              <a:latin typeface="Comic Sans MS" pitchFamily="66" charset="0"/>
            </a:endParaRPr>
          </a:p>
        </p:txBody>
      </p:sp>
      <p:sp>
        <p:nvSpPr>
          <p:cNvPr id="12" name="TextBox 11"/>
          <p:cNvSpPr txBox="1"/>
          <p:nvPr/>
        </p:nvSpPr>
        <p:spPr>
          <a:xfrm>
            <a:off x="6038850" y="5448300"/>
            <a:ext cx="4267200" cy="307777"/>
          </a:xfrm>
          <a:prstGeom prst="rect">
            <a:avLst/>
          </a:prstGeom>
          <a:noFill/>
        </p:spPr>
        <p:txBody>
          <a:bodyPr wrap="square" rtlCol="0">
            <a:spAutoFit/>
          </a:bodyPr>
          <a:lstStyle/>
          <a:p>
            <a:r>
              <a:rPr lang="en-US" sz="1400" b="1" dirty="0" err="1" smtClean="0">
                <a:latin typeface="Comic Sans MS" pitchFamily="66" charset="0"/>
              </a:rPr>
              <a:t>Mihai</a:t>
            </a:r>
            <a:r>
              <a:rPr lang="en-US" sz="1400" b="1" dirty="0" smtClean="0">
                <a:latin typeface="Comic Sans MS" pitchFamily="66" charset="0"/>
              </a:rPr>
              <a:t>: Ok, But my mother, she won’t agree!</a:t>
            </a:r>
            <a:endParaRPr lang="ro-RO" sz="1400" b="1" dirty="0">
              <a:latin typeface="Comic Sans MS" pitchFamily="66" charset="0"/>
            </a:endParaRPr>
          </a:p>
        </p:txBody>
      </p:sp>
    </p:spTree>
    <p:extLst>
      <p:ext uri="{BB962C8B-B14F-4D97-AF65-F5344CB8AC3E}">
        <p14:creationId xmlns:p14="http://schemas.microsoft.com/office/powerpoint/2010/main" xmlns="" val="2626084722"/>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6" grpId="0"/>
      <p:bldP spid="7"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7073315" y="2686051"/>
            <a:ext cx="3232735" cy="615510"/>
          </a:xfrm>
        </p:spPr>
        <p:txBody>
          <a:bodyPr/>
          <a:lstStyle/>
          <a:p>
            <a:pPr algn="just"/>
            <a:r>
              <a:rPr lang="en-US" sz="1400" b="1" dirty="0" err="1" smtClean="0">
                <a:latin typeface="Comic Sans MS" pitchFamily="66" charset="0"/>
              </a:rPr>
              <a:t>Pavlos</a:t>
            </a:r>
            <a:r>
              <a:rPr lang="en-US" sz="1400" b="1" dirty="0" smtClean="0">
                <a:latin typeface="Comic Sans MS" pitchFamily="66" charset="0"/>
              </a:rPr>
              <a:t>: Please </a:t>
            </a:r>
            <a:r>
              <a:rPr lang="en-US" sz="1400" b="1" dirty="0">
                <a:latin typeface="Comic Sans MS" pitchFamily="66" charset="0"/>
              </a:rPr>
              <a:t>let Mihai come </a:t>
            </a:r>
            <a:r>
              <a:rPr lang="en-US" sz="1400" b="1" dirty="0" smtClean="0">
                <a:latin typeface="Comic Sans MS" pitchFamily="66" charset="0"/>
              </a:rPr>
              <a:t>to </a:t>
            </a:r>
            <a:r>
              <a:rPr lang="en-US" sz="1400" b="1" dirty="0">
                <a:latin typeface="Comic Sans MS" pitchFamily="66" charset="0"/>
              </a:rPr>
              <a:t>the rock concert with us</a:t>
            </a:r>
            <a:r>
              <a:rPr lang="en-US" sz="1400" b="1" dirty="0" smtClean="0">
                <a:latin typeface="Comic Sans MS" pitchFamily="66" charset="0"/>
              </a:rPr>
              <a:t>!</a:t>
            </a:r>
          </a:p>
        </p:txBody>
      </p:sp>
      <p:sp>
        <p:nvSpPr>
          <p:cNvPr id="8" name="Content Placeholder 7"/>
          <p:cNvSpPr>
            <a:spLocks noGrp="1"/>
          </p:cNvSpPr>
          <p:nvPr>
            <p:ph sz="half" idx="2"/>
          </p:nvPr>
        </p:nvSpPr>
        <p:spPr>
          <a:xfrm>
            <a:off x="1041692" y="652048"/>
            <a:ext cx="9876839" cy="671416"/>
          </a:xfrm>
        </p:spPr>
        <p:txBody>
          <a:bodyPr>
            <a:normAutofit/>
          </a:bodyPr>
          <a:lstStyle/>
          <a:p>
            <a:pPr algn="ctr">
              <a:buNone/>
            </a:pPr>
            <a:r>
              <a:rPr lang="en-US" sz="2000" b="1" dirty="0" smtClean="0">
                <a:solidFill>
                  <a:schemeClr val="accent1"/>
                </a:solidFill>
                <a:latin typeface="Comic Sans MS" pitchFamily="66" charset="0"/>
              </a:rPr>
              <a:t>… but he was finally able to convince </a:t>
            </a:r>
            <a:r>
              <a:rPr lang="en-US" sz="2000" b="1" dirty="0" err="1" smtClean="0">
                <a:solidFill>
                  <a:schemeClr val="accent1"/>
                </a:solidFill>
                <a:latin typeface="Comic Sans MS" pitchFamily="66" charset="0"/>
              </a:rPr>
              <a:t>Mihai’s</a:t>
            </a:r>
            <a:r>
              <a:rPr lang="en-US" sz="2000" b="1" dirty="0" smtClean="0">
                <a:solidFill>
                  <a:schemeClr val="accent1"/>
                </a:solidFill>
                <a:latin typeface="Comic Sans MS" pitchFamily="66" charset="0"/>
              </a:rPr>
              <a:t> parents.</a:t>
            </a:r>
            <a:endParaRPr lang="ro-RO" sz="2000" b="1" dirty="0">
              <a:solidFill>
                <a:schemeClr val="accent1"/>
              </a:solidFill>
              <a:latin typeface="Comic Sans MS" pitchFamily="66" charset="0"/>
            </a:endParaRPr>
          </a:p>
        </p:txBody>
      </p:sp>
      <p:sp>
        <p:nvSpPr>
          <p:cNvPr id="12" name="Text Placeholder 11"/>
          <p:cNvSpPr>
            <a:spLocks noGrp="1"/>
          </p:cNvSpPr>
          <p:nvPr>
            <p:ph type="body" sz="quarter" idx="3"/>
          </p:nvPr>
        </p:nvSpPr>
        <p:spPr>
          <a:xfrm>
            <a:off x="7048500" y="3409950"/>
            <a:ext cx="3160986" cy="848963"/>
          </a:xfrm>
        </p:spPr>
        <p:txBody>
          <a:bodyPr/>
          <a:lstStyle/>
          <a:p>
            <a:pPr algn="just"/>
            <a:r>
              <a:rPr lang="en-US" sz="1400" b="1" dirty="0">
                <a:solidFill>
                  <a:schemeClr val="tx1"/>
                </a:solidFill>
                <a:latin typeface="Comic Sans MS" pitchFamily="66" charset="0"/>
              </a:rPr>
              <a:t>Mom: NO</a:t>
            </a:r>
            <a:r>
              <a:rPr lang="en-US" sz="1400" b="1" dirty="0" smtClean="0">
                <a:solidFill>
                  <a:schemeClr val="tx1"/>
                </a:solidFill>
                <a:latin typeface="Comic Sans MS" pitchFamily="66" charset="0"/>
              </a:rPr>
              <a:t>, he’s </a:t>
            </a:r>
            <a:r>
              <a:rPr lang="en-US" sz="1400" b="1" dirty="0">
                <a:solidFill>
                  <a:schemeClr val="tx1"/>
                </a:solidFill>
                <a:latin typeface="Comic Sans MS" pitchFamily="66" charset="0"/>
              </a:rPr>
              <a:t>in a wheelchair and </a:t>
            </a:r>
            <a:r>
              <a:rPr lang="en-US" sz="1400" b="1" dirty="0" smtClean="0">
                <a:solidFill>
                  <a:schemeClr val="tx1"/>
                </a:solidFill>
                <a:latin typeface="Comic Sans MS" pitchFamily="66" charset="0"/>
              </a:rPr>
              <a:t>it </a:t>
            </a:r>
            <a:r>
              <a:rPr lang="en-US" sz="1400" b="1" dirty="0">
                <a:solidFill>
                  <a:schemeClr val="tx1"/>
                </a:solidFill>
                <a:latin typeface="Comic Sans MS" pitchFamily="66" charset="0"/>
              </a:rPr>
              <a:t>is better for him </a:t>
            </a:r>
            <a:r>
              <a:rPr lang="en-US" sz="1400" b="1" dirty="0" smtClean="0">
                <a:solidFill>
                  <a:schemeClr val="tx1"/>
                </a:solidFill>
                <a:latin typeface="Comic Sans MS" pitchFamily="66" charset="0"/>
              </a:rPr>
              <a:t>to </a:t>
            </a:r>
            <a:r>
              <a:rPr lang="en-US" sz="1400" b="1" dirty="0">
                <a:solidFill>
                  <a:schemeClr val="tx1"/>
                </a:solidFill>
                <a:latin typeface="Comic Sans MS" pitchFamily="66" charset="0"/>
              </a:rPr>
              <a:t>stay home</a:t>
            </a:r>
            <a:r>
              <a:rPr lang="en-US" sz="1400" b="1" dirty="0" smtClean="0">
                <a:solidFill>
                  <a:schemeClr val="tx1"/>
                </a:solidFill>
                <a:latin typeface="Comic Sans MS" pitchFamily="66"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41692" y="1617405"/>
            <a:ext cx="5860026" cy="4876801"/>
          </a:xfrm>
          <a:prstGeom prst="rect">
            <a:avLst/>
          </a:prstGeom>
        </p:spPr>
      </p:pic>
      <p:sp>
        <p:nvSpPr>
          <p:cNvPr id="6" name="TextBox 5"/>
          <p:cNvSpPr txBox="1"/>
          <p:nvPr/>
        </p:nvSpPr>
        <p:spPr>
          <a:xfrm>
            <a:off x="7067550" y="4248151"/>
            <a:ext cx="3143250" cy="1169551"/>
          </a:xfrm>
          <a:prstGeom prst="rect">
            <a:avLst/>
          </a:prstGeom>
          <a:noFill/>
        </p:spPr>
        <p:txBody>
          <a:bodyPr wrap="square" rtlCol="0">
            <a:spAutoFit/>
          </a:bodyPr>
          <a:lstStyle/>
          <a:p>
            <a:pPr algn="just"/>
            <a:r>
              <a:rPr lang="en-US" sz="1400" b="1" dirty="0" err="1" smtClean="0">
                <a:solidFill>
                  <a:schemeClr val="accent1"/>
                </a:solidFill>
                <a:latin typeface="Comic Sans MS" pitchFamily="66" charset="0"/>
              </a:rPr>
              <a:t>Pavlos</a:t>
            </a:r>
            <a:r>
              <a:rPr lang="en-US" sz="1400" b="1" dirty="0" smtClean="0">
                <a:solidFill>
                  <a:schemeClr val="accent1"/>
                </a:solidFill>
                <a:latin typeface="Comic Sans MS" pitchFamily="66" charset="0"/>
              </a:rPr>
              <a:t>: Please, we will take care of him! He loves rock music and you know that; besides, all the guests are serious and reliable teens.</a:t>
            </a:r>
          </a:p>
        </p:txBody>
      </p:sp>
      <p:sp>
        <p:nvSpPr>
          <p:cNvPr id="7" name="TextBox 6"/>
          <p:cNvSpPr txBox="1"/>
          <p:nvPr/>
        </p:nvSpPr>
        <p:spPr>
          <a:xfrm>
            <a:off x="7124700" y="5543550"/>
            <a:ext cx="3009900" cy="800219"/>
          </a:xfrm>
          <a:prstGeom prst="rect">
            <a:avLst/>
          </a:prstGeom>
          <a:noFill/>
        </p:spPr>
        <p:txBody>
          <a:bodyPr wrap="square" rtlCol="0">
            <a:spAutoFit/>
          </a:bodyPr>
          <a:lstStyle/>
          <a:p>
            <a:pPr algn="just"/>
            <a:r>
              <a:rPr lang="en-US" sz="1400" b="1" dirty="0" smtClean="0">
                <a:latin typeface="Comic Sans MS" pitchFamily="66" charset="0"/>
              </a:rPr>
              <a:t>Mom: Ok, if you promise you will take great care of him I’ll let him go</a:t>
            </a:r>
            <a:r>
              <a:rPr lang="en-US" b="1" dirty="0" smtClean="0">
                <a:latin typeface="Comic Sans MS" pitchFamily="66" charset="0"/>
              </a:rPr>
              <a:t>!</a:t>
            </a:r>
          </a:p>
        </p:txBody>
      </p:sp>
    </p:spTree>
    <p:extLst>
      <p:ext uri="{BB962C8B-B14F-4D97-AF65-F5344CB8AC3E}">
        <p14:creationId xmlns:p14="http://schemas.microsoft.com/office/powerpoint/2010/main" xmlns="" val="1826342774"/>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8" grpId="0" build="p"/>
      <p:bldP spid="12" grpId="0" build="p"/>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383553" y="655940"/>
            <a:ext cx="8871491" cy="1074538"/>
          </a:xfrm>
        </p:spPr>
        <p:txBody>
          <a:bodyPr>
            <a:normAutofit/>
          </a:bodyPr>
          <a:lstStyle/>
          <a:p>
            <a:pPr algn="ctr">
              <a:buNone/>
            </a:pPr>
            <a:r>
              <a:rPr lang="en-US" sz="2000" b="1" dirty="0" smtClean="0">
                <a:solidFill>
                  <a:srgbClr val="FF0000"/>
                </a:solidFill>
              </a:rPr>
              <a:t>	</a:t>
            </a:r>
            <a:r>
              <a:rPr lang="en-US" sz="2000" dirty="0" smtClean="0">
                <a:solidFill>
                  <a:srgbClr val="FF0000"/>
                </a:solidFill>
              </a:rPr>
              <a:t>T</a:t>
            </a:r>
            <a:r>
              <a:rPr lang="en-US" sz="2000" dirty="0" smtClean="0">
                <a:solidFill>
                  <a:srgbClr val="FF0000"/>
                </a:solidFill>
                <a:latin typeface="Comic Sans MS" pitchFamily="66" charset="0"/>
              </a:rPr>
              <a:t>he </a:t>
            </a:r>
            <a:r>
              <a:rPr lang="en-US" sz="2000" dirty="0">
                <a:solidFill>
                  <a:srgbClr val="FF0000"/>
                </a:solidFill>
                <a:latin typeface="Comic Sans MS" pitchFamily="66" charset="0"/>
              </a:rPr>
              <a:t>day of the concert had finally arrived. Friday night, 9.30 pm, over 400 fans were ecstatic about the concert, </a:t>
            </a:r>
            <a:r>
              <a:rPr lang="en-US" sz="2000" dirty="0" smtClean="0">
                <a:solidFill>
                  <a:srgbClr val="FF0000"/>
                </a:solidFill>
                <a:latin typeface="Comic Sans MS" pitchFamily="66" charset="0"/>
              </a:rPr>
              <a:t>including the 3 friends </a:t>
            </a:r>
            <a:r>
              <a:rPr lang="en-US" sz="2000" dirty="0" err="1" smtClean="0">
                <a:solidFill>
                  <a:srgbClr val="FF0000"/>
                </a:solidFill>
                <a:latin typeface="Comic Sans MS" pitchFamily="66" charset="0"/>
              </a:rPr>
              <a:t>Mihai</a:t>
            </a:r>
            <a:r>
              <a:rPr lang="en-US" sz="2000" dirty="0" smtClean="0">
                <a:solidFill>
                  <a:srgbClr val="FF0000"/>
                </a:solidFill>
                <a:latin typeface="Comic Sans MS" pitchFamily="66" charset="0"/>
              </a:rPr>
              <a:t>,  </a:t>
            </a:r>
            <a:r>
              <a:rPr lang="en-US" sz="2000" dirty="0" err="1" smtClean="0">
                <a:solidFill>
                  <a:srgbClr val="FF0000"/>
                </a:solidFill>
                <a:latin typeface="Comic Sans MS" pitchFamily="66" charset="0"/>
              </a:rPr>
              <a:t>Pavlos</a:t>
            </a:r>
            <a:r>
              <a:rPr lang="en-US" sz="2000" dirty="0" smtClean="0">
                <a:solidFill>
                  <a:srgbClr val="FF0000"/>
                </a:solidFill>
                <a:latin typeface="Comic Sans MS" pitchFamily="66" charset="0"/>
              </a:rPr>
              <a:t> and </a:t>
            </a:r>
            <a:r>
              <a:rPr lang="en-US" sz="2000" dirty="0" err="1" smtClean="0">
                <a:solidFill>
                  <a:srgbClr val="FF0000"/>
                </a:solidFill>
                <a:latin typeface="Comic Sans MS" pitchFamily="66" charset="0"/>
              </a:rPr>
              <a:t>Laur</a:t>
            </a:r>
            <a:r>
              <a:rPr lang="en-US" sz="2000" dirty="0" smtClean="0">
                <a:solidFill>
                  <a:srgbClr val="FF0000"/>
                </a:solidFill>
                <a:latin typeface="Comic Sans MS" pitchFamily="66" charset="0"/>
              </a:rPr>
              <a:t>.</a:t>
            </a:r>
            <a:endParaRPr lang="ro-RO" sz="2000" dirty="0">
              <a:solidFill>
                <a:srgbClr val="FF0000"/>
              </a:solidFill>
              <a:latin typeface="Comic Sans MS" pitchFamily="66" charset="0"/>
            </a:endParaRPr>
          </a:p>
        </p:txBody>
      </p:sp>
      <p:pic>
        <p:nvPicPr>
          <p:cNvPr id="7" name="Content Placeholder 6"/>
          <p:cNvPicPr>
            <a:picLocks noGrp="1" noChangeAspect="1"/>
          </p:cNvPicPr>
          <p:nvPr>
            <p:ph sz="quarter" idx="4"/>
          </p:nvPr>
        </p:nvPicPr>
        <p:blipFill>
          <a:blip r:embed="rId2">
            <a:extLst>
              <a:ext uri="{28A0092B-C50C-407E-A947-70E740481C1C}">
                <a14:useLocalDpi xmlns:a14="http://schemas.microsoft.com/office/drawing/2010/main" xmlns="" val="0"/>
              </a:ext>
            </a:extLst>
          </a:blip>
          <a:stretch>
            <a:fillRect/>
          </a:stretch>
        </p:blipFill>
        <p:spPr>
          <a:xfrm>
            <a:off x="2290917" y="2133600"/>
            <a:ext cx="6549462" cy="4361693"/>
          </a:xfrm>
        </p:spPr>
      </p:pic>
    </p:spTree>
    <p:extLst>
      <p:ext uri="{BB962C8B-B14F-4D97-AF65-F5344CB8AC3E}">
        <p14:creationId xmlns:p14="http://schemas.microsoft.com/office/powerpoint/2010/main" xmlns="" val="1225420831"/>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076296" y="686209"/>
            <a:ext cx="9188581" cy="936113"/>
          </a:xfrm>
        </p:spPr>
        <p:txBody>
          <a:bodyPr>
            <a:normAutofit lnSpcReduction="10000"/>
          </a:bodyPr>
          <a:lstStyle/>
          <a:p>
            <a:pPr algn="ctr">
              <a:buNone/>
            </a:pPr>
            <a:r>
              <a:rPr lang="en-US" sz="2000" dirty="0" smtClean="0">
                <a:solidFill>
                  <a:srgbClr val="FF0000"/>
                </a:solidFill>
                <a:latin typeface="Comic Sans MS" pitchFamily="66" charset="0"/>
              </a:rPr>
              <a:t>	In </a:t>
            </a:r>
            <a:r>
              <a:rPr lang="en-US" sz="2000" dirty="0">
                <a:solidFill>
                  <a:srgbClr val="FF0000"/>
                </a:solidFill>
                <a:latin typeface="Comic Sans MS" pitchFamily="66" charset="0"/>
              </a:rPr>
              <a:t>fact, Mihai was in the front row, fully enjoying the show by his </a:t>
            </a:r>
            <a:r>
              <a:rPr lang="en-US" sz="2000" dirty="0" err="1">
                <a:solidFill>
                  <a:srgbClr val="FF0000"/>
                </a:solidFill>
                <a:latin typeface="Comic Sans MS" pitchFamily="66" charset="0"/>
              </a:rPr>
              <a:t>favourite</a:t>
            </a:r>
            <a:r>
              <a:rPr lang="en-US" sz="2000" dirty="0">
                <a:solidFill>
                  <a:srgbClr val="FF0000"/>
                </a:solidFill>
                <a:latin typeface="Comic Sans MS" pitchFamily="66" charset="0"/>
              </a:rPr>
              <a:t> band. His friends close, it all seemed magical and nothing bad could happen.</a:t>
            </a:r>
          </a:p>
          <a:p>
            <a:endParaRPr lang="ro-RO" dirty="0"/>
          </a:p>
        </p:txBody>
      </p:sp>
      <p:pic>
        <p:nvPicPr>
          <p:cNvPr id="9" name="Picture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21753" y="1622322"/>
            <a:ext cx="6897666" cy="5112626"/>
          </a:xfrm>
          <a:prstGeom prst="rect">
            <a:avLst/>
          </a:prstGeom>
        </p:spPr>
      </p:pic>
    </p:spTree>
    <p:extLst>
      <p:ext uri="{BB962C8B-B14F-4D97-AF65-F5344CB8AC3E}">
        <p14:creationId xmlns:p14="http://schemas.microsoft.com/office/powerpoint/2010/main" xmlns="" val="3401160543"/>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09600" y="646881"/>
            <a:ext cx="9861755" cy="1555545"/>
          </a:xfrm>
        </p:spPr>
        <p:txBody>
          <a:bodyPr>
            <a:normAutofit lnSpcReduction="10000"/>
          </a:bodyPr>
          <a:lstStyle/>
          <a:p>
            <a:pPr algn="ctr">
              <a:buNone/>
            </a:pPr>
            <a:r>
              <a:rPr lang="en-US" dirty="0" smtClean="0">
                <a:solidFill>
                  <a:srgbClr val="FF0000"/>
                </a:solidFill>
              </a:rPr>
              <a:t>	</a:t>
            </a:r>
            <a:r>
              <a:rPr lang="en-US" sz="2000" dirty="0" smtClean="0">
                <a:solidFill>
                  <a:srgbClr val="FF0000"/>
                </a:solidFill>
                <a:latin typeface="Comic Sans MS" pitchFamily="66" charset="0"/>
              </a:rPr>
              <a:t>One </a:t>
            </a:r>
            <a:r>
              <a:rPr lang="en-US" sz="2000" dirty="0">
                <a:solidFill>
                  <a:srgbClr val="FF0000"/>
                </a:solidFill>
                <a:latin typeface="Comic Sans MS" pitchFamily="66" charset="0"/>
              </a:rPr>
              <a:t>hour later, however, a real nightmare was about to start – while the band were ironically playing the song called “The day we die”, the firework show which had just begun got out of control. A few sparkles lit up the sponge covering the pillars there and soon the whole ceiling caught fire. It all lasted around 10 seconds but the fire turned into real chaos.</a:t>
            </a:r>
            <a:endParaRPr lang="ro-RO" sz="2000" dirty="0">
              <a:solidFill>
                <a:srgbClr val="FF0000"/>
              </a:solidFill>
              <a:latin typeface="Comic Sans MS" pitchFamily="66"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87388" y="2300748"/>
            <a:ext cx="8113881" cy="4395019"/>
          </a:xfrm>
          <a:prstGeom prst="rect">
            <a:avLst/>
          </a:prstGeom>
        </p:spPr>
      </p:pic>
    </p:spTree>
    <p:extLst>
      <p:ext uri="{BB962C8B-B14F-4D97-AF65-F5344CB8AC3E}">
        <p14:creationId xmlns:p14="http://schemas.microsoft.com/office/powerpoint/2010/main" xmlns="" val="788221701"/>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5457" y="696042"/>
            <a:ext cx="9059067" cy="1417894"/>
          </a:xfrm>
        </p:spPr>
        <p:txBody>
          <a:bodyPr>
            <a:normAutofit fontScale="92500" lnSpcReduction="20000"/>
          </a:bodyPr>
          <a:lstStyle/>
          <a:p>
            <a:pPr algn="ctr">
              <a:buNone/>
            </a:pPr>
            <a:r>
              <a:rPr lang="en-US" dirty="0" smtClean="0">
                <a:solidFill>
                  <a:srgbClr val="FF0000"/>
                </a:solidFill>
              </a:rPr>
              <a:t>	</a:t>
            </a:r>
            <a:r>
              <a:rPr lang="en-US" sz="2200" dirty="0" smtClean="0">
                <a:solidFill>
                  <a:srgbClr val="FF0000"/>
                </a:solidFill>
                <a:latin typeface="Comic Sans MS" pitchFamily="66" charset="0"/>
              </a:rPr>
              <a:t>The </a:t>
            </a:r>
            <a:r>
              <a:rPr lang="en-US" sz="2200" dirty="0">
                <a:solidFill>
                  <a:srgbClr val="FF0000"/>
                </a:solidFill>
                <a:latin typeface="Comic Sans MS" pitchFamily="66" charset="0"/>
              </a:rPr>
              <a:t>young people there were all trying to save themselves, and so were </a:t>
            </a:r>
            <a:r>
              <a:rPr lang="en-US" sz="2200" dirty="0" err="1">
                <a:solidFill>
                  <a:srgbClr val="FF0000"/>
                </a:solidFill>
                <a:latin typeface="Comic Sans MS" pitchFamily="66" charset="0"/>
              </a:rPr>
              <a:t>Pavlos</a:t>
            </a:r>
            <a:r>
              <a:rPr lang="en-US" sz="2200" dirty="0">
                <a:solidFill>
                  <a:srgbClr val="FF0000"/>
                </a:solidFill>
                <a:latin typeface="Comic Sans MS" pitchFamily="66" charset="0"/>
              </a:rPr>
              <a:t> and </a:t>
            </a:r>
            <a:r>
              <a:rPr lang="en-US" sz="2200" dirty="0" err="1">
                <a:solidFill>
                  <a:srgbClr val="FF0000"/>
                </a:solidFill>
                <a:latin typeface="Comic Sans MS" pitchFamily="66" charset="0"/>
              </a:rPr>
              <a:t>Laur</a:t>
            </a:r>
            <a:r>
              <a:rPr lang="en-US" sz="2200" dirty="0">
                <a:solidFill>
                  <a:srgbClr val="FF0000"/>
                </a:solidFill>
                <a:latin typeface="Comic Sans MS" pitchFamily="66" charset="0"/>
              </a:rPr>
              <a:t>, rushing through the only exit available. But Mihai couldn’t move, he was stuck in the wheelchair. He thought he would die there. His chair overturned, he covered his head with his hands, but it was in vain: the fire was unstoppable and so was the people’s dread.</a:t>
            </a:r>
            <a:endParaRPr lang="ro-RO" sz="2200" dirty="0">
              <a:solidFill>
                <a:srgbClr val="FF0000"/>
              </a:solidFill>
              <a:latin typeface="Comic Sans MS"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67897" y="2113936"/>
            <a:ext cx="6676563" cy="4409051"/>
          </a:xfrm>
          <a:prstGeom prst="rect">
            <a:avLst/>
          </a:prstGeom>
        </p:spPr>
      </p:pic>
    </p:spTree>
    <p:extLst>
      <p:ext uri="{BB962C8B-B14F-4D97-AF65-F5344CB8AC3E}">
        <p14:creationId xmlns:p14="http://schemas.microsoft.com/office/powerpoint/2010/main" xmlns="" val="4290169164"/>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BF1C4790-FE3C-4020-8CA7-00621DA7BBBC}"/>
    </a:ext>
  </a:extLst>
</a:theme>
</file>

<file path=docProps/app.xml><?xml version="1.0" encoding="utf-8"?>
<Properties xmlns="http://schemas.openxmlformats.org/officeDocument/2006/extended-properties" xmlns:vt="http://schemas.openxmlformats.org/officeDocument/2006/docPropsVTypes">
  <Template>Ion Boardroom</Template>
  <TotalTime>306</TotalTime>
  <Words>346</Words>
  <Application>Microsoft Office PowerPoint</Application>
  <PresentationFormat>Custom</PresentationFormat>
  <Paragraphs>31</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Ion Boardroom</vt:lpstr>
      <vt:lpstr>Sacrifice  in  the  name  of friendship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This video was made as a part of the Erasmus+ KA2 project  “We are the world, we are the children”  2014 - 2016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Sacrifice in the name of friendship</dc:title>
  <dc:creator>Dan Mihai Tudor</dc:creator>
  <cp:lastModifiedBy>munteanu</cp:lastModifiedBy>
  <cp:revision>68</cp:revision>
  <dcterms:created xsi:type="dcterms:W3CDTF">2016-03-08T21:22:21Z</dcterms:created>
  <dcterms:modified xsi:type="dcterms:W3CDTF">2016-07-24T18:39:27Z</dcterms:modified>
</cp:coreProperties>
</file>