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841" r:id="rId2"/>
    <p:sldMasterId id="2147483837" r:id="rId3"/>
  </p:sldMasterIdLst>
  <p:notesMasterIdLst>
    <p:notesMasterId r:id="rId13"/>
  </p:notesMasterIdLst>
  <p:sldIdLst>
    <p:sldId id="712" r:id="rId4"/>
    <p:sldId id="713" r:id="rId5"/>
    <p:sldId id="714" r:id="rId6"/>
    <p:sldId id="736" r:id="rId7"/>
    <p:sldId id="737" r:id="rId8"/>
    <p:sldId id="715" r:id="rId9"/>
    <p:sldId id="752" r:id="rId10"/>
    <p:sldId id="753" r:id="rId11"/>
    <p:sldId id="75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2253C"/>
    <a:srgbClr val="0878BE"/>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74" d="100"/>
          <a:sy n="74" d="100"/>
        </p:scale>
        <p:origin x="-70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3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6C5DC-CDAA-4025-BCB6-BD740005C9EE}" type="datetimeFigureOut">
              <a:rPr lang="en-GB" smtClean="0"/>
              <a:t>16/04/2022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65E90-5706-4C3E-ADDD-8C62DCCAAD83}" type="slidenum">
              <a:rPr lang="en-GB" smtClean="0"/>
              <a:t>‹#›</a:t>
            </a:fld>
            <a:endParaRPr lang="en-GB"/>
          </a:p>
        </p:txBody>
      </p:sp>
    </p:spTree>
    <p:extLst>
      <p:ext uri="{BB962C8B-B14F-4D97-AF65-F5344CB8AC3E}">
        <p14:creationId xmlns:p14="http://schemas.microsoft.com/office/powerpoint/2010/main" val="97452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B765E90-5706-4C3E-ADDD-8C62DCCAAD83}" type="slidenum">
              <a:rPr lang="en-GB" smtClean="0"/>
              <a:t>6</a:t>
            </a:fld>
            <a:endParaRPr lang="en-GB"/>
          </a:p>
        </p:txBody>
      </p:sp>
    </p:spTree>
    <p:extLst>
      <p:ext uri="{BB962C8B-B14F-4D97-AF65-F5344CB8AC3E}">
        <p14:creationId xmlns:p14="http://schemas.microsoft.com/office/powerpoint/2010/main" val="395217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9363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09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087F13B-E62A-4BA1-8D44-C1DDC3CCA806}"/>
              </a:ext>
            </a:extLst>
          </p:cNvPr>
          <p:cNvSpPr>
            <a:spLocks noGrp="1"/>
          </p:cNvSpPr>
          <p:nvPr>
            <p:ph type="title"/>
          </p:nvPr>
        </p:nvSpPr>
        <p:spPr/>
        <p:txBody>
          <a:bodyPr/>
          <a:lstStyle/>
          <a:p>
            <a:r>
              <a:rPr lang="en-US" dirty="0"/>
              <a:t>Click to edit Master title style</a:t>
            </a:r>
            <a:endParaRPr lang="x-none" dirty="0"/>
          </a:p>
        </p:txBody>
      </p:sp>
      <p:sp>
        <p:nvSpPr>
          <p:cNvPr id="8" name="Text Placeholder 7">
            <a:extLst>
              <a:ext uri="{FF2B5EF4-FFF2-40B4-BE49-F238E27FC236}">
                <a16:creationId xmlns:a16="http://schemas.microsoft.com/office/drawing/2014/main" xmlns="" id="{C3AFAD45-E602-49BD-BBFC-30B69DDB2798}"/>
              </a:ext>
            </a:extLst>
          </p:cNvPr>
          <p:cNvSpPr>
            <a:spLocks noGrp="1"/>
          </p:cNvSpPr>
          <p:nvPr>
            <p:ph type="body" sz="quarter" idx="10" hasCustomPrompt="1"/>
          </p:nvPr>
        </p:nvSpPr>
        <p:spPr>
          <a:xfrm>
            <a:off x="914400" y="1504950"/>
            <a:ext cx="10641013" cy="4189413"/>
          </a:xfrm>
        </p:spPr>
        <p:txBody>
          <a:bodyPr/>
          <a:lstStyle>
            <a:lvl1pPr>
              <a:defRPr sz="16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33124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9787" y="2349380"/>
            <a:ext cx="11328880" cy="1595880"/>
          </a:xfrm>
          <a:solidFill>
            <a:srgbClr val="C2D6EF"/>
          </a:solidFill>
        </p:spPr>
        <p:txBody>
          <a:bodyPr/>
          <a:lstStyle>
            <a:lvl1pPr algn="ct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1090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854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4320" y="5696854"/>
            <a:ext cx="1091802" cy="667140"/>
          </a:xfrm>
          <a:prstGeom prst="rect">
            <a:avLst/>
          </a:prstGeom>
        </p:spPr>
      </p:pic>
      <p:sp>
        <p:nvSpPr>
          <p:cNvPr id="9" name="Text Box 2"/>
          <p:cNvSpPr txBox="1">
            <a:spLocks noChangeArrowheads="1"/>
          </p:cNvSpPr>
          <p:nvPr userDrawn="1"/>
        </p:nvSpPr>
        <p:spPr bwMode="auto">
          <a:xfrm>
            <a:off x="620070" y="5803976"/>
            <a:ext cx="6717032" cy="678223"/>
          </a:xfrm>
          <a:prstGeom prst="rect">
            <a:avLst/>
          </a:prstGeom>
          <a:solidFill>
            <a:srgbClr val="BED4EC"/>
          </a:solidFill>
          <a:ln w="9525">
            <a:noFill/>
            <a:miter lim="800000"/>
            <a:headEnd/>
            <a:tailEnd/>
          </a:ln>
          <a:effectLst>
            <a:softEdge rad="63500"/>
          </a:effectLst>
        </p:spPr>
        <p:txBody>
          <a:bodyPr rot="0" vert="horz" wrap="square" lIns="91440" tIns="45720" rIns="91440" bIns="45720" anchor="t" anchorCtr="0">
            <a:noAutofit/>
          </a:bodyPr>
          <a:lstStyle/>
          <a:p>
            <a:pPr algn="ctr">
              <a:spcAft>
                <a:spcPts val="0"/>
              </a:spcAft>
            </a:pPr>
            <a:r>
              <a:rPr lang="en-GB"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Scientix has received funding from the European Union’s H2020 research and innovation programme – project Scientix 4 (</a:t>
            </a:r>
            <a:r>
              <a:rPr lang="en-GB" sz="900" kern="1200" dirty="0">
                <a:solidFill>
                  <a:srgbClr val="7F7F7F"/>
                </a:solidFill>
                <a:effectLst/>
                <a:latin typeface="Arial" panose="020B0604020202020204" pitchFamily="34" charset="0"/>
                <a:ea typeface="MS Mincho" panose="02020609040205080304" pitchFamily="49" charset="-128"/>
                <a:cs typeface="Times New Roman" panose="02020603050405020304" pitchFamily="18" charset="0"/>
              </a:rPr>
              <a:t>Grant agreement N. 101000063) </a:t>
            </a:r>
            <a:r>
              <a:rPr lang="en-GB" sz="2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a:t>
            </a:r>
            <a:r>
              <a:rPr lang="en-GB"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coordinated by European Schoolnet (EUN). The content of the presentation is the sole responsibility of the presenter and it does not represent the opinion of the European Commission (EC), and the EC is not responsible for any use that might be made of information contained</a:t>
            </a:r>
            <a:endParaRPr lang="en-IE" sz="1100" dirty="0">
              <a:solidFill>
                <a:srgbClr val="808080"/>
              </a:solidFill>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31320" y="5696854"/>
            <a:ext cx="1582071" cy="62186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60459" y="375801"/>
            <a:ext cx="8976411" cy="4240534"/>
          </a:xfrm>
          <a:prstGeom prst="rect">
            <a:avLst/>
          </a:prstGeom>
        </p:spPr>
      </p:pic>
    </p:spTree>
    <p:extLst>
      <p:ext uri="{BB962C8B-B14F-4D97-AF65-F5344CB8AC3E}">
        <p14:creationId xmlns:p14="http://schemas.microsoft.com/office/powerpoint/2010/main" val="3491764408"/>
      </p:ext>
    </p:extLst>
  </p:cSld>
  <p:clrMap bg1="lt1" tx1="dk1" bg2="lt2" tx2="dk2" accent1="accent1" accent2="accent2" accent3="accent3" accent4="accent4" accent5="accent5" accent6="accent6" hlink="hlink" folHlink="folHlink"/>
  <p:sldLayoutIdLst>
    <p:sldLayoutId id="2147483750" r:id="rId1"/>
  </p:sldLayoutIdLst>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baseline="0">
          <a:ln>
            <a:noFill/>
          </a:ln>
          <a:solidFill>
            <a:srgbClr val="000000"/>
          </a:solidFill>
          <a:latin typeface="Calibri" pitchFamily="34"/>
          <a:ea typeface="SimSun" pitchFamily="2"/>
        </a:defRPr>
      </a:lvl1pPr>
    </p:titleStyle>
    <p:bodyStyle>
      <a:lvl1pPr marL="342720" marR="0" indent="-342720" algn="l" rtl="0" hangingPunct="0">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BD18603-EC2E-4809-B24C-5DE9DDF6CC1B}"/>
              </a:ext>
            </a:extLst>
          </p:cNvPr>
          <p:cNvGrpSpPr/>
          <p:nvPr userDrawn="1"/>
        </p:nvGrpSpPr>
        <p:grpSpPr>
          <a:xfrm>
            <a:off x="0" y="0"/>
            <a:ext cx="11165343" cy="6858000"/>
            <a:chOff x="0" y="0"/>
            <a:chExt cx="11165343" cy="6858000"/>
          </a:xfrm>
        </p:grpSpPr>
        <p:pic>
          <p:nvPicPr>
            <p:cNvPr id="8" name="Picture 7" descr="A close up of a logo&#10;&#10;Description automatically generated">
              <a:extLst>
                <a:ext uri="{FF2B5EF4-FFF2-40B4-BE49-F238E27FC236}">
                  <a16:creationId xmlns:a16="http://schemas.microsoft.com/office/drawing/2014/main" xmlns="" id="{2574F109-D370-460A-BF7B-2492398C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464" y="1629833"/>
              <a:ext cx="4942879" cy="2547744"/>
            </a:xfrm>
            <a:prstGeom prst="rect">
              <a:avLst/>
            </a:prstGeom>
          </p:spPr>
        </p:pic>
        <p:grpSp>
          <p:nvGrpSpPr>
            <p:cNvPr id="9" name="Group 8">
              <a:extLst>
                <a:ext uri="{FF2B5EF4-FFF2-40B4-BE49-F238E27FC236}">
                  <a16:creationId xmlns:a16="http://schemas.microsoft.com/office/drawing/2014/main" xmlns="" id="{961A680D-0A63-4E6D-A1A3-CF3A51B21AAA}"/>
                </a:ext>
              </a:extLst>
            </p:cNvPr>
            <p:cNvGrpSpPr/>
            <p:nvPr/>
          </p:nvGrpSpPr>
          <p:grpSpPr>
            <a:xfrm>
              <a:off x="0" y="0"/>
              <a:ext cx="5252936" cy="6858000"/>
              <a:chOff x="0" y="0"/>
              <a:chExt cx="5252936" cy="6858000"/>
            </a:xfrm>
          </p:grpSpPr>
          <p:sp>
            <p:nvSpPr>
              <p:cNvPr id="10" name="Rectangle 9">
                <a:extLst>
                  <a:ext uri="{FF2B5EF4-FFF2-40B4-BE49-F238E27FC236}">
                    <a16:creationId xmlns:a16="http://schemas.microsoft.com/office/drawing/2014/main" xmlns="" id="{8EEC820C-783B-49F5-B590-A2AF91739034}"/>
                  </a:ext>
                </a:extLst>
              </p:cNvPr>
              <p:cNvSpPr/>
              <p:nvPr/>
            </p:nvSpPr>
            <p:spPr>
              <a:xfrm>
                <a:off x="0" y="0"/>
                <a:ext cx="5252936"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 name="Picture 11" descr="A close up of a logo&#10;&#10;Description automatically generated">
                <a:extLst>
                  <a:ext uri="{FF2B5EF4-FFF2-40B4-BE49-F238E27FC236}">
                    <a16:creationId xmlns:a16="http://schemas.microsoft.com/office/drawing/2014/main" xmlns="" id="{2E818AAD-6D54-463E-838E-AD1337C79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2909" y="5823984"/>
                <a:ext cx="1321146" cy="532366"/>
              </a:xfrm>
              <a:prstGeom prst="rect">
                <a:avLst/>
              </a:prstGeom>
            </p:spPr>
          </p:pic>
          <p:pic>
            <p:nvPicPr>
              <p:cNvPr id="13" name="Picture 12" descr="A picture containing sunflower, flower&#10;&#10;Description automatically generated">
                <a:extLst>
                  <a:ext uri="{FF2B5EF4-FFF2-40B4-BE49-F238E27FC236}">
                    <a16:creationId xmlns:a16="http://schemas.microsoft.com/office/drawing/2014/main" xmlns="" id="{86DA69A9-0841-46DB-8618-773F34BE38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191" y="5896922"/>
                <a:ext cx="689142" cy="459428"/>
              </a:xfrm>
              <a:prstGeom prst="rect">
                <a:avLst/>
              </a:prstGeom>
            </p:spPr>
          </p:pic>
        </p:grpSp>
      </p:grpSp>
      <p:sp>
        <p:nvSpPr>
          <p:cNvPr id="14" name="Footer Placeholder 2">
            <a:extLst>
              <a:ext uri="{FF2B5EF4-FFF2-40B4-BE49-F238E27FC236}">
                <a16:creationId xmlns:a16="http://schemas.microsoft.com/office/drawing/2014/main" xmlns="" id="{771CFB28-61E0-4070-AA02-3C32F65751C1}"/>
              </a:ext>
            </a:extLst>
          </p:cNvPr>
          <p:cNvSpPr txBox="1">
            <a:spLocks/>
          </p:cNvSpPr>
          <p:nvPr userDrawn="1"/>
        </p:nvSpPr>
        <p:spPr>
          <a:xfrm>
            <a:off x="5349240" y="6231794"/>
            <a:ext cx="676734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808080"/>
                </a:solidFill>
                <a:latin typeface="Arial" panose="020B0604020202020204" pitchFamily="34" charset="0"/>
                <a:ea typeface="MS Mincho" panose="02020609040205080304" pitchFamily="49" charset="-128"/>
                <a:cs typeface="Times New Roman" panose="02020603050405020304" pitchFamily="18" charset="0"/>
              </a:rPr>
              <a:t>Scientix has received funding from the European Union’s H2020 research and innovation programme – project Scientix 4 (</a:t>
            </a:r>
            <a:r>
              <a:rPr lang="en-GB">
                <a:solidFill>
                  <a:srgbClr val="7F7F7F"/>
                </a:solidFill>
                <a:latin typeface="Arial" panose="020B0604020202020204" pitchFamily="34" charset="0"/>
                <a:ea typeface="MS Mincho" panose="02020609040205080304" pitchFamily="49" charset="-128"/>
                <a:cs typeface="Times New Roman" panose="02020603050405020304" pitchFamily="18" charset="0"/>
              </a:rPr>
              <a:t>Grant agreement N. 101000063) </a:t>
            </a:r>
            <a:r>
              <a:rPr lang="en-GB">
                <a:solidFill>
                  <a:srgbClr val="808080"/>
                </a:solidFill>
                <a:latin typeface="Arial" panose="020B0604020202020204" pitchFamily="34" charset="0"/>
                <a:ea typeface="MS Mincho" panose="02020609040205080304" pitchFamily="49" charset="-128"/>
                <a:cs typeface="Times New Roman" panose="02020603050405020304" pitchFamily="18" charset="0"/>
              </a:rPr>
              <a:t> coordinated by European Schoolnet (EUN). The content of the presentation is the sole responsibility of the presenter and it does not represent the opinion of the European Commission (EC), and the EC is not responsible for any use that might be made of information contained</a:t>
            </a:r>
            <a:endPar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28459996"/>
      </p:ext>
    </p:extLst>
  </p:cSld>
  <p:clrMap bg1="lt1" tx1="dk1" bg2="lt2" tx2="dk2" accent1="accent1" accent2="accent2" accent3="accent3" accent4="accent4" accent5="accent5" accent6="accent6" hlink="hlink" folHlink="folHlink"/>
  <p:sldLayoutIdLst>
    <p:sldLayoutId id="2147483848"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612743" y="1310326"/>
            <a:ext cx="10941948" cy="3421930"/>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646464"/>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646464"/>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lvl="0"/>
            <a:r>
              <a:rPr lang="en-US" dirty="0"/>
              <a:t>Click to edit Master text styles:</a:t>
            </a:r>
          </a:p>
        </p:txBody>
      </p:sp>
      <p:pic>
        <p:nvPicPr>
          <p:cNvPr id="9" name="Picture 8" descr="A picture containing sunflower, flower&#10;&#10;Description automatically generated">
            <a:extLst>
              <a:ext uri="{FF2B5EF4-FFF2-40B4-BE49-F238E27FC236}">
                <a16:creationId xmlns:a16="http://schemas.microsoft.com/office/drawing/2014/main" xmlns="" id="{25F60C09-A390-471C-9DE9-C406B850CAA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1912" y="6019623"/>
            <a:ext cx="746749" cy="497833"/>
          </a:xfrm>
          <a:prstGeom prst="rect">
            <a:avLst/>
          </a:prstGeom>
        </p:spPr>
      </p:pic>
      <p:pic>
        <p:nvPicPr>
          <p:cNvPr id="7" name="Picture 6" descr="A close up of a sign&#10;&#10;Description automatically generated">
            <a:extLst>
              <a:ext uri="{FF2B5EF4-FFF2-40B4-BE49-F238E27FC236}">
                <a16:creationId xmlns:a16="http://schemas.microsoft.com/office/drawing/2014/main" xmlns="" id="{397D62CA-B791-4D1C-AFBB-A342774D5EF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65223" y="5988611"/>
            <a:ext cx="1393137" cy="562447"/>
          </a:xfrm>
          <a:prstGeom prst="rect">
            <a:avLst/>
          </a:prstGeom>
        </p:spPr>
      </p:pic>
      <p:sp>
        <p:nvSpPr>
          <p:cNvPr id="15" name="Rectangle 14">
            <a:extLst>
              <a:ext uri="{FF2B5EF4-FFF2-40B4-BE49-F238E27FC236}">
                <a16:creationId xmlns:a16="http://schemas.microsoft.com/office/drawing/2014/main" xmlns="" id="{01732698-7451-438F-BE1C-06B6AE002044}"/>
              </a:ext>
            </a:extLst>
          </p:cNvPr>
          <p:cNvSpPr/>
          <p:nvPr userDrawn="1"/>
        </p:nvSpPr>
        <p:spPr>
          <a:xfrm>
            <a:off x="0" y="274321"/>
            <a:ext cx="12192000" cy="884583"/>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14" name="Picture 13" descr="A close up of a logo&#10;&#10;Description automatically generated">
            <a:extLst>
              <a:ext uri="{FF2B5EF4-FFF2-40B4-BE49-F238E27FC236}">
                <a16:creationId xmlns:a16="http://schemas.microsoft.com/office/drawing/2014/main" xmlns="" id="{837BE94B-0F57-49AB-A59B-4B14B10EDC1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71142" y="5888623"/>
            <a:ext cx="1285189" cy="662435"/>
          </a:xfrm>
          <a:prstGeom prst="rect">
            <a:avLst/>
          </a:prstGeom>
        </p:spPr>
      </p:pic>
      <p:sp>
        <p:nvSpPr>
          <p:cNvPr id="2" name="Title Placeholder 1"/>
          <p:cNvSpPr txBox="1">
            <a:spLocks noGrp="1"/>
          </p:cNvSpPr>
          <p:nvPr>
            <p:ph type="title"/>
          </p:nvPr>
        </p:nvSpPr>
        <p:spPr>
          <a:xfrm>
            <a:off x="612742" y="264896"/>
            <a:ext cx="10941947" cy="884582"/>
          </a:xfrm>
          <a:prstGeom prst="rect">
            <a:avLst/>
          </a:prstGeom>
          <a:noFill/>
          <a:ln>
            <a:noFill/>
          </a:ln>
        </p:spPr>
        <p:txBody>
          <a:bodyPr vert="horz" lIns="50760" tIns="50760" rIns="90000" bIns="5076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dirty="0"/>
          </a:p>
        </p:txBody>
      </p:sp>
    </p:spTree>
    <p:extLst>
      <p:ext uri="{BB962C8B-B14F-4D97-AF65-F5344CB8AC3E}">
        <p14:creationId xmlns:p14="http://schemas.microsoft.com/office/powerpoint/2010/main" val="251995315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Lst>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0" i="0" u="none" strike="noStrike" kern="1200" baseline="0">
          <a:ln>
            <a:noFill/>
          </a:ln>
          <a:solidFill>
            <a:schemeClr val="bg1"/>
          </a:solidFill>
          <a:latin typeface="Arial Bold" pitchFamily="18"/>
        </a:defRPr>
      </a:lvl1pPr>
    </p:titleStyle>
    <p:bodyStyle>
      <a:lvl1pPr marL="457200" marR="0" indent="-457200" algn="l" rtl="0" hangingPunct="0">
        <a:lnSpc>
          <a:spcPct val="100000"/>
        </a:lnSpc>
        <a:spcBef>
          <a:spcPts val="697"/>
        </a:spcBef>
        <a:spcAft>
          <a:spcPts val="0"/>
        </a:spcAft>
        <a:buFont typeface="Arial" panose="020B0604020202020204"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b="0" i="0" u="none" strike="noStrike" kern="1200" baseline="0" dirty="0">
          <a:ln>
            <a:noFill/>
          </a:ln>
          <a:solidFill>
            <a:schemeClr val="tx2"/>
          </a:solidFill>
          <a:latin typeface="Arial" panose="020B0604020202020204" pitchFamily="34" charset="0"/>
          <a:cs typeface="Arial" panose="020B0604020202020204" pitchFamily="34" charset="0"/>
        </a:defRPr>
      </a:lvl1pPr>
      <a:lvl2pPr>
        <a:defRPr lang="en-US" dirty="0">
          <a:solidFill>
            <a:schemeClr val="tx2"/>
          </a:solidFill>
          <a:latin typeface="HelveticaNeueLT Std Med" panose="020B0604020202020204" pitchFamily="34" charset="0"/>
        </a:defRPr>
      </a:lvl2pPr>
      <a:lvl3pPr>
        <a:defRPr lang="en-US" dirty="0">
          <a:solidFill>
            <a:schemeClr val="tx2"/>
          </a:solidFill>
          <a:latin typeface="HelveticaNeueLT Std Med" panose="020B0604020202020204" pitchFamily="34" charset="0"/>
        </a:defRPr>
      </a:lvl3pPr>
      <a:lvl4pPr>
        <a:defRPr lang="en-US" dirty="0">
          <a:solidFill>
            <a:schemeClr val="tx2"/>
          </a:solidFill>
          <a:latin typeface="HelveticaNeueLT Std Med" panose="020B0604020202020204" pitchFamily="34" charset="0"/>
        </a:defRPr>
      </a:lvl4pPr>
      <a:lvl5pPr>
        <a:defRPr lang="en-GB" dirty="0">
          <a:solidFill>
            <a:schemeClr val="tx2"/>
          </a:solidFill>
          <a:latin typeface="HelveticaNeueLT Std Med" panose="020B0604020202020204" pitchFamily="34" charset="0"/>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hyperlink" Target="https://live.etwinning.net/projects/project/308682" TargetMode="External"/><Relationship Id="rId1" Type="http://schemas.openxmlformats.org/officeDocument/2006/relationships/slideLayout" Target="../slideLayouts/slideLayout3.xml"/><Relationship Id="rId6" Type="http://schemas.openxmlformats.org/officeDocument/2006/relationships/image" Target="../media/image121.svg"/><Relationship Id="rId5" Type="http://schemas.openxmlformats.org/officeDocument/2006/relationships/image" Target="../media/image14.png"/><Relationship Id="rId4" Type="http://schemas.openxmlformats.org/officeDocument/2006/relationships/image" Target="../media/image119.sv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hyperlink" Target="https://youtu.be/UqfvwxZw-Qo" TargetMode="External"/><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hyperlink" Target="http://domowenauczanie.pl/generator/" TargetMode="Externa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hyperlink" Target="https://twinspace.etwinning.net/187874/pages/page/1881024" TargetMode="External"/><Relationship Id="rId7" Type="http://schemas.openxmlformats.org/officeDocument/2006/relationships/image" Target="../media/image15.jp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hyperlink" Target="https://www.storyjumper.com/book/read/122499612/Sky-Explorers-I-Have-A-Dream" TargetMode="External"/><Relationship Id="rId5" Type="http://schemas.openxmlformats.org/officeDocument/2006/relationships/hyperlink" Target="https://www.storyjumper.com/book/read/131308332/62586724bd994" TargetMode="External"/><Relationship Id="rId4" Type="http://schemas.openxmlformats.org/officeDocument/2006/relationships/hyperlink" Target="https://express.adobe.com/video/u7Sj5ugCK9yw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thinglink.com/scene/1570079884850495490" TargetMode="External"/><Relationship Id="rId13" Type="http://schemas.openxmlformats.org/officeDocument/2006/relationships/image" Target="../media/image15.jpg"/><Relationship Id="rId3" Type="http://schemas.openxmlformats.org/officeDocument/2006/relationships/image" Target="../media/image20.jpg"/><Relationship Id="rId7" Type="http://schemas.openxmlformats.org/officeDocument/2006/relationships/hyperlink" Target="https://twinspace.etwinning.net/187874/pages/page/2194818" TargetMode="External"/><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twinspace.etwinning.net/187874/pages/page/1946747/edit" TargetMode="External"/><Relationship Id="rId11" Type="http://schemas.openxmlformats.org/officeDocument/2006/relationships/hyperlink" Target="https://view.genial.ly/61abc0ea35dc8d0de2dfff95/presentation-rocket-design-project-etwinning" TargetMode="External"/><Relationship Id="rId5" Type="http://schemas.openxmlformats.org/officeDocument/2006/relationships/hyperlink" Target="https://read.bookcreator.com/5TIKpCEghZUGYUVF9dyvFC7QaX42/9pn95hFvSiSoId1B7lTgEw" TargetMode="External"/><Relationship Id="rId10" Type="http://schemas.openxmlformats.org/officeDocument/2006/relationships/hyperlink" Target="https://wakelet.com/wake/OHhJifrr5jBS-7g_6rs8b" TargetMode="External"/><Relationship Id="rId4" Type="http://schemas.openxmlformats.org/officeDocument/2006/relationships/hyperlink" Target="https://youtu.be/UqfvwxZw-Qo" TargetMode="External"/><Relationship Id="rId9" Type="http://schemas.openxmlformats.org/officeDocument/2006/relationships/hyperlink" Target="https://www.canva.com/design/DAE7gd0L6jI/kM3fvAfw7cLjS2HmPu5vsg/edit?utm_content=DAE7gd0L6jI&amp;utm_campaign=designshare&amp;utm_medium=link2&amp;utm_source=sharebutto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8.jpg"/><Relationship Id="rId1" Type="http://schemas.openxmlformats.org/officeDocument/2006/relationships/slideLayout" Target="../slideLayouts/slideLayout5.xml"/><Relationship Id="rId6" Type="http://schemas.openxmlformats.org/officeDocument/2006/relationships/hyperlink" Target="http://domowenauczanie.pl/generator/" TargetMode="External"/><Relationship Id="rId5" Type="http://schemas.openxmlformats.org/officeDocument/2006/relationships/image" Target="../media/image15.jpg"/><Relationship Id="rId4" Type="http://schemas.openxmlformats.org/officeDocument/2006/relationships/hyperlink" Target="https://youtu.be/UqfvwxZw-Q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2EE3215-8C68-4836-AE95-982FE5DCB811}"/>
              </a:ext>
            </a:extLst>
          </p:cNvPr>
          <p:cNvSpPr txBox="1"/>
          <p:nvPr/>
        </p:nvSpPr>
        <p:spPr>
          <a:xfrm>
            <a:off x="441309" y="444567"/>
            <a:ext cx="4380432" cy="1077218"/>
          </a:xfrm>
          <a:prstGeom prst="rect">
            <a:avLst/>
          </a:prstGeom>
          <a:noFill/>
        </p:spPr>
        <p:txBody>
          <a:bodyPr wrap="square" rtlCol="0">
            <a:spAutoFit/>
          </a:bodyPr>
          <a:lstStyle/>
          <a:p>
            <a:pPr algn="ctr"/>
            <a:r>
              <a:rPr lang="ro-RO" sz="3200" b="1" dirty="0" smtClean="0">
                <a:solidFill>
                  <a:schemeClr val="bg1"/>
                </a:solidFill>
              </a:rPr>
              <a:t>HAPPY KIDS WITH STEAM </a:t>
            </a:r>
            <a:endParaRPr lang="en-IE" sz="3200" b="1" dirty="0">
              <a:solidFill>
                <a:schemeClr val="bg1"/>
              </a:solidFill>
            </a:endParaRPr>
          </a:p>
        </p:txBody>
      </p:sp>
      <p:sp>
        <p:nvSpPr>
          <p:cNvPr id="12" name="TextBox 11">
            <a:extLst>
              <a:ext uri="{FF2B5EF4-FFF2-40B4-BE49-F238E27FC236}">
                <a16:creationId xmlns:a16="http://schemas.microsoft.com/office/drawing/2014/main" xmlns="" id="{3DC75178-180A-43A3-BA7D-2960F9EC47E2}"/>
              </a:ext>
            </a:extLst>
          </p:cNvPr>
          <p:cNvSpPr txBox="1"/>
          <p:nvPr/>
        </p:nvSpPr>
        <p:spPr>
          <a:xfrm>
            <a:off x="1803074" y="1497079"/>
            <a:ext cx="3877975" cy="707886"/>
          </a:xfrm>
          <a:prstGeom prst="rect">
            <a:avLst/>
          </a:prstGeom>
          <a:noFill/>
        </p:spPr>
        <p:txBody>
          <a:bodyPr wrap="square" rtlCol="0">
            <a:spAutoFit/>
          </a:bodyPr>
          <a:lstStyle/>
          <a:p>
            <a:pPr algn="ctr"/>
            <a:r>
              <a:rPr lang="ro-RO" sz="2000" b="1" dirty="0" smtClean="0">
                <a:solidFill>
                  <a:schemeClr val="bg1"/>
                </a:solidFill>
              </a:rPr>
              <a:t>Ali Coșkun</a:t>
            </a:r>
          </a:p>
          <a:p>
            <a:pPr algn="ctr"/>
            <a:r>
              <a:rPr lang="ro-RO" sz="2000" b="1" dirty="0" smtClean="0">
                <a:solidFill>
                  <a:schemeClr val="bg1"/>
                </a:solidFill>
              </a:rPr>
              <a:t>Sibel Kara</a:t>
            </a:r>
            <a:endParaRPr lang="en-IE" sz="2000" b="1" dirty="0">
              <a:solidFill>
                <a:schemeClr val="bg1"/>
              </a:solidFill>
            </a:endParaRPr>
          </a:p>
        </p:txBody>
      </p:sp>
      <p:sp>
        <p:nvSpPr>
          <p:cNvPr id="10" name="TextBox 9">
            <a:extLst>
              <a:ext uri="{FF2B5EF4-FFF2-40B4-BE49-F238E27FC236}">
                <a16:creationId xmlns:a16="http://schemas.microsoft.com/office/drawing/2014/main" xmlns="" id="{9D5B9B3C-23BA-4D19-BBCD-D5C79EE82F31}"/>
              </a:ext>
            </a:extLst>
          </p:cNvPr>
          <p:cNvSpPr txBox="1"/>
          <p:nvPr/>
        </p:nvSpPr>
        <p:spPr>
          <a:xfrm>
            <a:off x="-773542" y="1527857"/>
            <a:ext cx="4380433" cy="646331"/>
          </a:xfrm>
          <a:prstGeom prst="rect">
            <a:avLst/>
          </a:prstGeom>
          <a:noFill/>
        </p:spPr>
        <p:txBody>
          <a:bodyPr wrap="square" rtlCol="0">
            <a:spAutoFit/>
          </a:bodyPr>
          <a:lstStyle/>
          <a:p>
            <a:pPr algn="ctr"/>
            <a:r>
              <a:rPr lang="ro-RO" dirty="0" smtClean="0">
                <a:solidFill>
                  <a:schemeClr val="bg1"/>
                </a:solidFill>
              </a:rPr>
              <a:t>Project Founders- </a:t>
            </a:r>
          </a:p>
          <a:p>
            <a:pPr algn="ctr"/>
            <a:r>
              <a:rPr lang="en-IE" dirty="0" err="1" smtClean="0">
                <a:solidFill>
                  <a:schemeClr val="bg1"/>
                </a:solidFill>
              </a:rPr>
              <a:t>Scientix</a:t>
            </a:r>
            <a:r>
              <a:rPr lang="en-IE" dirty="0" smtClean="0">
                <a:solidFill>
                  <a:schemeClr val="bg1"/>
                </a:solidFill>
              </a:rPr>
              <a:t> </a:t>
            </a:r>
            <a:r>
              <a:rPr lang="en-IE" dirty="0">
                <a:solidFill>
                  <a:schemeClr val="bg1"/>
                </a:solidFill>
              </a:rPr>
              <a:t>Ambassador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086" y="87086"/>
            <a:ext cx="5050971" cy="5955563"/>
          </a:xfrm>
          <a:prstGeom prst="rect">
            <a:avLst/>
          </a:prstGeom>
        </p:spPr>
      </p:pic>
      <p:sp>
        <p:nvSpPr>
          <p:cNvPr id="3" name="Metin kutusu 2"/>
          <p:cNvSpPr txBox="1"/>
          <p:nvPr/>
        </p:nvSpPr>
        <p:spPr>
          <a:xfrm>
            <a:off x="1620533" y="2249222"/>
            <a:ext cx="2021983" cy="923330"/>
          </a:xfrm>
          <a:prstGeom prst="rect">
            <a:avLst/>
          </a:prstGeom>
          <a:noFill/>
        </p:spPr>
        <p:txBody>
          <a:bodyPr wrap="square" rtlCol="0">
            <a:spAutoFit/>
          </a:bodyPr>
          <a:lstStyle/>
          <a:p>
            <a:r>
              <a:rPr lang="tr-TR" b="1" dirty="0" smtClean="0">
                <a:solidFill>
                  <a:schemeClr val="bg1"/>
                </a:solidFill>
              </a:rPr>
              <a:t>15 ÜLKE</a:t>
            </a:r>
          </a:p>
          <a:p>
            <a:r>
              <a:rPr lang="tr-TR" b="1" dirty="0" smtClean="0">
                <a:solidFill>
                  <a:schemeClr val="bg1"/>
                </a:solidFill>
              </a:rPr>
              <a:t>43 ÖĞRETMEN</a:t>
            </a:r>
          </a:p>
          <a:p>
            <a:r>
              <a:rPr lang="tr-TR" b="1" dirty="0" smtClean="0">
                <a:solidFill>
                  <a:schemeClr val="bg1"/>
                </a:solidFill>
              </a:rPr>
              <a:t>144 ÖĞRENCİ</a:t>
            </a:r>
            <a:endParaRPr lang="tr-TR" b="1" dirty="0">
              <a:solidFill>
                <a:schemeClr val="bg1"/>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673" y="3285783"/>
            <a:ext cx="2190217" cy="2842025"/>
          </a:xfrm>
          <a:prstGeom prst="rect">
            <a:avLst/>
          </a:prstGeom>
        </p:spPr>
      </p:pic>
    </p:spTree>
    <p:extLst>
      <p:ext uri="{BB962C8B-B14F-4D97-AF65-F5344CB8AC3E}">
        <p14:creationId xmlns:p14="http://schemas.microsoft.com/office/powerpoint/2010/main" val="2813627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697ABAF-519D-47AD-86DF-8496ABEE3F19}"/>
              </a:ext>
            </a:extLst>
          </p:cNvPr>
          <p:cNvSpPr>
            <a:spLocks noGrp="1"/>
          </p:cNvSpPr>
          <p:nvPr>
            <p:ph type="title"/>
          </p:nvPr>
        </p:nvSpPr>
        <p:spPr/>
        <p:txBody>
          <a:bodyPr/>
          <a:lstStyle/>
          <a:p>
            <a:r>
              <a:rPr lang="en-US" dirty="0"/>
              <a:t>Information</a:t>
            </a:r>
            <a:endParaRPr lang="x-none" dirty="0"/>
          </a:p>
        </p:txBody>
      </p:sp>
      <p:grpSp>
        <p:nvGrpSpPr>
          <p:cNvPr id="59" name="Group 58">
            <a:extLst>
              <a:ext uri="{FF2B5EF4-FFF2-40B4-BE49-F238E27FC236}">
                <a16:creationId xmlns:a16="http://schemas.microsoft.com/office/drawing/2014/main" xmlns="" id="{413A69E0-11C0-4636-9C29-20D911758BD2}"/>
              </a:ext>
            </a:extLst>
          </p:cNvPr>
          <p:cNvGrpSpPr/>
          <p:nvPr/>
        </p:nvGrpSpPr>
        <p:grpSpPr>
          <a:xfrm>
            <a:off x="8508957" y="1184343"/>
            <a:ext cx="3404370" cy="863141"/>
            <a:chOff x="3190672" y="1245671"/>
            <a:chExt cx="3369535" cy="1080344"/>
          </a:xfrm>
        </p:grpSpPr>
        <p:sp>
          <p:nvSpPr>
            <p:cNvPr id="14" name="Rectangle 13">
              <a:extLst>
                <a:ext uri="{FF2B5EF4-FFF2-40B4-BE49-F238E27FC236}">
                  <a16:creationId xmlns:a16="http://schemas.microsoft.com/office/drawing/2014/main" xmlns="" id="{282C9D28-FC08-458C-B2CE-F627512573ED}"/>
                </a:ext>
              </a:extLst>
            </p:cNvPr>
            <p:cNvSpPr/>
            <p:nvPr/>
          </p:nvSpPr>
          <p:spPr>
            <a:xfrm>
              <a:off x="3902645" y="1401471"/>
              <a:ext cx="2657562" cy="924544"/>
            </a:xfrm>
            <a:prstGeom prst="rect">
              <a:avLst/>
            </a:prstGeom>
          </p:spPr>
          <p:txBody>
            <a:bodyPr wrap="square">
              <a:spAutoFit/>
            </a:bodyPr>
            <a:lstStyle/>
            <a:p>
              <a:r>
                <a:rPr lang="fr-BE" sz="1400" b="1" dirty="0">
                  <a:solidFill>
                    <a:schemeClr val="tx2"/>
                  </a:solidFill>
                  <a:latin typeface="Arial" panose="020B0604020202020204" pitchFamily="34" charset="0"/>
                  <a:cs typeface="Arial" panose="020B0604020202020204" pitchFamily="34" charset="0"/>
                  <a:hlinkClick r:id="rId2"/>
                </a:rPr>
                <a:t>https://</a:t>
              </a:r>
              <a:r>
                <a:rPr lang="fr-BE" sz="1400" b="1" dirty="0" smtClean="0">
                  <a:solidFill>
                    <a:schemeClr val="tx2"/>
                  </a:solidFill>
                  <a:latin typeface="Arial" panose="020B0604020202020204" pitchFamily="34" charset="0"/>
                  <a:cs typeface="Arial" panose="020B0604020202020204" pitchFamily="34" charset="0"/>
                  <a:hlinkClick r:id="rId2"/>
                </a:rPr>
                <a:t>live.etwinning.net/projects/project/308682</a:t>
              </a:r>
              <a:endParaRPr lang="ro-RO" sz="1400" b="1" dirty="0" smtClean="0">
                <a:solidFill>
                  <a:schemeClr val="tx2"/>
                </a:solidFill>
                <a:latin typeface="Arial" panose="020B0604020202020204" pitchFamily="34" charset="0"/>
                <a:cs typeface="Arial" panose="020B0604020202020204" pitchFamily="34" charset="0"/>
              </a:endParaRPr>
            </a:p>
            <a:p>
              <a:endParaRPr lang="fr-BE" sz="1400" b="1" dirty="0">
                <a:solidFill>
                  <a:schemeClr val="tx2"/>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xmlns="" id="{12B290D4-5894-43D6-908F-9F468659B37D}"/>
                </a:ext>
              </a:extLst>
            </p:cNvPr>
            <p:cNvGrpSpPr/>
            <p:nvPr/>
          </p:nvGrpSpPr>
          <p:grpSpPr>
            <a:xfrm>
              <a:off x="3190672" y="1245671"/>
              <a:ext cx="680936" cy="680936"/>
              <a:chOff x="3219856" y="1245671"/>
              <a:chExt cx="680936" cy="680936"/>
            </a:xfrm>
          </p:grpSpPr>
          <p:sp>
            <p:nvSpPr>
              <p:cNvPr id="12" name="Oval 11">
                <a:extLst>
                  <a:ext uri="{FF2B5EF4-FFF2-40B4-BE49-F238E27FC236}">
                    <a16:creationId xmlns:a16="http://schemas.microsoft.com/office/drawing/2014/main" xmlns="" id="{64516FE0-D211-4F19-B3C1-351B6FA31A1A}"/>
                  </a:ext>
                </a:extLst>
              </p:cNvPr>
              <p:cNvSpPr/>
              <p:nvPr/>
            </p:nvSpPr>
            <p:spPr>
              <a:xfrm>
                <a:off x="3219856" y="1245671"/>
                <a:ext cx="680936" cy="6809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a:p>
            </p:txBody>
          </p:sp>
          <p:pic>
            <p:nvPicPr>
              <p:cNvPr id="17" name="Graphic 16" descr="Link">
                <a:extLst>
                  <a:ext uri="{FF2B5EF4-FFF2-40B4-BE49-F238E27FC236}">
                    <a16:creationId xmlns:a16="http://schemas.microsoft.com/office/drawing/2014/main" xmlns="" id="{9704427C-2CFF-49D2-AA20-44EC4BE031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02775" y="1328590"/>
                <a:ext cx="515097" cy="515097"/>
              </a:xfrm>
              <a:prstGeom prst="rect">
                <a:avLst/>
              </a:prstGeom>
            </p:spPr>
          </p:pic>
        </p:grpSp>
      </p:grpSp>
      <p:pic>
        <p:nvPicPr>
          <p:cNvPr id="30" name="Graphic 29" descr="Back RTL">
            <a:extLst>
              <a:ext uri="{FF2B5EF4-FFF2-40B4-BE49-F238E27FC236}">
                <a16:creationId xmlns:a16="http://schemas.microsoft.com/office/drawing/2014/main" xmlns="" id="{B55D3F73-FE53-4822-A31D-66A9201C6C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2416644">
            <a:off x="5437610" y="4703348"/>
            <a:ext cx="653242" cy="653242"/>
          </a:xfrm>
          <a:prstGeom prst="rect">
            <a:avLst/>
          </a:prstGeom>
        </p:spPr>
      </p:pic>
      <p:sp>
        <p:nvSpPr>
          <p:cNvPr id="6" name="Rectangle 5"/>
          <p:cNvSpPr/>
          <p:nvPr/>
        </p:nvSpPr>
        <p:spPr>
          <a:xfrm>
            <a:off x="2560321" y="1709750"/>
            <a:ext cx="7175861" cy="5078313"/>
          </a:xfrm>
          <a:prstGeom prst="rect">
            <a:avLst/>
          </a:prstGeom>
        </p:spPr>
        <p:txBody>
          <a:bodyPr wrap="square">
            <a:spAutoFit/>
          </a:bodyPr>
          <a:lstStyle/>
          <a:p>
            <a:r>
              <a:rPr lang="ro-RO" b="1" dirty="0" smtClean="0">
                <a:solidFill>
                  <a:srgbClr val="002060"/>
                </a:solidFill>
                <a:latin typeface="Comic Sans MS" panose="030F0702030302020204" pitchFamily="66" charset="0"/>
              </a:rPr>
              <a:t>   </a:t>
            </a:r>
            <a:r>
              <a:rPr lang="en-US" b="1" dirty="0" err="1" smtClean="0">
                <a:solidFill>
                  <a:srgbClr val="002060"/>
                </a:solidFill>
                <a:latin typeface="Comic Sans MS" panose="030F0702030302020204" pitchFamily="66" charset="0"/>
              </a:rPr>
              <a:t>Çocukların</a:t>
            </a:r>
            <a:r>
              <a:rPr lang="en-US" b="1" dirty="0" smtClean="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en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sevdiği</a:t>
            </a:r>
            <a:r>
              <a:rPr lang="en-US" b="1" dirty="0">
                <a:solidFill>
                  <a:srgbClr val="002060"/>
                </a:solidFill>
                <a:latin typeface="Comic Sans MS" panose="030F0702030302020204" pitchFamily="66" charset="0"/>
              </a:rPr>
              <a:t> STEAM </a:t>
            </a:r>
            <a:r>
              <a:rPr lang="en-US" b="1" dirty="0" err="1">
                <a:solidFill>
                  <a:srgbClr val="002060"/>
                </a:solidFill>
                <a:latin typeface="Comic Sans MS" panose="030F0702030302020204" pitchFamily="66" charset="0"/>
              </a:rPr>
              <a:t>aktiviteleri.STEAM</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farklı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disiplinleri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bir</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araya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getirmek</a:t>
            </a:r>
            <a:r>
              <a:rPr lang="en-US" b="1" dirty="0">
                <a:solidFill>
                  <a:srgbClr val="002060"/>
                </a:solidFill>
                <a:latin typeface="Comic Sans MS" panose="030F0702030302020204" pitchFamily="66" charset="0"/>
              </a:rPr>
              <a:t>, problem </a:t>
            </a:r>
            <a:r>
              <a:rPr lang="en-US" b="1" dirty="0" err="1">
                <a:solidFill>
                  <a:srgbClr val="002060"/>
                </a:solidFill>
                <a:latin typeface="Comic Sans MS" panose="030F0702030302020204" pitchFamily="66" charset="0"/>
              </a:rPr>
              <a:t>çözme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ürün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tasarlama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yaratma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eleştirel</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düşünme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takım</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çalışması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teknoloji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kullanımı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gibi</a:t>
            </a:r>
            <a:r>
              <a:rPr lang="en-US" b="1" dirty="0">
                <a:solidFill>
                  <a:srgbClr val="002060"/>
                </a:solidFill>
                <a:latin typeface="Comic Sans MS" panose="030F0702030302020204" pitchFamily="66" charset="0"/>
              </a:rPr>
              <a:t> 21. </a:t>
            </a:r>
            <a:r>
              <a:rPr lang="en-US" b="1" dirty="0" err="1">
                <a:solidFill>
                  <a:srgbClr val="002060"/>
                </a:solidFill>
                <a:latin typeface="Comic Sans MS" panose="030F0702030302020204" pitchFamily="66" charset="0"/>
              </a:rPr>
              <a:t>yüzyıl</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becerilerini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geliştirmek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ve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günlük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hayatta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karşılaştıkları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problemlere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çözüm</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üretme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becerisi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kazandırmaktır.Çocukların</a:t>
            </a:r>
            <a:r>
              <a:rPr lang="en-US" b="1" dirty="0">
                <a:solidFill>
                  <a:srgbClr val="002060"/>
                </a:solidFill>
                <a:latin typeface="Comic Sans MS" panose="030F0702030302020204" pitchFamily="66" charset="0"/>
              </a:rPr>
              <a:t> 21. </a:t>
            </a:r>
            <a:r>
              <a:rPr lang="en-US" b="1" dirty="0" err="1">
                <a:solidFill>
                  <a:srgbClr val="002060"/>
                </a:solidFill>
                <a:latin typeface="Comic Sans MS" panose="030F0702030302020204" pitchFamily="66" charset="0"/>
              </a:rPr>
              <a:t>yüzyıl</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becerilerini</a:t>
            </a:r>
            <a:r>
              <a:rPr lang="en-US" b="1" dirty="0">
                <a:solidFill>
                  <a:srgbClr val="002060"/>
                </a:solidFill>
                <a:latin typeface="Comic Sans MS" panose="030F0702030302020204" pitchFamily="66" charset="0"/>
              </a:rPr>
              <a:t> STEAM </a:t>
            </a:r>
            <a:r>
              <a:rPr lang="en-US" b="1" dirty="0" err="1">
                <a:solidFill>
                  <a:srgbClr val="002060"/>
                </a:solidFill>
                <a:latin typeface="Comic Sans MS" panose="030F0702030302020204" pitchFamily="66" charset="0"/>
              </a:rPr>
              <a:t>ile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küçük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yaşta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edinmeleri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günlük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yaşamlarını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ve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eğitim</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hayatlarını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daha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keyifli</a:t>
            </a:r>
            <a:r>
              <a:rPr lang="en-US" b="1" dirty="0">
                <a:solidFill>
                  <a:srgbClr val="002060"/>
                </a:solidFill>
                <a:latin typeface="Comic Sans MS" panose="030F0702030302020204" pitchFamily="66" charset="0"/>
              </a:rPr>
              <a:t> hale </a:t>
            </a:r>
            <a:r>
              <a:rPr lang="en-US" b="1" dirty="0" err="1">
                <a:solidFill>
                  <a:srgbClr val="002060"/>
                </a:solidFill>
                <a:latin typeface="Comic Sans MS" panose="030F0702030302020204" pitchFamily="66" charset="0"/>
              </a:rPr>
              <a:t>getirecek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ve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akademik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başarılarını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artıracaktır.Çocuklar</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için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oluşturacağımız</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etkinliklerle</a:t>
            </a:r>
            <a:r>
              <a:rPr lang="en-US" b="1" dirty="0">
                <a:solidFill>
                  <a:srgbClr val="002060"/>
                </a:solidFill>
                <a:latin typeface="Comic Sans MS" panose="030F0702030302020204" pitchFamily="66" charset="0"/>
              </a:rPr>
              <a:t> hem </a:t>
            </a:r>
            <a:r>
              <a:rPr lang="en-US" b="1" dirty="0" err="1">
                <a:solidFill>
                  <a:srgbClr val="002060"/>
                </a:solidFill>
                <a:latin typeface="Comic Sans MS" panose="030F0702030302020204" pitchFamily="66" charset="0"/>
              </a:rPr>
              <a:t>eğlenecekler</a:t>
            </a:r>
            <a:r>
              <a:rPr lang="en-US" b="1" dirty="0">
                <a:solidFill>
                  <a:srgbClr val="002060"/>
                </a:solidFill>
                <a:latin typeface="Comic Sans MS" panose="030F0702030302020204" pitchFamily="66" charset="0"/>
              </a:rPr>
              <a:t> hem de </a:t>
            </a:r>
            <a:r>
              <a:rPr lang="en-US" b="1" dirty="0" err="1">
                <a:solidFill>
                  <a:srgbClr val="002060"/>
                </a:solidFill>
                <a:latin typeface="Comic Sans MS" panose="030F0702030302020204" pitchFamily="66" charset="0"/>
              </a:rPr>
              <a:t>farklı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okul</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ve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ülkelerden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arkadaşlarıyla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birlikte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çalışmanın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mutluluğunu</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yaşayacaklar.Öğrenciler</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aktif</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görevler</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alarak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çalışmalarını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ve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becerilerini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arkadaşlarıyla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paylaşarak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kendilerini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ifade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etmenin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keyfini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yaşayacaklardır.Bu</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projede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Çocukların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eğlenerek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ürünler</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yaratacakları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hayatları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üzerine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inşa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edilen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aktivitelerde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mutluluğu</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yaşayacakları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farklı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ülkelerden</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arkadaşlarıyla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bir</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araya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gelerek</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iletişim</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ve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işbirliğini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sağlayacakları</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bir</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projedir</a:t>
            </a:r>
            <a:r>
              <a:rPr lang="en-US" b="1" dirty="0">
                <a:solidFill>
                  <a:srgbClr val="002060"/>
                </a:solidFill>
                <a:latin typeface="Comic Sans MS" panose="030F0702030302020204" pitchFamily="66" charset="0"/>
              </a:rPr>
              <a:t>.</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933" y="2462347"/>
            <a:ext cx="2327367" cy="232736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247" y="1570427"/>
            <a:ext cx="2224486" cy="3332499"/>
          </a:xfrm>
          <a:prstGeom prst="rect">
            <a:avLst/>
          </a:prstGeom>
        </p:spPr>
      </p:pic>
    </p:spTree>
    <p:extLst>
      <p:ext uri="{BB962C8B-B14F-4D97-AF65-F5344CB8AC3E}">
        <p14:creationId xmlns:p14="http://schemas.microsoft.com/office/powerpoint/2010/main" val="257537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07D959-6967-4D4C-BF7D-CA53CE9E44A6}"/>
              </a:ext>
            </a:extLst>
          </p:cNvPr>
          <p:cNvSpPr>
            <a:spLocks noGrp="1"/>
          </p:cNvSpPr>
          <p:nvPr>
            <p:ph type="title"/>
          </p:nvPr>
        </p:nvSpPr>
        <p:spPr>
          <a:xfrm>
            <a:off x="0" y="264896"/>
            <a:ext cx="12192000" cy="884582"/>
          </a:xfrm>
        </p:spPr>
        <p:txBody>
          <a:bodyPr/>
          <a:lstStyle/>
          <a:p>
            <a:endParaRPr lang="x-none" sz="2800" dirty="0"/>
          </a:p>
        </p:txBody>
      </p:sp>
      <p:sp>
        <p:nvSpPr>
          <p:cNvPr id="4" name="Text Placeholder 3">
            <a:extLst>
              <a:ext uri="{FF2B5EF4-FFF2-40B4-BE49-F238E27FC236}">
                <a16:creationId xmlns:a16="http://schemas.microsoft.com/office/drawing/2014/main" xmlns="" id="{D9E40CCD-AE2B-4B4F-A67C-EB2658C025BB}"/>
              </a:ext>
            </a:extLst>
          </p:cNvPr>
          <p:cNvSpPr>
            <a:spLocks noGrp="1"/>
          </p:cNvSpPr>
          <p:nvPr>
            <p:ph type="body" sz="quarter" idx="10"/>
          </p:nvPr>
        </p:nvSpPr>
        <p:spPr>
          <a:xfrm>
            <a:off x="2393766" y="2227450"/>
            <a:ext cx="7967571" cy="3591791"/>
          </a:xfrm>
        </p:spPr>
        <p:txBody>
          <a:bodyPr/>
          <a:lstStyle/>
          <a:p>
            <a:r>
              <a:rPr lang="en-US" sz="2800" b="1" dirty="0"/>
              <a:t>1.1.SOLAR SYSTEM </a:t>
            </a:r>
            <a:r>
              <a:rPr lang="en-US" sz="2800" b="1" dirty="0" smtClean="0"/>
              <a:t>3D</a:t>
            </a:r>
            <a:endParaRPr lang="ro-RO" sz="2800" b="1" dirty="0" smtClean="0"/>
          </a:p>
          <a:p>
            <a:r>
              <a:rPr lang="en-US" sz="2800" b="1" dirty="0" smtClean="0"/>
              <a:t>1.2.ROCKET </a:t>
            </a:r>
            <a:r>
              <a:rPr lang="en-US" sz="2800" b="1" dirty="0"/>
              <a:t>DESİNG</a:t>
            </a:r>
          </a:p>
          <a:p>
            <a:r>
              <a:rPr lang="en-US" sz="2800" b="1" dirty="0"/>
              <a:t>1.3. </a:t>
            </a:r>
            <a:r>
              <a:rPr lang="en-US" sz="2800" b="1" dirty="0" smtClean="0"/>
              <a:t>T</a:t>
            </a:r>
            <a:r>
              <a:rPr lang="ro-RO" sz="2800" b="1" dirty="0" smtClean="0"/>
              <a:t>ELESCOPE CONSTRUCTION</a:t>
            </a:r>
            <a:r>
              <a:rPr lang="en-US" sz="2800" b="1" dirty="0" smtClean="0"/>
              <a:t> </a:t>
            </a:r>
            <a:r>
              <a:rPr lang="en-US" sz="2800" b="1" dirty="0"/>
              <a:t>(SPACE EYE)</a:t>
            </a:r>
          </a:p>
          <a:p>
            <a:r>
              <a:rPr lang="en-US" sz="2800" b="1" dirty="0" smtClean="0"/>
              <a:t>1.4.</a:t>
            </a:r>
            <a:r>
              <a:rPr lang="ro-RO" sz="2800" b="1" dirty="0" smtClean="0"/>
              <a:t>MAGNETIC SPACECRAFT</a:t>
            </a:r>
          </a:p>
          <a:p>
            <a:r>
              <a:rPr lang="en-US" sz="2800" b="1" dirty="0" smtClean="0"/>
              <a:t> </a:t>
            </a:r>
            <a:r>
              <a:rPr lang="en-US" sz="2800" b="1" dirty="0" err="1" smtClean="0"/>
              <a:t>Activit</a:t>
            </a:r>
            <a:r>
              <a:rPr lang="ro-RO" sz="2800" b="1" dirty="0" smtClean="0"/>
              <a:t>ies</a:t>
            </a:r>
            <a:r>
              <a:rPr lang="en-US" sz="2800" b="1" dirty="0" smtClean="0"/>
              <a:t> </a:t>
            </a:r>
            <a:r>
              <a:rPr lang="ro-RO" sz="2800" b="1" dirty="0" smtClean="0"/>
              <a:t>G</a:t>
            </a:r>
            <a:r>
              <a:rPr lang="en-US" sz="2800" b="1" dirty="0" err="1" smtClean="0"/>
              <a:t>ames</a:t>
            </a:r>
            <a:endParaRPr lang="en-US" sz="2800" b="1" dirty="0"/>
          </a:p>
          <a:p>
            <a:r>
              <a:rPr lang="ro-RO" sz="2800" b="1" dirty="0"/>
              <a:t> </a:t>
            </a:r>
            <a:r>
              <a:rPr lang="ro-RO" sz="2800" b="1" dirty="0" smtClean="0"/>
              <a:t>Activities</a:t>
            </a:r>
            <a:r>
              <a:rPr lang="en-GB" sz="2800" b="1" dirty="0" smtClean="0"/>
              <a:t> </a:t>
            </a:r>
            <a:r>
              <a:rPr lang="en-GB" sz="2800" b="1" dirty="0"/>
              <a:t>Evaluation With </a:t>
            </a:r>
            <a:r>
              <a:rPr lang="en-GB" sz="2800" b="1" dirty="0" err="1"/>
              <a:t>Kahoot</a:t>
            </a:r>
            <a:endParaRPr lang="ro-RO" sz="2800" b="1" dirty="0"/>
          </a:p>
          <a:p>
            <a:endParaRPr lang="en-US" sz="2800" b="1" dirty="0"/>
          </a:p>
          <a:p>
            <a:endParaRPr lang="en-US" sz="2800" b="1" dirty="0"/>
          </a:p>
        </p:txBody>
      </p:sp>
      <p:sp>
        <p:nvSpPr>
          <p:cNvPr id="7" name="Text Placeholder 3">
            <a:extLst>
              <a:ext uri="{FF2B5EF4-FFF2-40B4-BE49-F238E27FC236}">
                <a16:creationId xmlns:a16="http://schemas.microsoft.com/office/drawing/2014/main" xmlns="" id="{61392315-1FEC-48F8-B6F8-CAF90FAE2CB9}"/>
              </a:ext>
            </a:extLst>
          </p:cNvPr>
          <p:cNvSpPr txBox="1">
            <a:spLocks/>
          </p:cNvSpPr>
          <p:nvPr/>
        </p:nvSpPr>
        <p:spPr>
          <a:xfrm>
            <a:off x="7855131" y="1815538"/>
            <a:ext cx="1536679" cy="2834839"/>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Font typeface="Arial" panose="020B0604020202020204" pitchFamily="34" charset="0"/>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1600" b="0" i="0" u="none" strike="noStrike" kern="1200" baseline="0">
                <a:ln>
                  <a:noFill/>
                </a:ln>
                <a:solidFill>
                  <a:schemeClr val="tx2"/>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marL="0" indent="0" algn="ctr">
              <a:spcBef>
                <a:spcPts val="1200"/>
              </a:spcBef>
              <a:spcAft>
                <a:spcPts val="1200"/>
              </a:spcAft>
            </a:pPr>
            <a:endParaRPr lang="en-IE"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375"/>
            <a:ext cx="12192000" cy="17569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036" y="2008514"/>
            <a:ext cx="2305985" cy="230598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8" y="1968034"/>
            <a:ext cx="2438400" cy="3444240"/>
          </a:xfrm>
          <a:prstGeom prst="rect">
            <a:avLst/>
          </a:prstGeom>
        </p:spPr>
      </p:pic>
    </p:spTree>
    <p:extLst>
      <p:ext uri="{BB962C8B-B14F-4D97-AF65-F5344CB8AC3E}">
        <p14:creationId xmlns:p14="http://schemas.microsoft.com/office/powerpoint/2010/main" val="437671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733006"/>
          </a:xfrm>
          <a:prstGeom prst="rect">
            <a:avLst/>
          </a:prstGeom>
        </p:spPr>
      </p:pic>
      <p:sp>
        <p:nvSpPr>
          <p:cNvPr id="5" name="TextBox 4"/>
          <p:cNvSpPr txBox="1"/>
          <p:nvPr/>
        </p:nvSpPr>
        <p:spPr>
          <a:xfrm>
            <a:off x="391886" y="3387633"/>
            <a:ext cx="4696029" cy="1938992"/>
          </a:xfrm>
          <a:prstGeom prst="rect">
            <a:avLst/>
          </a:prstGeom>
          <a:noFill/>
        </p:spPr>
        <p:txBody>
          <a:bodyPr wrap="none" rtlCol="0">
            <a:spAutoFit/>
          </a:bodyPr>
          <a:lstStyle/>
          <a:p>
            <a:r>
              <a:rPr lang="en-US" sz="2400" b="1" dirty="0"/>
              <a:t>2.1.CodeWeek 2021(Coding Events</a:t>
            </a:r>
            <a:r>
              <a:rPr lang="en-US" sz="2400" b="1" dirty="0" smtClean="0"/>
              <a:t>)</a:t>
            </a:r>
            <a:endParaRPr lang="ro-RO" sz="2400" b="1" dirty="0" smtClean="0"/>
          </a:p>
          <a:p>
            <a:r>
              <a:rPr lang="ro-RO" sz="2400" b="1" dirty="0"/>
              <a:t> </a:t>
            </a:r>
            <a:r>
              <a:rPr lang="ro-RO" sz="2400" b="1" dirty="0" smtClean="0"/>
              <a:t>  SCRATCH </a:t>
            </a:r>
          </a:p>
          <a:p>
            <a:r>
              <a:rPr lang="en-US" sz="2400" b="1" dirty="0">
                <a:hlinkClick r:id="rId3"/>
              </a:rPr>
              <a:t>https://</a:t>
            </a:r>
            <a:r>
              <a:rPr lang="en-US" sz="2400" b="1" dirty="0" smtClean="0">
                <a:hlinkClick r:id="rId3"/>
              </a:rPr>
              <a:t>youtu.be/UqfvwxZw-Qo</a:t>
            </a:r>
            <a:endParaRPr lang="ro-RO" sz="2400" b="1" dirty="0" smtClean="0"/>
          </a:p>
          <a:p>
            <a:endParaRPr lang="ro-RO" sz="2400" b="1" dirty="0"/>
          </a:p>
          <a:p>
            <a:endParaRPr lang="en-US" sz="24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410" y="2298019"/>
            <a:ext cx="5712823" cy="2179227"/>
          </a:xfrm>
          <a:prstGeom prst="rect">
            <a:avLst/>
          </a:prstGeom>
        </p:spPr>
      </p:pic>
      <p:sp>
        <p:nvSpPr>
          <p:cNvPr id="9" name="TextBox 8"/>
          <p:cNvSpPr txBox="1"/>
          <p:nvPr/>
        </p:nvSpPr>
        <p:spPr>
          <a:xfrm>
            <a:off x="5904410" y="4703705"/>
            <a:ext cx="5726632" cy="1046440"/>
          </a:xfrm>
          <a:prstGeom prst="rect">
            <a:avLst/>
          </a:prstGeom>
          <a:noFill/>
        </p:spPr>
        <p:txBody>
          <a:bodyPr wrap="none" rtlCol="0">
            <a:spAutoFit/>
          </a:bodyPr>
          <a:lstStyle/>
          <a:p>
            <a:r>
              <a:rPr lang="en-US" sz="2400" b="1" dirty="0"/>
              <a:t>2.2.Activity Games</a:t>
            </a:r>
          </a:p>
          <a:p>
            <a:r>
              <a:rPr lang="ro-RO" sz="2000" b="1" dirty="0" smtClean="0">
                <a:hlinkClick r:id="rId5"/>
              </a:rPr>
              <a:t>LINK GAME </a:t>
            </a:r>
            <a:r>
              <a:rPr lang="en-US" sz="2000" b="1" dirty="0" smtClean="0">
                <a:hlinkClick r:id="rId5"/>
              </a:rPr>
              <a:t>http</a:t>
            </a:r>
            <a:r>
              <a:rPr lang="en-US" sz="2000" b="1" dirty="0">
                <a:hlinkClick r:id="rId5"/>
              </a:rPr>
              <a:t>://domowenauczanie.pl/generator</a:t>
            </a:r>
            <a:r>
              <a:rPr lang="en-US" sz="2000" b="1" dirty="0" smtClean="0">
                <a:hlinkClick r:id="rId5"/>
              </a:rPr>
              <a:t>/</a:t>
            </a:r>
            <a:endParaRPr lang="ro-RO" sz="2000" b="1" dirty="0" smtClean="0"/>
          </a:p>
          <a:p>
            <a:endParaRPr lang="en-US" dirty="0"/>
          </a:p>
        </p:txBody>
      </p:sp>
    </p:spTree>
    <p:extLst>
      <p:ext uri="{BB962C8B-B14F-4D97-AF65-F5344CB8AC3E}">
        <p14:creationId xmlns:p14="http://schemas.microsoft.com/office/powerpoint/2010/main" val="1241246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114" y="2534194"/>
            <a:ext cx="6601096" cy="2840751"/>
          </a:xfrm>
          <a:prstGeom prst="rect">
            <a:avLst/>
          </a:prstGeom>
        </p:spPr>
      </p:pic>
      <p:sp>
        <p:nvSpPr>
          <p:cNvPr id="4" name="TextBox 3"/>
          <p:cNvSpPr txBox="1"/>
          <p:nvPr/>
        </p:nvSpPr>
        <p:spPr>
          <a:xfrm>
            <a:off x="269965" y="653143"/>
            <a:ext cx="4119155" cy="5324535"/>
          </a:xfrm>
          <a:prstGeom prst="rect">
            <a:avLst/>
          </a:prstGeom>
          <a:noFill/>
        </p:spPr>
        <p:txBody>
          <a:bodyPr wrap="square" rtlCol="0">
            <a:spAutoFit/>
          </a:bodyPr>
          <a:lstStyle/>
          <a:p>
            <a:r>
              <a:rPr lang="en-US" b="1" dirty="0">
                <a:latin typeface="Comic Sans MS" panose="030F0702030302020204" pitchFamily="66" charset="0"/>
              </a:rPr>
              <a:t>3.COMMON PRODUCT</a:t>
            </a:r>
          </a:p>
          <a:p>
            <a:r>
              <a:rPr lang="en-US" b="1" dirty="0">
                <a:latin typeface="Comic Sans MS" panose="030F0702030302020204" pitchFamily="66" charset="0"/>
              </a:rPr>
              <a:t>3.1.Project Mixed Country Teams</a:t>
            </a:r>
          </a:p>
          <a:p>
            <a:r>
              <a:rPr lang="en-US" b="1" dirty="0">
                <a:latin typeface="Comic Sans MS" panose="030F0702030302020204" pitchFamily="66" charset="0"/>
              </a:rPr>
              <a:t>3.2.We Code Our Project Name</a:t>
            </a:r>
          </a:p>
          <a:p>
            <a:r>
              <a:rPr lang="en-US" b="1" dirty="0">
                <a:latin typeface="Comic Sans MS" panose="030F0702030302020204" pitchFamily="66" charset="0"/>
              </a:rPr>
              <a:t>3.3.STEAM Advent </a:t>
            </a:r>
            <a:r>
              <a:rPr lang="en-US" b="1" dirty="0" smtClean="0">
                <a:latin typeface="Comic Sans MS" panose="030F0702030302020204" pitchFamily="66" charset="0"/>
              </a:rPr>
              <a:t>Calendar</a:t>
            </a:r>
            <a:endParaRPr lang="ro-RO" b="1" dirty="0" smtClean="0">
              <a:latin typeface="Comic Sans MS" panose="030F0702030302020204" pitchFamily="66" charset="0"/>
            </a:endParaRPr>
          </a:p>
          <a:p>
            <a:r>
              <a:rPr lang="ro-RO" sz="1000" b="1" dirty="0">
                <a:latin typeface="Comic Sans MS" panose="030F0702030302020204" pitchFamily="66" charset="0"/>
                <a:hlinkClick r:id="rId3"/>
              </a:rPr>
              <a:t>https://</a:t>
            </a:r>
            <a:r>
              <a:rPr lang="ro-RO" sz="1000" b="1" dirty="0" smtClean="0">
                <a:latin typeface="Comic Sans MS" panose="030F0702030302020204" pitchFamily="66" charset="0"/>
                <a:hlinkClick r:id="rId3"/>
              </a:rPr>
              <a:t>twinspace.etwinning.net/187874/pages/page/1881024</a:t>
            </a:r>
            <a:endParaRPr lang="ro-RO" sz="1000" b="1" dirty="0" smtClean="0">
              <a:latin typeface="Comic Sans MS" panose="030F0702030302020204" pitchFamily="66" charset="0"/>
            </a:endParaRPr>
          </a:p>
          <a:p>
            <a:r>
              <a:rPr lang="en-US" b="1" dirty="0" smtClean="0">
                <a:latin typeface="Comic Sans MS" panose="030F0702030302020204" pitchFamily="66" charset="0"/>
              </a:rPr>
              <a:t>3.4.Outside </a:t>
            </a:r>
            <a:r>
              <a:rPr lang="en-US" b="1" dirty="0">
                <a:latin typeface="Comic Sans MS" panose="030F0702030302020204" pitchFamily="66" charset="0"/>
              </a:rPr>
              <a:t>School </a:t>
            </a:r>
            <a:r>
              <a:rPr lang="en-US" b="1" dirty="0" smtClean="0">
                <a:latin typeface="Comic Sans MS" panose="030F0702030302020204" pitchFamily="66" charset="0"/>
              </a:rPr>
              <a:t>Activities</a:t>
            </a:r>
            <a:endParaRPr lang="ro-RO" b="1" dirty="0" smtClean="0">
              <a:latin typeface="Comic Sans MS" panose="030F0702030302020204" pitchFamily="66" charset="0"/>
            </a:endParaRPr>
          </a:p>
          <a:p>
            <a:r>
              <a:rPr lang="ro-RO" sz="1000" b="1" dirty="0">
                <a:latin typeface="Comic Sans MS" panose="030F0702030302020204" pitchFamily="66" charset="0"/>
                <a:hlinkClick r:id="rId4"/>
              </a:rPr>
              <a:t>https://</a:t>
            </a:r>
            <a:r>
              <a:rPr lang="ro-RO" sz="1000" b="1" dirty="0" smtClean="0">
                <a:latin typeface="Comic Sans MS" panose="030F0702030302020204" pitchFamily="66" charset="0"/>
                <a:hlinkClick r:id="rId4"/>
              </a:rPr>
              <a:t>express.adobe.com/video/u7Sj5ugCK9ywv</a:t>
            </a:r>
            <a:endParaRPr lang="ro-RO" sz="1000" b="1" dirty="0" smtClean="0">
              <a:latin typeface="Comic Sans MS" panose="030F0702030302020204" pitchFamily="66" charset="0"/>
            </a:endParaRPr>
          </a:p>
          <a:p>
            <a:r>
              <a:rPr lang="en-US" b="1" dirty="0" smtClean="0">
                <a:latin typeface="Comic Sans MS" panose="030F0702030302020204" pitchFamily="66" charset="0"/>
              </a:rPr>
              <a:t>3.5.New </a:t>
            </a:r>
            <a:r>
              <a:rPr lang="en-US" b="1" dirty="0">
                <a:latin typeface="Comic Sans MS" panose="030F0702030302020204" pitchFamily="66" charset="0"/>
              </a:rPr>
              <a:t>Year Greeting Card</a:t>
            </a:r>
          </a:p>
          <a:p>
            <a:r>
              <a:rPr lang="en-GB" b="1" dirty="0">
                <a:latin typeface="Comic Sans MS" panose="030F0702030302020204" pitchFamily="66" charset="0"/>
              </a:rPr>
              <a:t>3.6.Safer Internet Day (8 February 2022)</a:t>
            </a:r>
          </a:p>
          <a:p>
            <a:r>
              <a:rPr lang="ro-RO" b="1" dirty="0" smtClean="0">
                <a:latin typeface="Comic Sans MS" panose="030F0702030302020204" pitchFamily="66" charset="0"/>
              </a:rPr>
              <a:t>3.7. </a:t>
            </a:r>
            <a:r>
              <a:rPr lang="en-US" b="1" dirty="0" smtClean="0">
                <a:latin typeface="Comic Sans MS" panose="030F0702030302020204" pitchFamily="66" charset="0"/>
              </a:rPr>
              <a:t>STEAM Dictionary</a:t>
            </a:r>
            <a:endParaRPr lang="ro-RO" b="1" dirty="0" smtClean="0">
              <a:latin typeface="Comic Sans MS" panose="030F0702030302020204" pitchFamily="66" charset="0"/>
            </a:endParaRPr>
          </a:p>
          <a:p>
            <a:r>
              <a:rPr lang="ro-RO" sz="1000" b="1" dirty="0">
                <a:latin typeface="Comic Sans MS" panose="030F0702030302020204" pitchFamily="66" charset="0"/>
                <a:hlinkClick r:id="rId5"/>
              </a:rPr>
              <a:t>https://</a:t>
            </a:r>
            <a:r>
              <a:rPr lang="ro-RO" sz="1000" b="1" dirty="0" smtClean="0">
                <a:latin typeface="Comic Sans MS" panose="030F0702030302020204" pitchFamily="66" charset="0"/>
                <a:hlinkClick r:id="rId5"/>
              </a:rPr>
              <a:t>www.storyjumper.com/book/read/131308332/62586724bd994</a:t>
            </a:r>
            <a:endParaRPr lang="ro-RO" sz="1000" b="1" dirty="0" smtClean="0">
              <a:latin typeface="Comic Sans MS" panose="030F0702030302020204" pitchFamily="66" charset="0"/>
            </a:endParaRPr>
          </a:p>
          <a:p>
            <a:r>
              <a:rPr lang="ro-RO" b="1" dirty="0" smtClean="0">
                <a:latin typeface="Comic Sans MS" panose="030F0702030302020204" pitchFamily="66" charset="0"/>
              </a:rPr>
              <a:t>3.8. </a:t>
            </a:r>
            <a:r>
              <a:rPr lang="en-US" b="1" dirty="0" smtClean="0">
                <a:latin typeface="Comic Sans MS" panose="030F0702030302020204" pitchFamily="66" charset="0"/>
              </a:rPr>
              <a:t>FINAL </a:t>
            </a:r>
            <a:r>
              <a:rPr lang="en-US" b="1" dirty="0">
                <a:latin typeface="Comic Sans MS" panose="030F0702030302020204" pitchFamily="66" charset="0"/>
              </a:rPr>
              <a:t>PRODUCT /</a:t>
            </a:r>
            <a:r>
              <a:rPr lang="en-US" b="1" dirty="0" smtClean="0">
                <a:latin typeface="Comic Sans MS" panose="030F0702030302020204" pitchFamily="66" charset="0"/>
              </a:rPr>
              <a:t>AKROSTİC</a:t>
            </a:r>
            <a:endParaRPr lang="ro-RO" b="1" dirty="0" smtClean="0">
              <a:latin typeface="Comic Sans MS" panose="030F0702030302020204" pitchFamily="66" charset="0"/>
            </a:endParaRPr>
          </a:p>
          <a:p>
            <a:r>
              <a:rPr lang="en-GB" b="1" dirty="0" smtClean="0">
                <a:latin typeface="Comic Sans MS" panose="030F0702030302020204" pitchFamily="66" charset="0"/>
              </a:rPr>
              <a:t>3.1.</a:t>
            </a:r>
            <a:r>
              <a:rPr lang="ro-RO" b="1" dirty="0" smtClean="0">
                <a:latin typeface="Comic Sans MS" panose="030F0702030302020204" pitchFamily="66" charset="0"/>
              </a:rPr>
              <a:t>9</a:t>
            </a:r>
            <a:r>
              <a:rPr lang="en-GB" b="1" dirty="0" smtClean="0">
                <a:latin typeface="Comic Sans MS" panose="030F0702030302020204" pitchFamily="66" charset="0"/>
              </a:rPr>
              <a:t>.e-Book-SKY </a:t>
            </a:r>
            <a:r>
              <a:rPr lang="en-GB" b="1" dirty="0">
                <a:latin typeface="Comic Sans MS" panose="030F0702030302020204" pitchFamily="66" charset="0"/>
              </a:rPr>
              <a:t>EXPLORERS (I Have A Dream</a:t>
            </a:r>
            <a:r>
              <a:rPr lang="en-GB" b="1" dirty="0" smtClean="0">
                <a:latin typeface="Comic Sans MS" panose="030F0702030302020204" pitchFamily="66" charset="0"/>
              </a:rPr>
              <a:t>)</a:t>
            </a:r>
            <a:endParaRPr lang="ro-RO" b="1" dirty="0" smtClean="0">
              <a:latin typeface="Comic Sans MS" panose="030F0702030302020204" pitchFamily="66" charset="0"/>
            </a:endParaRPr>
          </a:p>
          <a:p>
            <a:r>
              <a:rPr lang="en-GB" sz="1000" b="1" dirty="0">
                <a:latin typeface="Comic Sans MS" panose="030F0702030302020204" pitchFamily="66" charset="0"/>
                <a:hlinkClick r:id="rId6"/>
              </a:rPr>
              <a:t>https://</a:t>
            </a:r>
            <a:r>
              <a:rPr lang="en-GB" sz="1000" b="1" dirty="0" smtClean="0">
                <a:latin typeface="Comic Sans MS" panose="030F0702030302020204" pitchFamily="66" charset="0"/>
                <a:hlinkClick r:id="rId6"/>
              </a:rPr>
              <a:t>www.storyjumper.com/book/read/122499612/Sky-Explorers-I-Have-A-Dream</a:t>
            </a:r>
            <a:endParaRPr lang="ro-RO" sz="1000" b="1" dirty="0" smtClean="0">
              <a:latin typeface="Comic Sans MS" panose="030F0702030302020204" pitchFamily="66" charset="0"/>
            </a:endParaRPr>
          </a:p>
          <a:p>
            <a:endParaRPr lang="en-GB" sz="1000" b="1" dirty="0">
              <a:latin typeface="Comic Sans MS" panose="030F0702030302020204" pitchFamily="66" charset="0"/>
            </a:endParaRPr>
          </a:p>
          <a:p>
            <a:endParaRPr lang="en-US" b="1" dirty="0"/>
          </a:p>
          <a:p>
            <a:endParaRPr lang="en-US" b="1" dirty="0"/>
          </a:p>
          <a:p>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4146" y="91860"/>
            <a:ext cx="2259454" cy="2259454"/>
          </a:xfrm>
          <a:prstGeom prst="rect">
            <a:avLst/>
          </a:prstGeom>
        </p:spPr>
      </p:pic>
    </p:spTree>
    <p:extLst>
      <p:ext uri="{BB962C8B-B14F-4D97-AF65-F5344CB8AC3E}">
        <p14:creationId xmlns:p14="http://schemas.microsoft.com/office/powerpoint/2010/main" val="2875817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8DBA529-F143-4592-8EDB-98B55B37D5F4}"/>
              </a:ext>
            </a:extLst>
          </p:cNvPr>
          <p:cNvSpPr>
            <a:spLocks noGrp="1"/>
          </p:cNvSpPr>
          <p:nvPr>
            <p:ph type="title"/>
          </p:nvPr>
        </p:nvSpPr>
        <p:spPr/>
        <p:txBody>
          <a:bodyPr/>
          <a:lstStyle/>
          <a:p>
            <a:endParaRPr lang="x-none"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156"/>
            <a:ext cx="12191999" cy="1785257"/>
          </a:xfrm>
          <a:prstGeom prst="rect">
            <a:avLst/>
          </a:prstGeom>
        </p:spPr>
      </p:pic>
      <p:sp>
        <p:nvSpPr>
          <p:cNvPr id="4" name="TextBox 3"/>
          <p:cNvSpPr txBox="1"/>
          <p:nvPr/>
        </p:nvSpPr>
        <p:spPr>
          <a:xfrm>
            <a:off x="2554566" y="1649101"/>
            <a:ext cx="6859401" cy="5355312"/>
          </a:xfrm>
          <a:prstGeom prst="rect">
            <a:avLst/>
          </a:prstGeom>
          <a:noFill/>
        </p:spPr>
        <p:txBody>
          <a:bodyPr wrap="square" rtlCol="0">
            <a:spAutoFit/>
          </a:bodyPr>
          <a:lstStyle/>
          <a:p>
            <a:r>
              <a:rPr lang="en-US" b="1" dirty="0">
                <a:latin typeface="Comic Sans MS" panose="030F0702030302020204" pitchFamily="66" charset="0"/>
              </a:rPr>
              <a:t>4.COLLABORATIVE PRODUCTS</a:t>
            </a:r>
          </a:p>
          <a:p>
            <a:r>
              <a:rPr lang="en-GB" b="1" dirty="0">
                <a:latin typeface="Comic Sans MS" panose="030F0702030302020204" pitchFamily="66" charset="0"/>
              </a:rPr>
              <a:t>4.1.November Outside School Fall </a:t>
            </a:r>
            <a:r>
              <a:rPr lang="en-GB" b="1" dirty="0" smtClean="0">
                <a:latin typeface="Comic Sans MS" panose="030F0702030302020204" pitchFamily="66" charset="0"/>
              </a:rPr>
              <a:t>Festival</a:t>
            </a:r>
            <a:endParaRPr lang="tr-TR" b="1" dirty="0" smtClean="0">
              <a:latin typeface="Comic Sans MS" panose="030F0702030302020204" pitchFamily="66" charset="0"/>
            </a:endParaRPr>
          </a:p>
          <a:p>
            <a:r>
              <a:rPr lang="ro-RO" sz="1400" b="1" dirty="0">
                <a:latin typeface="Comic Sans MS" panose="030F0702030302020204" pitchFamily="66" charset="0"/>
                <a:hlinkClick r:id="rId4"/>
              </a:rPr>
              <a:t>https://youtu.be/UqfvwxZw-Qo</a:t>
            </a:r>
            <a:endParaRPr lang="tr-TR" sz="1400" b="1" dirty="0">
              <a:latin typeface="Comic Sans MS" panose="030F0702030302020204" pitchFamily="66" charset="0"/>
            </a:endParaRPr>
          </a:p>
          <a:p>
            <a:r>
              <a:rPr lang="en-US" b="1" smtClean="0">
                <a:latin typeface="Comic Sans MS" panose="030F0702030302020204" pitchFamily="66" charset="0"/>
              </a:rPr>
              <a:t>4.2.e-Book </a:t>
            </a:r>
            <a:r>
              <a:rPr lang="en-US" b="1" dirty="0">
                <a:latin typeface="Comic Sans MS" panose="030F0702030302020204" pitchFamily="66" charset="0"/>
              </a:rPr>
              <a:t>Solar </a:t>
            </a:r>
            <a:r>
              <a:rPr lang="en-US" b="1" dirty="0" smtClean="0">
                <a:latin typeface="Comic Sans MS" panose="030F0702030302020204" pitchFamily="66" charset="0"/>
              </a:rPr>
              <a:t>System</a:t>
            </a:r>
            <a:endParaRPr lang="ro-RO" b="1" dirty="0" smtClean="0">
              <a:latin typeface="Comic Sans MS" panose="030F0702030302020204" pitchFamily="66" charset="0"/>
            </a:endParaRPr>
          </a:p>
          <a:p>
            <a:r>
              <a:rPr lang="en-US" sz="1400" b="1" dirty="0">
                <a:latin typeface="Comic Sans MS" panose="030F0702030302020204" pitchFamily="66" charset="0"/>
                <a:hlinkClick r:id="rId5"/>
              </a:rPr>
              <a:t>https://</a:t>
            </a:r>
            <a:r>
              <a:rPr lang="en-US" sz="1400" b="1" dirty="0" smtClean="0">
                <a:latin typeface="Comic Sans MS" panose="030F0702030302020204" pitchFamily="66" charset="0"/>
                <a:hlinkClick r:id="rId5"/>
              </a:rPr>
              <a:t>read.bookcreator.com/5TIKpCEghZUGYUVF9dyvFC7QaX42/9pn95hFvSiSoId1B7lTgEw</a:t>
            </a:r>
            <a:endParaRPr lang="ro-RO" sz="1400" b="1" dirty="0" smtClean="0">
              <a:latin typeface="Comic Sans MS" panose="030F0702030302020204" pitchFamily="66" charset="0"/>
            </a:endParaRPr>
          </a:p>
          <a:p>
            <a:r>
              <a:rPr lang="en-US" b="1" dirty="0" smtClean="0">
                <a:latin typeface="Comic Sans MS" panose="030F0702030302020204" pitchFamily="66" charset="0"/>
              </a:rPr>
              <a:t>4.3 </a:t>
            </a:r>
            <a:r>
              <a:rPr lang="en-US" b="1" dirty="0">
                <a:latin typeface="Comic Sans MS" panose="030F0702030302020204" pitchFamily="66" charset="0"/>
              </a:rPr>
              <a:t>e-Book Rocket </a:t>
            </a:r>
            <a:r>
              <a:rPr lang="en-US" b="1" dirty="0" err="1" smtClean="0">
                <a:latin typeface="Comic Sans MS" panose="030F0702030302020204" pitchFamily="66" charset="0"/>
              </a:rPr>
              <a:t>Desing</a:t>
            </a:r>
            <a:endParaRPr lang="ro-RO" b="1" dirty="0" smtClean="0">
              <a:latin typeface="Comic Sans MS" panose="030F0702030302020204" pitchFamily="66" charset="0"/>
            </a:endParaRPr>
          </a:p>
          <a:p>
            <a:r>
              <a:rPr lang="ro-RO" sz="1400" b="1" dirty="0">
                <a:latin typeface="Comic Sans MS" panose="030F0702030302020204" pitchFamily="66" charset="0"/>
                <a:hlinkClick r:id="rId6"/>
              </a:rPr>
              <a:t>https://</a:t>
            </a:r>
            <a:r>
              <a:rPr lang="ro-RO" sz="1400" b="1" dirty="0" smtClean="0">
                <a:latin typeface="Comic Sans MS" panose="030F0702030302020204" pitchFamily="66" charset="0"/>
                <a:hlinkClick r:id="rId6"/>
              </a:rPr>
              <a:t>twinspace.etwinning.net/187874/pages/page/1946747/edit</a:t>
            </a:r>
            <a:endParaRPr lang="ro-RO" sz="1400" b="1" dirty="0" smtClean="0">
              <a:latin typeface="Comic Sans MS" panose="030F0702030302020204" pitchFamily="66" charset="0"/>
            </a:endParaRPr>
          </a:p>
          <a:p>
            <a:r>
              <a:rPr lang="en-US" b="1" dirty="0" smtClean="0">
                <a:latin typeface="Comic Sans MS" panose="030F0702030302020204" pitchFamily="66" charset="0"/>
              </a:rPr>
              <a:t>4.4 </a:t>
            </a:r>
            <a:r>
              <a:rPr lang="en-US" b="1" dirty="0">
                <a:latin typeface="Comic Sans MS" panose="030F0702030302020204" pitchFamily="66" charset="0"/>
              </a:rPr>
              <a:t>e-Book </a:t>
            </a:r>
            <a:r>
              <a:rPr lang="en-US" b="1" dirty="0" smtClean="0">
                <a:latin typeface="Comic Sans MS" panose="030F0702030302020204" pitchFamily="66" charset="0"/>
              </a:rPr>
              <a:t>Telescope</a:t>
            </a:r>
            <a:endParaRPr lang="ro-RO" b="1" dirty="0" smtClean="0">
              <a:latin typeface="Comic Sans MS" panose="030F0702030302020204" pitchFamily="66" charset="0"/>
            </a:endParaRPr>
          </a:p>
          <a:p>
            <a:r>
              <a:rPr lang="en-US" sz="1400" b="1" dirty="0">
                <a:latin typeface="Comic Sans MS" panose="030F0702030302020204" pitchFamily="66" charset="0"/>
                <a:hlinkClick r:id="rId7"/>
              </a:rPr>
              <a:t>https://</a:t>
            </a:r>
            <a:r>
              <a:rPr lang="en-US" sz="1400" b="1" dirty="0" smtClean="0">
                <a:latin typeface="Comic Sans MS" panose="030F0702030302020204" pitchFamily="66" charset="0"/>
                <a:hlinkClick r:id="rId7"/>
              </a:rPr>
              <a:t>twinspace.etwinning.net/187874/pages/page/2194818</a:t>
            </a:r>
            <a:endParaRPr lang="ro-RO" sz="1400" b="1" dirty="0" smtClean="0">
              <a:latin typeface="Comic Sans MS" panose="030F0702030302020204" pitchFamily="66" charset="0"/>
            </a:endParaRPr>
          </a:p>
          <a:p>
            <a:r>
              <a:rPr lang="en-US" sz="1600" b="1" dirty="0" smtClean="0">
                <a:latin typeface="Comic Sans MS" panose="030F0702030302020204" pitchFamily="66" charset="0"/>
              </a:rPr>
              <a:t>4.5 </a:t>
            </a:r>
            <a:r>
              <a:rPr lang="en-US" sz="1600" b="1" dirty="0" err="1">
                <a:latin typeface="Comic Sans MS" panose="030F0702030302020204" pitchFamily="66" charset="0"/>
              </a:rPr>
              <a:t>ThingLink</a:t>
            </a:r>
            <a:r>
              <a:rPr lang="en-US" sz="1600" b="1" dirty="0">
                <a:latin typeface="Comic Sans MS" panose="030F0702030302020204" pitchFamily="66" charset="0"/>
              </a:rPr>
              <a:t> Magnetic </a:t>
            </a:r>
            <a:r>
              <a:rPr lang="en-US" sz="1600" b="1" dirty="0" smtClean="0">
                <a:latin typeface="Comic Sans MS" panose="030F0702030302020204" pitchFamily="66" charset="0"/>
              </a:rPr>
              <a:t>Spacecraft</a:t>
            </a:r>
            <a:endParaRPr lang="ro-RO" sz="1600" b="1" dirty="0" smtClean="0">
              <a:latin typeface="Comic Sans MS" panose="030F0702030302020204" pitchFamily="66" charset="0"/>
            </a:endParaRPr>
          </a:p>
          <a:p>
            <a:r>
              <a:rPr lang="en-US" sz="1600" b="1" dirty="0">
                <a:latin typeface="Comic Sans MS" panose="030F0702030302020204" pitchFamily="66" charset="0"/>
                <a:hlinkClick r:id="rId8"/>
              </a:rPr>
              <a:t>https://</a:t>
            </a:r>
            <a:r>
              <a:rPr lang="en-US" sz="1600" b="1" dirty="0" smtClean="0">
                <a:latin typeface="Comic Sans MS" panose="030F0702030302020204" pitchFamily="66" charset="0"/>
                <a:hlinkClick r:id="rId8"/>
              </a:rPr>
              <a:t>www.thinglink.com/scene/1570079884850495490</a:t>
            </a:r>
            <a:endParaRPr lang="ro-RO" sz="1600" b="1" dirty="0" smtClean="0">
              <a:latin typeface="Comic Sans MS" panose="030F0702030302020204" pitchFamily="66" charset="0"/>
            </a:endParaRPr>
          </a:p>
          <a:p>
            <a:r>
              <a:rPr lang="en-US" b="1" dirty="0" smtClean="0">
                <a:latin typeface="Comic Sans MS" panose="030F0702030302020204" pitchFamily="66" charset="0"/>
              </a:rPr>
              <a:t>4.6.Water </a:t>
            </a:r>
            <a:r>
              <a:rPr lang="en-US" b="1" dirty="0">
                <a:latin typeface="Comic Sans MS" panose="030F0702030302020204" pitchFamily="66" charset="0"/>
              </a:rPr>
              <a:t>Day </a:t>
            </a:r>
            <a:r>
              <a:rPr lang="en-US" b="1" dirty="0" smtClean="0">
                <a:latin typeface="Comic Sans MS" panose="030F0702030302020204" pitchFamily="66" charset="0"/>
              </a:rPr>
              <a:t>e-Book</a:t>
            </a:r>
            <a:endParaRPr lang="ro-RO" b="1" dirty="0" smtClean="0">
              <a:latin typeface="Comic Sans MS" panose="030F0702030302020204" pitchFamily="66" charset="0"/>
            </a:endParaRPr>
          </a:p>
          <a:p>
            <a:r>
              <a:rPr lang="en-US" sz="1200" b="1" dirty="0">
                <a:latin typeface="Comic Sans MS" panose="030F0702030302020204" pitchFamily="66" charset="0"/>
                <a:hlinkClick r:id="rId9"/>
              </a:rPr>
              <a:t>https://</a:t>
            </a:r>
            <a:r>
              <a:rPr lang="en-US" sz="1200" b="1" dirty="0" smtClean="0">
                <a:latin typeface="Comic Sans MS" panose="030F0702030302020204" pitchFamily="66" charset="0"/>
                <a:hlinkClick r:id="rId9"/>
              </a:rPr>
              <a:t>www.canva.com/design/DAE7gd0L6jI/kM3fvAfw7cLjS2HmPu5vsg/edit?utm_content=DAE7gd0L6jI&amp;utm_campaign=designshare&amp;utm_medium=link2&amp;utm_source=sharebutton</a:t>
            </a:r>
            <a:endParaRPr lang="ro-RO" sz="1200" b="1" dirty="0" smtClean="0">
              <a:latin typeface="Comic Sans MS" panose="030F0702030302020204" pitchFamily="66" charset="0"/>
            </a:endParaRPr>
          </a:p>
          <a:p>
            <a:r>
              <a:rPr lang="en-US" b="1" dirty="0" smtClean="0">
                <a:latin typeface="Comic Sans MS" panose="030F0702030302020204" pitchFamily="66" charset="0"/>
              </a:rPr>
              <a:t>4.7.Our plans/</a:t>
            </a:r>
            <a:r>
              <a:rPr lang="en-US" b="1" dirty="0" err="1" smtClean="0">
                <a:latin typeface="Comic Sans MS" panose="030F0702030302020204" pitchFamily="66" charset="0"/>
              </a:rPr>
              <a:t>Wakelet</a:t>
            </a:r>
            <a:endParaRPr lang="ro-RO" b="1" dirty="0" smtClean="0">
              <a:latin typeface="Comic Sans MS" panose="030F0702030302020204" pitchFamily="66" charset="0"/>
            </a:endParaRPr>
          </a:p>
          <a:p>
            <a:r>
              <a:rPr lang="en-US" sz="1200" b="1" dirty="0">
                <a:latin typeface="Comic Sans MS" panose="030F0702030302020204" pitchFamily="66" charset="0"/>
                <a:hlinkClick r:id="rId10"/>
              </a:rPr>
              <a:t>https://</a:t>
            </a:r>
            <a:r>
              <a:rPr lang="en-US" sz="1200" b="1" dirty="0" smtClean="0">
                <a:latin typeface="Comic Sans MS" panose="030F0702030302020204" pitchFamily="66" charset="0"/>
                <a:hlinkClick r:id="rId10"/>
              </a:rPr>
              <a:t>wakelet.com/wake/OHhJifrr5jBS-7g_6rs8b</a:t>
            </a:r>
            <a:endParaRPr lang="ro-RO" sz="1200" b="1" dirty="0" smtClean="0">
              <a:latin typeface="Comic Sans MS" panose="030F0702030302020204" pitchFamily="66" charset="0"/>
            </a:endParaRPr>
          </a:p>
          <a:p>
            <a:r>
              <a:rPr lang="en-US" b="1" dirty="0" smtClean="0">
                <a:latin typeface="Comic Sans MS" panose="030F0702030302020204" pitchFamily="66" charset="0"/>
              </a:rPr>
              <a:t>4.8.Stem </a:t>
            </a:r>
            <a:r>
              <a:rPr lang="en-US" b="1" dirty="0">
                <a:latin typeface="Comic Sans MS" panose="030F0702030302020204" pitchFamily="66" charset="0"/>
              </a:rPr>
              <a:t>Discovery </a:t>
            </a:r>
            <a:r>
              <a:rPr lang="en-US" b="1" dirty="0" smtClean="0">
                <a:latin typeface="Comic Sans MS" panose="030F0702030302020204" pitchFamily="66" charset="0"/>
              </a:rPr>
              <a:t>Week</a:t>
            </a:r>
            <a:endParaRPr lang="ro-RO" b="1" dirty="0" smtClean="0">
              <a:latin typeface="Comic Sans MS" panose="030F0702030302020204" pitchFamily="66" charset="0"/>
            </a:endParaRPr>
          </a:p>
          <a:p>
            <a:r>
              <a:rPr lang="ro-RO" sz="1200" b="1" dirty="0">
                <a:latin typeface="Comic Sans MS" panose="030F0702030302020204" pitchFamily="66" charset="0"/>
                <a:hlinkClick r:id="rId11"/>
              </a:rPr>
              <a:t>https://</a:t>
            </a:r>
            <a:r>
              <a:rPr lang="ro-RO" sz="1200" b="1" dirty="0" smtClean="0">
                <a:latin typeface="Comic Sans MS" panose="030F0702030302020204" pitchFamily="66" charset="0"/>
                <a:hlinkClick r:id="rId11"/>
              </a:rPr>
              <a:t>view.genial.ly/61abc0ea35dc8d0de2dfff95/presentation-rocket-design-project-etwinning</a:t>
            </a:r>
            <a:endParaRPr lang="ro-RO" sz="1200" b="1" dirty="0" smtClean="0">
              <a:latin typeface="Comic Sans MS" panose="030F0702030302020204" pitchFamily="66" charset="0"/>
            </a:endParaRPr>
          </a:p>
          <a:p>
            <a:r>
              <a:rPr lang="en-US" b="1" dirty="0" smtClean="0">
                <a:latin typeface="Comic Sans MS" panose="030F0702030302020204" pitchFamily="66" charset="0"/>
              </a:rPr>
              <a:t>4.10.Virtual </a:t>
            </a:r>
            <a:r>
              <a:rPr lang="en-US" b="1" dirty="0">
                <a:latin typeface="Comic Sans MS" panose="030F0702030302020204" pitchFamily="66" charset="0"/>
              </a:rPr>
              <a:t>Exhibition</a:t>
            </a:r>
          </a:p>
          <a:p>
            <a:endParaRPr lang="en-US" b="1" dirty="0"/>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30132" y="2050153"/>
            <a:ext cx="2438400" cy="3444240"/>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6314" y="2592682"/>
            <a:ext cx="2466999" cy="2466999"/>
          </a:xfrm>
          <a:prstGeom prst="rect">
            <a:avLst/>
          </a:prstGeom>
        </p:spPr>
      </p:pic>
    </p:spTree>
    <p:extLst>
      <p:ext uri="{BB962C8B-B14F-4D97-AF65-F5344CB8AC3E}">
        <p14:creationId xmlns:p14="http://schemas.microsoft.com/office/powerpoint/2010/main" val="3530820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146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76" y="1341537"/>
            <a:ext cx="3482081" cy="27856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622" y="1196980"/>
            <a:ext cx="3468509" cy="275001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0541" y="1192207"/>
            <a:ext cx="3433379" cy="274670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668" y="4063398"/>
            <a:ext cx="2819400" cy="281940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9472" y="3946995"/>
            <a:ext cx="2893746" cy="286713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4958" y="3946995"/>
            <a:ext cx="2897941" cy="2897941"/>
          </a:xfrm>
          <a:prstGeom prst="rect">
            <a:avLst/>
          </a:prstGeom>
        </p:spPr>
      </p:pic>
    </p:spTree>
    <p:extLst>
      <p:ext uri="{BB962C8B-B14F-4D97-AF65-F5344CB8AC3E}">
        <p14:creationId xmlns:p14="http://schemas.microsoft.com/office/powerpoint/2010/main" val="1405401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D3A87CE3-F388-4636-A63D-EEF2682DC697}"/>
              </a:ext>
            </a:extLst>
          </p:cNvPr>
          <p:cNvSpPr txBox="1">
            <a:spLocks/>
          </p:cNvSpPr>
          <p:nvPr/>
        </p:nvSpPr>
        <p:spPr>
          <a:xfrm>
            <a:off x="612742" y="264896"/>
            <a:ext cx="10941947" cy="884582"/>
          </a:xfrm>
          <a:prstGeom prst="rect">
            <a:avLst/>
          </a:prstGeom>
          <a:noFill/>
          <a:ln>
            <a:noFill/>
          </a:ln>
        </p:spPr>
        <p:txBody>
          <a:bodyPr vert="horz" lIns="50760" tIns="50760" rIns="90000" bIns="50760" anchor="ctr" anchorCtr="0" compatLnSpc="1"/>
          <a:lstStyle>
            <a:defPPr lvl="0">
              <a:buNone/>
              <a:defRPr/>
            </a:defPPr>
            <a:lvl1pPr marL="0" marR="0" lvl="0" indent="0" algn="ct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1" i="0" u="none" strike="noStrike" kern="1200" baseline="0">
                <a:ln>
                  <a:noFill/>
                </a:ln>
                <a:solidFill>
                  <a:schemeClr val="bg1"/>
                </a:solidFill>
                <a:latin typeface="Arial Bold" pitchFamily="18"/>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endParaRPr lang="en-IE"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3585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21" y="1715589"/>
            <a:ext cx="5805613" cy="3257006"/>
          </a:xfrm>
          <a:prstGeom prst="rect">
            <a:avLst/>
          </a:prstGeom>
        </p:spPr>
      </p:pic>
      <p:sp>
        <p:nvSpPr>
          <p:cNvPr id="6" name="TextBox 5"/>
          <p:cNvSpPr txBox="1"/>
          <p:nvPr/>
        </p:nvSpPr>
        <p:spPr>
          <a:xfrm>
            <a:off x="6592388" y="1623433"/>
            <a:ext cx="4819974" cy="1231106"/>
          </a:xfrm>
          <a:prstGeom prst="rect">
            <a:avLst/>
          </a:prstGeom>
          <a:noFill/>
        </p:spPr>
        <p:txBody>
          <a:bodyPr wrap="none" rtlCol="0">
            <a:spAutoFit/>
          </a:bodyPr>
          <a:lstStyle/>
          <a:p>
            <a:r>
              <a:rPr lang="ro-RO" sz="2800" dirty="0" smtClean="0">
                <a:hlinkClick r:id="rId4"/>
              </a:rPr>
              <a:t> SCRATCH - DANCE OF LETTERS</a:t>
            </a:r>
          </a:p>
          <a:p>
            <a:r>
              <a:rPr lang="en-US" sz="2800" dirty="0" smtClean="0">
                <a:hlinkClick r:id="rId4"/>
              </a:rPr>
              <a:t>https</a:t>
            </a:r>
            <a:r>
              <a:rPr lang="en-US" sz="2800" dirty="0">
                <a:hlinkClick r:id="rId4"/>
              </a:rPr>
              <a:t>://</a:t>
            </a:r>
            <a:r>
              <a:rPr lang="en-US" sz="2800" dirty="0" smtClean="0">
                <a:hlinkClick r:id="rId4"/>
              </a:rPr>
              <a:t>youtu.be/UqfvwxZw-Qo</a:t>
            </a:r>
            <a:endParaRPr lang="ro-RO" sz="2800" dirty="0" smtClean="0"/>
          </a:p>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8985" y="2854539"/>
            <a:ext cx="3006780" cy="3006780"/>
          </a:xfrm>
          <a:prstGeom prst="rect">
            <a:avLst/>
          </a:prstGeom>
        </p:spPr>
      </p:pic>
      <p:sp>
        <p:nvSpPr>
          <p:cNvPr id="9" name="TextBox 8"/>
          <p:cNvSpPr txBox="1"/>
          <p:nvPr/>
        </p:nvSpPr>
        <p:spPr>
          <a:xfrm>
            <a:off x="902183" y="5144981"/>
            <a:ext cx="3914918" cy="923330"/>
          </a:xfrm>
          <a:prstGeom prst="rect">
            <a:avLst/>
          </a:prstGeom>
          <a:noFill/>
        </p:spPr>
        <p:txBody>
          <a:bodyPr wrap="none" rtlCol="0">
            <a:spAutoFit/>
          </a:bodyPr>
          <a:lstStyle/>
          <a:p>
            <a:r>
              <a:rPr lang="ro-RO" dirty="0" smtClean="0"/>
              <a:t>	PC CODE LINK</a:t>
            </a:r>
          </a:p>
          <a:p>
            <a:r>
              <a:rPr lang="en-US" dirty="0" smtClean="0">
                <a:hlinkClick r:id="rId6"/>
              </a:rPr>
              <a:t>http</a:t>
            </a:r>
            <a:r>
              <a:rPr lang="en-US" dirty="0">
                <a:hlinkClick r:id="rId6"/>
              </a:rPr>
              <a:t>://domowenauczanie.pl/generator</a:t>
            </a:r>
            <a:r>
              <a:rPr lang="en-US" dirty="0" smtClean="0">
                <a:hlinkClick r:id="rId6"/>
              </a:rPr>
              <a:t>/</a:t>
            </a:r>
            <a:endParaRPr lang="ro-RO" dirty="0" smtClean="0"/>
          </a:p>
          <a:p>
            <a:endParaRPr lang="en-US" dirty="0"/>
          </a:p>
        </p:txBody>
      </p:sp>
    </p:spTree>
    <p:extLst>
      <p:ext uri="{BB962C8B-B14F-4D97-AF65-F5344CB8AC3E}">
        <p14:creationId xmlns:p14="http://schemas.microsoft.com/office/powerpoint/2010/main" val="2220557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2972"/>
            <a:ext cx="2438400" cy="34442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1065" y="1419916"/>
            <a:ext cx="2557724" cy="2557724"/>
          </a:xfrm>
          <a:prstGeom prst="rect">
            <a:avLst/>
          </a:prstGeom>
        </p:spPr>
      </p:pic>
      <p:pic>
        <p:nvPicPr>
          <p:cNvPr id="4" name="Picture 3" descr="감사합니다 감사 주셔서 합니다 당신이주의 - Pixabay의 무료 이미지"/>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916" y="548640"/>
            <a:ext cx="7339149" cy="6858000"/>
          </a:xfrm>
          <a:prstGeom prst="rect">
            <a:avLst/>
          </a:prstGeom>
        </p:spPr>
      </p:pic>
    </p:spTree>
    <p:extLst>
      <p:ext uri="{BB962C8B-B14F-4D97-AF65-F5344CB8AC3E}">
        <p14:creationId xmlns:p14="http://schemas.microsoft.com/office/powerpoint/2010/main" val="3646761855"/>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317</Words>
  <Application>Microsoft Office PowerPoint</Application>
  <PresentationFormat>Özel</PresentationFormat>
  <Paragraphs>61</Paragraphs>
  <Slides>9</Slides>
  <Notes>1</Notes>
  <HiddenSlides>0</HiddenSlides>
  <MMClips>0</MMClips>
  <ScaleCrop>false</ScaleCrop>
  <HeadingPairs>
    <vt:vector size="4" baseType="variant">
      <vt:variant>
        <vt:lpstr>Tema</vt:lpstr>
      </vt:variant>
      <vt:variant>
        <vt:i4>3</vt:i4>
      </vt:variant>
      <vt:variant>
        <vt:lpstr>Slayt Başlıkları</vt:lpstr>
      </vt:variant>
      <vt:variant>
        <vt:i4>9</vt:i4>
      </vt:variant>
    </vt:vector>
  </HeadingPairs>
  <TitlesOfParts>
    <vt:vector size="12" baseType="lpstr">
      <vt:lpstr>Default</vt:lpstr>
      <vt:lpstr>1_Custom Design</vt:lpstr>
      <vt:lpstr>1_Title1</vt:lpstr>
      <vt:lpstr>PowerPoint Sunusu</vt:lpstr>
      <vt:lpstr>Information</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Agueda Gras-Velazquez</dc:creator>
  <cp:lastModifiedBy>Toshiba</cp:lastModifiedBy>
  <cp:revision>72</cp:revision>
  <dcterms:created xsi:type="dcterms:W3CDTF">2020-04-20T15:31:36Z</dcterms:created>
  <dcterms:modified xsi:type="dcterms:W3CDTF">2022-04-16T15:52:24Z</dcterms:modified>
</cp:coreProperties>
</file>