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59" r:id="rId5"/>
    <p:sldId id="266" r:id="rId6"/>
    <p:sldId id="260" r:id="rId7"/>
    <p:sldId id="268" r:id="rId8"/>
    <p:sldId id="271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A6830-691D-41FE-8105-476BBE4723E7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06221-8583-48FC-80D8-B4F258D934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D91A-CED9-4118-B7EE-CC2ADA5B9D94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E565-EF4C-4CA9-B2E5-1C31DCEF5D4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E565-EF4C-4CA9-B2E5-1C31DCEF5D4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3000">
    <p:dissolve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9CE3F6-164D-4950-8B30-C6050556F21E}" type="datetimeFigureOut">
              <a:rPr lang="pl-PL" smtClean="0"/>
              <a:pPr/>
              <a:t>2016-02-19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3257BD-6B62-44DB-88CB-11CAF8D4AB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3000">
    <p:dissolve/>
    <p:sndAc>
      <p:stSnd>
        <p:snd r:embed="rId13" name="pu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audio" Target="../media/audio1.bin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19" Type="http://schemas.openxmlformats.org/officeDocument/2006/relationships/image" Target="../media/image62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632848" cy="1152128"/>
          </a:xfrm>
        </p:spPr>
        <p:txBody>
          <a:bodyPr>
            <a:normAutofit/>
          </a:bodyPr>
          <a:lstStyle/>
          <a:p>
            <a:r>
              <a:rPr lang="pl-PL" sz="2800" b="1" dirty="0" err="1" smtClean="0"/>
              <a:t>Dear</a:t>
            </a:r>
            <a:r>
              <a:rPr lang="pl-PL" sz="2800" b="1" dirty="0" smtClean="0"/>
              <a:t>   </a:t>
            </a:r>
            <a:r>
              <a:rPr lang="pl-PL" sz="2800" b="1" dirty="0" err="1" smtClean="0"/>
              <a:t>Friends</a:t>
            </a:r>
            <a:r>
              <a:rPr lang="pl-PL" sz="2800" b="1" dirty="0" smtClean="0"/>
              <a:t>  - </a:t>
            </a:r>
            <a:r>
              <a:rPr lang="pl-PL" sz="2800" b="1" dirty="0" err="1" smtClean="0"/>
              <a:t>Welcome</a:t>
            </a:r>
            <a:r>
              <a:rPr lang="pl-PL" sz="2800" b="1" dirty="0" smtClean="0"/>
              <a:t> to Poland !</a:t>
            </a:r>
            <a:endParaRPr lang="pl-PL" sz="2800" b="1" dirty="0"/>
          </a:p>
        </p:txBody>
      </p:sp>
      <p:pic>
        <p:nvPicPr>
          <p:cNvPr id="1027" name="Picture 3" descr="C:\Users\Dominika\AppData\Local\Microsoft\Windows\Temporary Internet Files\Content.IE5\VMG8SY3T\MC9004351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800200" cy="2097215"/>
          </a:xfrm>
          <a:prstGeom prst="rect">
            <a:avLst/>
          </a:prstGeom>
          <a:noFill/>
        </p:spPr>
      </p:pic>
      <p:pic>
        <p:nvPicPr>
          <p:cNvPr id="1029" name="Picture 5" descr="C:\Users\Dominika\AppData\Local\Microsoft\Windows\Temporary Internet Files\Content.IE5\N5T8EJRH\MC9004354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8624" y="260648"/>
            <a:ext cx="5497712" cy="983991"/>
          </a:xfrm>
          <a:prstGeom prst="rect">
            <a:avLst/>
          </a:prstGeom>
          <a:noFill/>
        </p:spPr>
      </p:pic>
      <p:pic>
        <p:nvPicPr>
          <p:cNvPr id="3074" name="Picture 2" descr="C:\Users\Dominika\AppData\Local\Microsoft\Windows\Temporary Internet Files\Content.IE5\FPYVXACV\MP90036280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653136"/>
            <a:ext cx="2793504" cy="19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Dominika\AppData\Local\Microsoft\Windows\Temporary Internet Files\Content.IE5\FPYVXACV\MC9004343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365104"/>
            <a:ext cx="2259607" cy="2132856"/>
          </a:xfrm>
          <a:prstGeom prst="rect">
            <a:avLst/>
          </a:prstGeom>
          <a:noFill/>
        </p:spPr>
      </p:pic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88239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…  </a:t>
            </a:r>
            <a:r>
              <a:rPr lang="pl-PL" sz="2800" b="1" dirty="0" err="1" smtClean="0">
                <a:solidFill>
                  <a:srgbClr val="FF0000"/>
                </a:solidFill>
              </a:rPr>
              <a:t>the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heart-shaped</a:t>
            </a:r>
            <a:r>
              <a:rPr lang="pl-PL" sz="2800" b="1" dirty="0" smtClean="0">
                <a:solidFill>
                  <a:srgbClr val="FF0000"/>
                </a:solidFill>
              </a:rPr>
              <a:t> country </a:t>
            </a:r>
            <a:r>
              <a:rPr lang="pl-PL" sz="2800" b="1" dirty="0" err="1" smtClean="0">
                <a:solidFill>
                  <a:srgbClr val="FF0000"/>
                </a:solidFill>
              </a:rPr>
              <a:t>in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the</a:t>
            </a:r>
            <a:r>
              <a:rPr lang="pl-PL" sz="2800" b="1" dirty="0" smtClean="0">
                <a:solidFill>
                  <a:srgbClr val="FF0000"/>
                </a:solidFill>
              </a:rPr>
              <a:t> Middle-East Europe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3000">
    <p:dissolv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</p:spPr>
        <p:txBody>
          <a:bodyPr/>
          <a:lstStyle/>
          <a:p>
            <a:pPr algn="ctr"/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–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114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Warsawa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 smtClean="0"/>
              <a:t>Our</a:t>
            </a:r>
            <a:r>
              <a:rPr lang="pl-PL" dirty="0" smtClean="0"/>
              <a:t> 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quiet</a:t>
            </a:r>
            <a:r>
              <a:rPr lang="pl-PL" dirty="0" smtClean="0"/>
              <a:t> </a:t>
            </a:r>
            <a:r>
              <a:rPr lang="pl-PL" dirty="0" err="1" smtClean="0"/>
              <a:t>neighbourhood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Targówek,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part of Warsaw </a:t>
            </a:r>
            <a:r>
              <a:rPr lang="pl-PL" dirty="0" err="1" smtClean="0"/>
              <a:t>outside</a:t>
            </a:r>
            <a:r>
              <a:rPr lang="pl-PL" dirty="0" smtClean="0"/>
              <a:t> a city </a:t>
            </a:r>
            <a:r>
              <a:rPr lang="pl-PL" dirty="0" err="1" smtClean="0"/>
              <a:t>centre</a:t>
            </a:r>
            <a:r>
              <a:rPr lang="pl-PL" dirty="0" smtClean="0"/>
              <a:t>, </a:t>
            </a:r>
            <a:r>
              <a:rPr lang="pl-PL" dirty="0" err="1" smtClean="0"/>
              <a:t>next</a:t>
            </a:r>
            <a:r>
              <a:rPr lang="pl-PL" dirty="0" smtClean="0"/>
              <a:t> to a park.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90 </a:t>
            </a:r>
            <a:r>
              <a:rPr lang="pl-PL" dirty="0" err="1" smtClean="0"/>
              <a:t>years</a:t>
            </a:r>
            <a:r>
              <a:rPr lang="pl-PL" dirty="0" smtClean="0"/>
              <a:t> old, </a:t>
            </a:r>
            <a:r>
              <a:rPr lang="pl-PL" dirty="0" err="1" smtClean="0"/>
              <a:t>although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was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1960’s.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lot of </a:t>
            </a:r>
            <a:r>
              <a:rPr lang="pl-PL" dirty="0" err="1" smtClean="0"/>
              <a:t>greenery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5" name="Symbol zastępczy zawartości 4" descr="1-IMG_08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0147" y="2420888"/>
            <a:ext cx="4146477" cy="276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88640"/>
            <a:ext cx="2514600" cy="3240360"/>
          </a:xfrm>
        </p:spPr>
        <p:txBody>
          <a:bodyPr/>
          <a:lstStyle/>
          <a:p>
            <a:r>
              <a:rPr lang="pl-PL" dirty="0" smtClean="0"/>
              <a:t>In front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modern </a:t>
            </a:r>
            <a:r>
              <a:rPr lang="pl-PL" dirty="0" err="1" smtClean="0"/>
              <a:t>huge</a:t>
            </a:r>
            <a:r>
              <a:rPr lang="pl-PL" dirty="0" smtClean="0"/>
              <a:t>  yard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pitches</a:t>
            </a:r>
            <a:r>
              <a:rPr lang="pl-PL" dirty="0" smtClean="0"/>
              <a:t> and a </a:t>
            </a:r>
            <a:r>
              <a:rPr lang="pl-PL" dirty="0" err="1" smtClean="0"/>
              <a:t>playground</a:t>
            </a:r>
            <a:r>
              <a:rPr lang="pl-PL" dirty="0" smtClean="0"/>
              <a:t> .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gardens</a:t>
            </a:r>
            <a:r>
              <a:rPr lang="pl-PL" dirty="0" smtClean="0"/>
              <a:t>. </a:t>
            </a:r>
            <a:r>
              <a:rPr lang="pl-PL" dirty="0" err="1" smtClean="0"/>
              <a:t>Inside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classrooms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a lot of  modern devices, </a:t>
            </a:r>
            <a:r>
              <a:rPr lang="pl-PL" dirty="0" err="1" smtClean="0"/>
              <a:t>which</a:t>
            </a:r>
            <a:r>
              <a:rPr lang="pl-PL" dirty="0" smtClean="0"/>
              <a:t> make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attractive</a:t>
            </a:r>
            <a:r>
              <a:rPr lang="pl-PL" dirty="0" smtClean="0"/>
              <a:t> and 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up-to-date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 descr="2-IMG_86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3600400" cy="239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6-IMG_8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797" y="0"/>
            <a:ext cx="205620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3-IMG_8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39"/>
            <a:ext cx="3240360" cy="215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1-IMG_84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564904"/>
            <a:ext cx="323631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-IMG_84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492896"/>
            <a:ext cx="2771800" cy="415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5-IMG_86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628653"/>
            <a:ext cx="3096344" cy="199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12064"/>
            <a:ext cx="7571184" cy="9007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err="1" smtClean="0">
                <a:solidFill>
                  <a:schemeClr val="tx1"/>
                </a:solidFill>
              </a:rPr>
              <a:t>Some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essential</a:t>
            </a:r>
            <a:r>
              <a:rPr lang="pl-PL" sz="2800" b="1" dirty="0" smtClean="0">
                <a:solidFill>
                  <a:schemeClr val="tx1"/>
                </a:solidFill>
              </a:rPr>
              <a:t> </a:t>
            </a:r>
            <a:r>
              <a:rPr lang="pl-PL" sz="2800" b="1" dirty="0" err="1" smtClean="0">
                <a:solidFill>
                  <a:schemeClr val="tx1"/>
                </a:solidFill>
              </a:rPr>
              <a:t>facts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about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our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homeland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20882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3200" dirty="0" smtClean="0"/>
              <a:t>	</a:t>
            </a:r>
            <a:r>
              <a:rPr lang="en-GB" sz="3200" dirty="0" smtClean="0">
                <a:solidFill>
                  <a:srgbClr val="FF0000"/>
                </a:solidFill>
              </a:rPr>
              <a:t>Poland is  situated  in  the  Central Europe, in its „heart”. It </a:t>
            </a:r>
            <a:r>
              <a:rPr lang="en-GB" sz="3200" dirty="0" err="1" smtClean="0">
                <a:solidFill>
                  <a:srgbClr val="FF0000"/>
                </a:solidFill>
              </a:rPr>
              <a:t>streches</a:t>
            </a:r>
            <a:r>
              <a:rPr lang="en-GB" sz="3200" dirty="0" smtClean="0">
                <a:solidFill>
                  <a:srgbClr val="FF0000"/>
                </a:solidFill>
              </a:rPr>
              <a:t>  from the coast of the Baltic Sea  in the north, through lake districts  a „bit lower” and  to the  mountainous areas in the south. When you have a look at its map, you can easily see that Poland is heart-shaped.</a:t>
            </a:r>
          </a:p>
          <a:p>
            <a:endParaRPr lang="en-GB" dirty="0"/>
          </a:p>
        </p:txBody>
      </p:sp>
      <p:pic>
        <p:nvPicPr>
          <p:cNvPr id="4" name="Obraz 3" descr="mapa eur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77072"/>
            <a:ext cx="3456384" cy="2588950"/>
          </a:xfrm>
          <a:prstGeom prst="rect">
            <a:avLst/>
          </a:prstGeom>
        </p:spPr>
      </p:pic>
      <p:pic>
        <p:nvPicPr>
          <p:cNvPr id="5" name="Obraz 4" descr="mapa pol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149080"/>
            <a:ext cx="2653364" cy="2417072"/>
          </a:xfrm>
          <a:prstGeom prst="rect">
            <a:avLst/>
          </a:prstGeom>
        </p:spPr>
      </p:pic>
      <p:pic>
        <p:nvPicPr>
          <p:cNvPr id="1026" name="Picture 2" descr="C:\Users\Dominika\AppData\Local\Microsoft\Windows\Temporary Internet Files\Content.IE5\FLPJJNNZ\MC90043432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1869191" cy="17643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Some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basic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information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about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chemeClr val="tx1"/>
                </a:solidFill>
              </a:rPr>
              <a:t>our</a:t>
            </a:r>
            <a:r>
              <a:rPr lang="pl-PL" sz="2800" b="1" dirty="0" smtClean="0">
                <a:solidFill>
                  <a:schemeClr val="tx1"/>
                </a:solidFill>
              </a:rPr>
              <a:t>  </a:t>
            </a:r>
            <a:r>
              <a:rPr lang="pl-PL" sz="2800" b="1" dirty="0" err="1" smtClean="0">
                <a:solidFill>
                  <a:srgbClr val="FF0000"/>
                </a:solidFill>
              </a:rPr>
              <a:t>homeland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6840760" cy="2088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dirty="0" err="1" smtClean="0"/>
              <a:t>Our</a:t>
            </a:r>
            <a:r>
              <a:rPr lang="pl-PL" dirty="0" smtClean="0"/>
              <a:t> national </a:t>
            </a:r>
            <a:r>
              <a:rPr lang="pl-PL" dirty="0" err="1" smtClean="0"/>
              <a:t>symbols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: </a:t>
            </a:r>
          </a:p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flag: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horizontal</a:t>
            </a:r>
            <a:r>
              <a:rPr lang="pl-PL" dirty="0" smtClean="0"/>
              <a:t> </a:t>
            </a:r>
            <a:r>
              <a:rPr lang="pl-PL" dirty="0" err="1" smtClean="0"/>
              <a:t>stripes</a:t>
            </a:r>
            <a:r>
              <a:rPr lang="pl-PL" dirty="0" smtClean="0"/>
              <a:t>: </a:t>
            </a:r>
            <a:r>
              <a:rPr lang="pl-PL" dirty="0" err="1" smtClean="0"/>
              <a:t>white</a:t>
            </a:r>
            <a:r>
              <a:rPr lang="pl-PL" dirty="0" smtClean="0"/>
              <a:t> and red,</a:t>
            </a:r>
          </a:p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 err="1" smtClean="0">
                <a:solidFill>
                  <a:srgbClr val="FF0000"/>
                </a:solidFill>
              </a:rPr>
              <a:t>Coat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Arms</a:t>
            </a:r>
            <a:r>
              <a:rPr lang="pl-PL" smtClean="0">
                <a:solidFill>
                  <a:srgbClr val="FF0000"/>
                </a:solidFill>
              </a:rPr>
              <a:t>: the</a:t>
            </a:r>
            <a:r>
              <a:rPr lang="pl-PL" dirty="0" smtClean="0">
                <a:solidFill>
                  <a:srgbClr val="FF0000"/>
                </a:solidFill>
              </a:rPr>
              <a:t> White </a:t>
            </a:r>
            <a:r>
              <a:rPr lang="pl-PL" dirty="0" err="1" smtClean="0">
                <a:solidFill>
                  <a:srgbClr val="FF0000"/>
                </a:solidFill>
              </a:rPr>
              <a:t>Eagle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wearing</a:t>
            </a:r>
            <a:r>
              <a:rPr lang="pl-PL" dirty="0" smtClean="0">
                <a:solidFill>
                  <a:srgbClr val="FF0000"/>
                </a:solidFill>
              </a:rPr>
              <a:t> a </a:t>
            </a:r>
            <a:r>
              <a:rPr lang="pl-PL" dirty="0" err="1" smtClean="0">
                <a:solidFill>
                  <a:srgbClr val="FF0000"/>
                </a:solidFill>
              </a:rPr>
              <a:t>gold</a:t>
            </a:r>
            <a:r>
              <a:rPr lang="pl-PL" dirty="0" smtClean="0">
                <a:solidFill>
                  <a:srgbClr val="FF0000"/>
                </a:solidFill>
              </a:rPr>
              <a:t> crown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red field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On </a:t>
            </a:r>
            <a:r>
              <a:rPr lang="pl-PL" dirty="0" err="1" smtClean="0"/>
              <a:t>the</a:t>
            </a:r>
            <a:r>
              <a:rPr lang="pl-PL" dirty="0" smtClean="0"/>
              <a:t> 1st  of May 2004 Poland </a:t>
            </a:r>
            <a:r>
              <a:rPr lang="pl-PL" dirty="0" err="1" smtClean="0"/>
              <a:t>joined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Union. </a:t>
            </a:r>
          </a:p>
          <a:p>
            <a:pPr lvl="8"/>
            <a:endParaRPr lang="pl-PL" dirty="0" smtClean="0"/>
          </a:p>
        </p:txBody>
      </p:sp>
      <p:pic>
        <p:nvPicPr>
          <p:cNvPr id="2050" name="Picture 2" descr="C:\Users\Dominika\AppData\Local\Microsoft\Windows\Temporary Internet Files\Content.IE5\VMG8SY3T\MM90017827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96752"/>
            <a:ext cx="1475656" cy="1475656"/>
          </a:xfrm>
          <a:prstGeom prst="rect">
            <a:avLst/>
          </a:prstGeom>
          <a:noFill/>
        </p:spPr>
      </p:pic>
      <p:pic>
        <p:nvPicPr>
          <p:cNvPr id="2052" name="Picture 4" descr="C:\Users\Dominika\AppData\Local\Microsoft\Windows\Temporary Internet Files\Content.IE5\VMG8SY3T\MC90043514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2010023" cy="234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LAGA u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25144"/>
            <a:ext cx="2873896" cy="191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Dominika\AppData\Local\Microsoft\Windows\Temporary Internet Files\Content.IE5\FPYVXACV\MP900362801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82" y="4941168"/>
            <a:ext cx="2733433" cy="170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most  </a:t>
            </a:r>
            <a:r>
              <a:rPr lang="pl-PL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beautiful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l-PL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Polish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l-PL" b="1" dirty="0" err="1" smtClean="0">
                <a:solidFill>
                  <a:srgbClr val="FF0000"/>
                </a:solidFill>
              </a:rPr>
              <a:t>landscapes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7416824" cy="194421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highest</a:t>
            </a:r>
            <a:r>
              <a:rPr lang="pl-PL" sz="2200" dirty="0" smtClean="0"/>
              <a:t> point </a:t>
            </a:r>
            <a:r>
              <a:rPr lang="pl-PL" sz="2200" dirty="0" err="1" smtClean="0"/>
              <a:t>in</a:t>
            </a:r>
            <a:r>
              <a:rPr lang="pl-PL" sz="2200" dirty="0" smtClean="0"/>
              <a:t> Poland </a:t>
            </a:r>
            <a:r>
              <a:rPr lang="pl-PL" sz="2200" dirty="0" err="1" smtClean="0"/>
              <a:t>is</a:t>
            </a:r>
            <a:r>
              <a:rPr lang="pl-PL" sz="2200" dirty="0" smtClean="0"/>
              <a:t> Mount Rysy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Tatras</a:t>
            </a:r>
            <a:r>
              <a:rPr lang="pl-PL" sz="2200" dirty="0" smtClean="0"/>
              <a:t>, </a:t>
            </a:r>
            <a:r>
              <a:rPr lang="pl-PL" sz="2200" dirty="0" err="1" smtClean="0"/>
              <a:t>with</a:t>
            </a:r>
            <a:r>
              <a:rPr lang="pl-PL" sz="2200" dirty="0" smtClean="0"/>
              <a:t> </a:t>
            </a:r>
            <a:r>
              <a:rPr lang="pl-PL" sz="2200" dirty="0" err="1" smtClean="0"/>
              <a:t>its</a:t>
            </a:r>
            <a:r>
              <a:rPr lang="pl-PL" sz="2200" dirty="0" smtClean="0"/>
              <a:t>   2499 metres  </a:t>
            </a:r>
            <a:r>
              <a:rPr lang="pl-PL" sz="2200" dirty="0" err="1" smtClean="0"/>
              <a:t>above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sea</a:t>
            </a:r>
            <a:r>
              <a:rPr lang="pl-PL" sz="2200" dirty="0" smtClean="0"/>
              <a:t> </a:t>
            </a:r>
            <a:r>
              <a:rPr lang="pl-PL" sz="2200" dirty="0" err="1" smtClean="0"/>
              <a:t>level</a:t>
            </a:r>
            <a:r>
              <a:rPr lang="pl-PL" sz="2200" dirty="0" smtClean="0"/>
              <a:t>, and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deepest</a:t>
            </a:r>
            <a:r>
              <a:rPr lang="pl-PL" sz="2200" dirty="0" smtClean="0"/>
              <a:t> one </a:t>
            </a:r>
            <a:r>
              <a:rPr lang="pl-PL" sz="2200" dirty="0" err="1" smtClean="0"/>
              <a:t>is</a:t>
            </a:r>
            <a:r>
              <a:rPr lang="pl-PL" sz="2200" dirty="0" smtClean="0"/>
              <a:t> </a:t>
            </a:r>
            <a:r>
              <a:rPr lang="pl-PL" sz="2200" dirty="0" err="1" smtClean="0"/>
              <a:t>lake</a:t>
            </a:r>
            <a:r>
              <a:rPr lang="pl-PL" sz="2200" dirty="0" smtClean="0"/>
              <a:t>  Hańcza, </a:t>
            </a:r>
            <a:r>
              <a:rPr lang="pl-PL" sz="2200" dirty="0" err="1" smtClean="0"/>
              <a:t>which</a:t>
            </a:r>
            <a:r>
              <a:rPr lang="pl-PL" sz="2200" dirty="0" smtClean="0"/>
              <a:t> </a:t>
            </a:r>
            <a:r>
              <a:rPr lang="pl-PL" sz="2200" dirty="0" err="1" smtClean="0"/>
              <a:t>is</a:t>
            </a:r>
            <a:r>
              <a:rPr lang="pl-PL" sz="2200" dirty="0" smtClean="0"/>
              <a:t> </a:t>
            </a:r>
            <a:r>
              <a:rPr lang="pl-PL" sz="2200" dirty="0" err="1" smtClean="0"/>
              <a:t>over</a:t>
            </a:r>
            <a:r>
              <a:rPr lang="pl-PL" sz="2200" dirty="0" smtClean="0"/>
              <a:t> 100 metres </a:t>
            </a:r>
            <a:r>
              <a:rPr lang="pl-PL" sz="2200" dirty="0" err="1" smtClean="0"/>
              <a:t>deep</a:t>
            </a:r>
            <a:r>
              <a:rPr lang="pl-PL" sz="2200" dirty="0" smtClean="0"/>
              <a:t>. </a:t>
            </a:r>
            <a:r>
              <a:rPr lang="pl-PL" sz="2200" dirty="0" err="1" smtClean="0"/>
              <a:t>Although</a:t>
            </a:r>
            <a:r>
              <a:rPr lang="pl-PL" sz="2200" dirty="0" smtClean="0"/>
              <a:t> </a:t>
            </a:r>
            <a:r>
              <a:rPr lang="pl-PL" sz="2200" dirty="0" err="1" smtClean="0"/>
              <a:t>you</a:t>
            </a:r>
            <a:r>
              <a:rPr lang="pl-PL" sz="2200" dirty="0" smtClean="0"/>
              <a:t> </a:t>
            </a:r>
            <a:r>
              <a:rPr lang="pl-PL" sz="2200" dirty="0" err="1" smtClean="0"/>
              <a:t>may</a:t>
            </a:r>
            <a:r>
              <a:rPr lang="pl-PL" sz="2200" dirty="0" smtClean="0"/>
              <a:t> </a:t>
            </a:r>
            <a:r>
              <a:rPr lang="pl-PL" sz="2200" dirty="0" err="1" smtClean="0"/>
              <a:t>say</a:t>
            </a:r>
            <a:r>
              <a:rPr lang="pl-PL" sz="2200" dirty="0" smtClean="0"/>
              <a:t> </a:t>
            </a:r>
            <a:r>
              <a:rPr lang="pl-PL" sz="2200" dirty="0" err="1" smtClean="0"/>
              <a:t>that</a:t>
            </a:r>
            <a:r>
              <a:rPr lang="pl-PL" sz="2200" dirty="0" smtClean="0"/>
              <a:t> most of </a:t>
            </a:r>
            <a:r>
              <a:rPr lang="pl-PL" sz="2200" dirty="0" err="1" smtClean="0"/>
              <a:t>our</a:t>
            </a:r>
            <a:r>
              <a:rPr lang="pl-PL" sz="2200" dirty="0" smtClean="0"/>
              <a:t> country </a:t>
            </a:r>
            <a:r>
              <a:rPr lang="pl-PL" sz="2200" dirty="0" err="1" smtClean="0"/>
              <a:t>is</a:t>
            </a:r>
            <a:r>
              <a:rPr lang="pl-PL" sz="2200" dirty="0" smtClean="0"/>
              <a:t> </a:t>
            </a:r>
            <a:r>
              <a:rPr lang="pl-PL" sz="2200" dirty="0" err="1" smtClean="0"/>
              <a:t>almost</a:t>
            </a:r>
            <a:r>
              <a:rPr lang="pl-PL" sz="2200" dirty="0" smtClean="0"/>
              <a:t> </a:t>
            </a:r>
            <a:r>
              <a:rPr lang="pl-PL" sz="2200" dirty="0" err="1" smtClean="0"/>
              <a:t>flat</a:t>
            </a:r>
            <a:r>
              <a:rPr lang="pl-PL" sz="2200" dirty="0" smtClean="0"/>
              <a:t>,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Polish</a:t>
            </a:r>
            <a:r>
              <a:rPr lang="pl-PL" sz="2200" dirty="0" smtClean="0"/>
              <a:t> </a:t>
            </a:r>
            <a:r>
              <a:rPr lang="pl-PL" sz="2200" dirty="0" err="1" smtClean="0"/>
              <a:t>landscape</a:t>
            </a:r>
            <a:r>
              <a:rPr lang="pl-PL" sz="2200" dirty="0" smtClean="0"/>
              <a:t> </a:t>
            </a:r>
            <a:r>
              <a:rPr lang="pl-PL" sz="2200" dirty="0" err="1" smtClean="0"/>
              <a:t>is</a:t>
            </a:r>
            <a:r>
              <a:rPr lang="pl-PL" sz="2200" dirty="0" smtClean="0"/>
              <a:t> </a:t>
            </a:r>
            <a:r>
              <a:rPr lang="pl-PL" sz="2200" dirty="0" err="1" smtClean="0"/>
              <a:t>varied</a:t>
            </a:r>
            <a:r>
              <a:rPr lang="pl-PL" sz="2200" dirty="0" smtClean="0"/>
              <a:t>: </a:t>
            </a:r>
            <a:r>
              <a:rPr lang="pl-PL" sz="2200" dirty="0" err="1" smtClean="0"/>
              <a:t>from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coastline</a:t>
            </a:r>
            <a:r>
              <a:rPr lang="pl-PL" sz="2200" dirty="0" smtClean="0"/>
              <a:t>  of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Baltic</a:t>
            </a:r>
            <a:r>
              <a:rPr lang="pl-PL" sz="2200" dirty="0" smtClean="0"/>
              <a:t> </a:t>
            </a:r>
            <a:r>
              <a:rPr lang="pl-PL" sz="2200" dirty="0" err="1" smtClean="0"/>
              <a:t>Sea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North, </a:t>
            </a:r>
            <a:r>
              <a:rPr lang="pl-PL" sz="2200" dirty="0" err="1" smtClean="0"/>
              <a:t>through</a:t>
            </a:r>
            <a:r>
              <a:rPr lang="pl-PL" sz="2200" dirty="0" smtClean="0"/>
              <a:t> </a:t>
            </a:r>
            <a:r>
              <a:rPr lang="pl-PL" sz="2200" dirty="0" err="1" smtClean="0"/>
              <a:t>lake</a:t>
            </a:r>
            <a:r>
              <a:rPr lang="pl-PL" sz="2200" dirty="0" smtClean="0"/>
              <a:t> </a:t>
            </a:r>
            <a:r>
              <a:rPr lang="pl-PL" sz="2200" dirty="0" err="1" smtClean="0"/>
              <a:t>areas</a:t>
            </a:r>
            <a:r>
              <a:rPr lang="pl-PL" sz="2200" dirty="0" smtClean="0"/>
              <a:t> to mountains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south</a:t>
            </a:r>
            <a:r>
              <a:rPr lang="pl-PL" sz="2200" dirty="0" smtClean="0"/>
              <a:t>.</a:t>
            </a:r>
          </a:p>
          <a:p>
            <a:endParaRPr lang="pl-PL" dirty="0" smtClean="0"/>
          </a:p>
          <a:p>
            <a:endParaRPr lang="pl-PL" dirty="0" err="1" smtClean="0"/>
          </a:p>
        </p:txBody>
      </p:sp>
      <p:pic>
        <p:nvPicPr>
          <p:cNvPr id="4" name="Obraz 3" descr="pejzaż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647950" cy="1724025"/>
          </a:xfrm>
          <a:prstGeom prst="rect">
            <a:avLst/>
          </a:prstGeom>
        </p:spPr>
      </p:pic>
      <p:pic>
        <p:nvPicPr>
          <p:cNvPr id="5" name="Obraz 4" descr="pejzaż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97152"/>
            <a:ext cx="2619375" cy="1743075"/>
          </a:xfrm>
          <a:prstGeom prst="rect">
            <a:avLst/>
          </a:prstGeom>
        </p:spPr>
      </p:pic>
      <p:pic>
        <p:nvPicPr>
          <p:cNvPr id="6" name="Obraz 5" descr="pejzaż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284984"/>
            <a:ext cx="2609850" cy="1752600"/>
          </a:xfrm>
          <a:prstGeom prst="rect">
            <a:avLst/>
          </a:prstGeom>
        </p:spPr>
      </p:pic>
      <p:pic>
        <p:nvPicPr>
          <p:cNvPr id="7" name="Obraz 6" descr="pejzaż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013176"/>
            <a:ext cx="2876550" cy="1590675"/>
          </a:xfrm>
          <a:prstGeom prst="rect">
            <a:avLst/>
          </a:prstGeom>
        </p:spPr>
      </p:pic>
      <p:pic>
        <p:nvPicPr>
          <p:cNvPr id="8" name="Obraz 7" descr="pejzaż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284984"/>
            <a:ext cx="2827015" cy="2117532"/>
          </a:xfrm>
          <a:prstGeom prst="rect">
            <a:avLst/>
          </a:prstGeom>
        </p:spPr>
      </p:pic>
      <p:pic>
        <p:nvPicPr>
          <p:cNvPr id="9" name="Obraz 8" descr="pejzaż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4869160"/>
            <a:ext cx="2667000" cy="1714500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ejzaż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130207" cy="2348494"/>
          </a:xfrm>
          <a:prstGeom prst="rect">
            <a:avLst/>
          </a:prstGeom>
        </p:spPr>
      </p:pic>
      <p:pic>
        <p:nvPicPr>
          <p:cNvPr id="3" name="Obraz 2" descr="pejzaż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749496"/>
            <a:ext cx="2907407" cy="1934747"/>
          </a:xfrm>
          <a:prstGeom prst="rect">
            <a:avLst/>
          </a:prstGeom>
        </p:spPr>
      </p:pic>
      <p:pic>
        <p:nvPicPr>
          <p:cNvPr id="4" name="Obraz 3" descr="pejzaż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2656"/>
            <a:ext cx="2979415" cy="1982665"/>
          </a:xfrm>
          <a:prstGeom prst="rect">
            <a:avLst/>
          </a:prstGeom>
        </p:spPr>
      </p:pic>
      <p:pic>
        <p:nvPicPr>
          <p:cNvPr id="2050" name="Picture 2" descr="f:\Desktop\pejzaż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88640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f:\Desktop\pejzaż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140968"/>
            <a:ext cx="2736304" cy="2219813"/>
          </a:xfrm>
          <a:prstGeom prst="rect">
            <a:avLst/>
          </a:prstGeom>
          <a:noFill/>
        </p:spPr>
      </p:pic>
      <p:pic>
        <p:nvPicPr>
          <p:cNvPr id="7" name="Obraz 6" descr="pejzaż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2564904"/>
            <a:ext cx="2619375" cy="1743075"/>
          </a:xfrm>
          <a:prstGeom prst="rect">
            <a:avLst/>
          </a:prstGeom>
        </p:spPr>
      </p:pic>
      <p:pic>
        <p:nvPicPr>
          <p:cNvPr id="8" name="Obraz 7" descr="pejzaż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2204864"/>
            <a:ext cx="1743075" cy="2619375"/>
          </a:xfrm>
          <a:prstGeom prst="rect">
            <a:avLst/>
          </a:prstGeom>
        </p:spPr>
      </p:pic>
      <p:pic>
        <p:nvPicPr>
          <p:cNvPr id="9" name="Obraz 8" descr="pejzaż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3356992"/>
            <a:ext cx="2638425" cy="1733550"/>
          </a:xfrm>
          <a:prstGeom prst="rect">
            <a:avLst/>
          </a:prstGeom>
        </p:spPr>
      </p:pic>
      <p:pic>
        <p:nvPicPr>
          <p:cNvPr id="10" name="Obraz 9" descr="pejzaż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5856" y="4869160"/>
            <a:ext cx="2466975" cy="1847850"/>
          </a:xfrm>
          <a:prstGeom prst="rect">
            <a:avLst/>
          </a:prstGeom>
        </p:spPr>
      </p:pic>
      <p:pic>
        <p:nvPicPr>
          <p:cNvPr id="11" name="Obraz 10" descr="pejzaż2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4725144"/>
            <a:ext cx="2486025" cy="1838325"/>
          </a:xfrm>
          <a:prstGeom prst="rect">
            <a:avLst/>
          </a:prstGeom>
        </p:spPr>
      </p:pic>
      <p:pic>
        <p:nvPicPr>
          <p:cNvPr id="12" name="Obraz 11" descr="pejzaż1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91880" y="1844824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pl-PL" sz="3200" b="1" i="1" dirty="0" err="1" smtClean="0">
                <a:solidFill>
                  <a:schemeClr val="tx1"/>
                </a:solidFill>
              </a:rPr>
              <a:t>Some</a:t>
            </a:r>
            <a:r>
              <a:rPr lang="pl-PL" sz="3200" b="1" i="1" dirty="0" smtClean="0">
                <a:solidFill>
                  <a:schemeClr val="tx1"/>
                </a:solidFill>
              </a:rPr>
              <a:t>  </a:t>
            </a:r>
            <a:r>
              <a:rPr lang="pl-PL" sz="3200" b="1" i="1" dirty="0" err="1" smtClean="0">
                <a:solidFill>
                  <a:schemeClr val="tx1"/>
                </a:solidFill>
              </a:rPr>
              <a:t>breathtaking</a:t>
            </a:r>
            <a:r>
              <a:rPr lang="pl-PL" sz="3200" b="1" i="1" dirty="0" smtClean="0">
                <a:solidFill>
                  <a:schemeClr val="tx1"/>
                </a:solidFill>
              </a:rPr>
              <a:t>  </a:t>
            </a:r>
            <a:r>
              <a:rPr lang="pl-PL" sz="3200" b="1" i="1" dirty="0" err="1" smtClean="0">
                <a:solidFill>
                  <a:schemeClr val="tx1"/>
                </a:solidFill>
              </a:rPr>
              <a:t>views</a:t>
            </a:r>
            <a:r>
              <a:rPr lang="pl-PL" sz="3200" b="1" i="1" dirty="0" smtClean="0">
                <a:solidFill>
                  <a:schemeClr val="tx1"/>
                </a:solidFill>
              </a:rPr>
              <a:t> of Warsaw</a:t>
            </a:r>
            <a:endParaRPr lang="pl-PL" sz="3200" b="1" i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warszawa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2628900" cy="1743075"/>
          </a:xfrm>
        </p:spPr>
      </p:pic>
      <p:pic>
        <p:nvPicPr>
          <p:cNvPr id="5" name="Obraz 4" descr="warszaw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5157192"/>
            <a:ext cx="3000375" cy="1524000"/>
          </a:xfrm>
          <a:prstGeom prst="rect">
            <a:avLst/>
          </a:prstGeom>
        </p:spPr>
      </p:pic>
      <p:pic>
        <p:nvPicPr>
          <p:cNvPr id="6" name="Obraz 5" descr="warszawa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852936"/>
            <a:ext cx="2371725" cy="1924050"/>
          </a:xfrm>
          <a:prstGeom prst="rect">
            <a:avLst/>
          </a:prstGeom>
        </p:spPr>
      </p:pic>
      <p:pic>
        <p:nvPicPr>
          <p:cNvPr id="7" name="Obraz 6" descr="warszawa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196752"/>
            <a:ext cx="2466975" cy="1847850"/>
          </a:xfrm>
          <a:prstGeom prst="rect">
            <a:avLst/>
          </a:prstGeom>
        </p:spPr>
      </p:pic>
      <p:pic>
        <p:nvPicPr>
          <p:cNvPr id="8" name="Obraz 7" descr="warszaw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1124744"/>
            <a:ext cx="2676525" cy="1704975"/>
          </a:xfrm>
          <a:prstGeom prst="rect">
            <a:avLst/>
          </a:prstGeom>
        </p:spPr>
      </p:pic>
      <p:pic>
        <p:nvPicPr>
          <p:cNvPr id="10" name="Obraz 9" descr="warszawa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509120"/>
            <a:ext cx="3372375" cy="2160240"/>
          </a:xfrm>
          <a:prstGeom prst="rect">
            <a:avLst/>
          </a:prstGeom>
        </p:spPr>
      </p:pic>
      <p:pic>
        <p:nvPicPr>
          <p:cNvPr id="12" name="Obraz 11" descr="warszawka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2996952"/>
            <a:ext cx="2466975" cy="1847850"/>
          </a:xfrm>
          <a:prstGeom prst="rect">
            <a:avLst/>
          </a:prstGeom>
        </p:spPr>
      </p:pic>
      <p:pic>
        <p:nvPicPr>
          <p:cNvPr id="13" name="Obraz 12" descr="warszawka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797152"/>
            <a:ext cx="2466975" cy="1847850"/>
          </a:xfrm>
          <a:prstGeom prst="rect">
            <a:avLst/>
          </a:prstGeom>
        </p:spPr>
      </p:pic>
      <p:pic>
        <p:nvPicPr>
          <p:cNvPr id="14" name="Obraz 13" descr="warszawka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2" y="3573016"/>
            <a:ext cx="2628900" cy="1743075"/>
          </a:xfrm>
          <a:prstGeom prst="rect">
            <a:avLst/>
          </a:prstGeom>
        </p:spPr>
      </p:pic>
      <p:pic>
        <p:nvPicPr>
          <p:cNvPr id="15" name="Obraz 14" descr="warszawka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2636912"/>
            <a:ext cx="2657475" cy="1714500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79096" cy="868958"/>
          </a:xfrm>
        </p:spPr>
        <p:txBody>
          <a:bodyPr>
            <a:normAutofit/>
          </a:bodyPr>
          <a:lstStyle/>
          <a:p>
            <a:pPr algn="ctr"/>
            <a:r>
              <a:rPr lang="pl-PL" sz="3200" b="1" i="1" u="sng" dirty="0" err="1" smtClean="0">
                <a:solidFill>
                  <a:srgbClr val="FFFF00"/>
                </a:solidFill>
              </a:rPr>
              <a:t>LET’S</a:t>
            </a:r>
            <a:r>
              <a:rPr lang="pl-PL" sz="3200" b="1" i="1" u="sng" dirty="0" smtClean="0">
                <a:solidFill>
                  <a:srgbClr val="FFFF00"/>
                </a:solidFill>
              </a:rPr>
              <a:t>  FOCUS  ON  </a:t>
            </a:r>
            <a:r>
              <a:rPr lang="pl-PL" sz="3200" b="1" i="1" u="sng" dirty="0" smtClean="0">
                <a:solidFill>
                  <a:srgbClr val="C00000"/>
                </a:solidFill>
              </a:rPr>
              <a:t>WARSAW</a:t>
            </a:r>
            <a:endParaRPr lang="pl-PL" sz="3200" b="1" i="1" u="sng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844408" cy="47525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2000" b="1" dirty="0" smtClean="0"/>
              <a:t>		</a:t>
            </a:r>
            <a:r>
              <a:rPr lang="en-US" sz="2000" b="1" dirty="0" smtClean="0"/>
              <a:t>Warsaw, the capital city is located in the </a:t>
            </a:r>
            <a:r>
              <a:rPr lang="pl-PL" sz="2000" b="1" dirty="0" err="1" smtClean="0"/>
              <a:t>centre</a:t>
            </a:r>
            <a:r>
              <a:rPr lang="en-US" sz="2000" b="1" dirty="0" smtClean="0"/>
              <a:t> of Poland. With its over   1, 7 million inhabitants it stretches upon both banks of the Vistula River, which divides it into two halves: the left and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</a:t>
            </a:r>
            <a:r>
              <a:rPr lang="en-US" sz="2000" b="1" dirty="0" smtClean="0"/>
              <a:t> right side. The left one is older and rather “posh” – with the main Warsaw’s tourist attractions, </a:t>
            </a:r>
            <a:r>
              <a:rPr lang="pl-PL" sz="2000" b="1" dirty="0" err="1" smtClean="0"/>
              <a:t>such</a:t>
            </a:r>
            <a:r>
              <a:rPr lang="pl-PL" sz="2000" b="1" dirty="0" smtClean="0"/>
              <a:t> as </a:t>
            </a:r>
            <a:r>
              <a:rPr lang="en-US" sz="2000" b="1" dirty="0" smtClean="0"/>
              <a:t>The Old Town, The </a:t>
            </a:r>
            <a:r>
              <a:rPr lang="en-US" sz="2000" b="1" dirty="0" err="1" smtClean="0"/>
              <a:t>Łazienki</a:t>
            </a:r>
            <a:r>
              <a:rPr lang="en-US" sz="2000" b="1" dirty="0" smtClean="0"/>
              <a:t> Park and the Palace of </a:t>
            </a:r>
            <a:r>
              <a:rPr lang="en-US" sz="2000" b="1" dirty="0" err="1" smtClean="0"/>
              <a:t>Wilanów</a:t>
            </a:r>
            <a:r>
              <a:rPr lang="en-US" sz="2000" b="1" dirty="0" smtClean="0"/>
              <a:t> and the modern  city centre with the Palace of Culture and Science and high-rise skyscrapers built with concrete, steel and glass</a:t>
            </a:r>
            <a:r>
              <a:rPr lang="pl-PL" sz="2000" b="1" dirty="0" smtClean="0"/>
              <a:t>. </a:t>
            </a:r>
            <a:r>
              <a:rPr lang="en-US" sz="2000" b="1" dirty="0" smtClean="0"/>
              <a:t> </a:t>
            </a:r>
            <a:r>
              <a:rPr lang="pl-PL" sz="2000" b="1" dirty="0" smtClean="0"/>
              <a:t>T</a:t>
            </a:r>
            <a:r>
              <a:rPr lang="en-US" sz="2000" b="1" dirty="0" smtClean="0"/>
              <a:t>he right side, </a:t>
            </a:r>
            <a:r>
              <a:rPr lang="en-US" sz="2000" b="1" dirty="0" err="1" smtClean="0"/>
              <a:t>Praga</a:t>
            </a:r>
            <a:r>
              <a:rPr lang="en-US" sz="2000" b="1" dirty="0" smtClean="0"/>
              <a:t>,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not so „</a:t>
            </a:r>
            <a:r>
              <a:rPr lang="pl-PL" sz="2000" b="1" dirty="0" err="1" smtClean="0"/>
              <a:t>rich</a:t>
            </a:r>
            <a:r>
              <a:rPr lang="pl-PL" sz="2000" b="1" dirty="0" smtClean="0"/>
              <a:t>”, but</a:t>
            </a:r>
            <a:r>
              <a:rPr lang="en-US" sz="2000" b="1" dirty="0" smtClean="0"/>
              <a:t>  has its own unique atmosphere and charm.</a:t>
            </a:r>
            <a:endParaRPr lang="pl-PL" sz="2000" dirty="0" smtClean="0"/>
          </a:p>
          <a:p>
            <a:pPr algn="just">
              <a:buNone/>
            </a:pPr>
            <a:r>
              <a:rPr lang="pl-PL" sz="2000" b="1" dirty="0" smtClean="0"/>
              <a:t>		</a:t>
            </a:r>
            <a:r>
              <a:rPr lang="en-US" sz="2000" b="1" dirty="0" smtClean="0"/>
              <a:t>You have to pay attention to the fact, that Warsaw was destroyed during War World II by the Germans in more than 70%, </a:t>
            </a:r>
            <a:r>
              <a:rPr lang="pl-PL" sz="2000" b="1" dirty="0" smtClean="0"/>
              <a:t>but </a:t>
            </a:r>
            <a:r>
              <a:rPr lang="pl-PL" sz="2000" b="1" dirty="0" err="1" smtClean="0"/>
              <a:t>its</a:t>
            </a:r>
            <a:r>
              <a:rPr lang="en-US" sz="2000" b="1" dirty="0" smtClean="0"/>
              <a:t> residents managed to  rebuild it shortly afterwards. </a:t>
            </a:r>
            <a:endParaRPr lang="pl-PL" sz="2000" dirty="0" smtClean="0"/>
          </a:p>
          <a:p>
            <a:pPr algn="just">
              <a:buNone/>
            </a:pPr>
            <a:r>
              <a:rPr lang="pl-PL" sz="2000" b="1" dirty="0" smtClean="0"/>
              <a:t>		</a:t>
            </a:r>
            <a:endParaRPr lang="pl-PL" sz="2000" dirty="0" smtClean="0"/>
          </a:p>
          <a:p>
            <a:pPr algn="ctr">
              <a:buNone/>
            </a:pPr>
            <a:r>
              <a:rPr lang="en-US" sz="2000" b="1" dirty="0" smtClean="0"/>
              <a:t> </a:t>
            </a:r>
            <a:endParaRPr lang="pl-PL" sz="2000" dirty="0" smtClean="0"/>
          </a:p>
          <a:p>
            <a:endParaRPr lang="pl-PL" sz="2000" dirty="0"/>
          </a:p>
        </p:txBody>
      </p:sp>
      <p:pic>
        <p:nvPicPr>
          <p:cNvPr id="4" name="Obraz 3" descr="syre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125321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8641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Like any other cities, Warsaw  has  its  own symbols: the flag which is yellow and red, and the famous Warsaw’s  Mermaid, that according to the legend, used to live in  the depths of the Vistula River. </a:t>
            </a:r>
            <a:endParaRPr lang="pl-PL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And our city is still changing: it’s growing and becoming more and more modern. It is trying to catch up with the rest of European cities</a:t>
            </a:r>
            <a:r>
              <a:rPr lang="en-US" sz="2000" b="1" dirty="0" smtClean="0"/>
              <a:t>.</a:t>
            </a:r>
            <a:endParaRPr lang="pl-PL" sz="2000" dirty="0" smtClean="0"/>
          </a:p>
        </p:txBody>
      </p:sp>
      <p:pic>
        <p:nvPicPr>
          <p:cNvPr id="3" name="Obraz 2" descr="warsa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8640"/>
            <a:ext cx="3095326" cy="4722041"/>
          </a:xfrm>
          <a:prstGeom prst="rect">
            <a:avLst/>
          </a:prstGeom>
        </p:spPr>
      </p:pic>
      <p:pic>
        <p:nvPicPr>
          <p:cNvPr id="5" name="Obraz 4" descr="warszawawgruzac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2619375" cy="1743075"/>
          </a:xfrm>
          <a:prstGeom prst="rect">
            <a:avLst/>
          </a:prstGeom>
        </p:spPr>
      </p:pic>
      <p:pic>
        <p:nvPicPr>
          <p:cNvPr id="6" name="Obraz 5" descr="warszawawgruzac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924944"/>
            <a:ext cx="2619375" cy="1743075"/>
          </a:xfrm>
          <a:prstGeom prst="rect">
            <a:avLst/>
          </a:prstGeom>
        </p:spPr>
      </p:pic>
      <p:pic>
        <p:nvPicPr>
          <p:cNvPr id="8" name="Obraz 7" descr="warszawawgruzac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941168"/>
            <a:ext cx="2828925" cy="1619250"/>
          </a:xfrm>
          <a:prstGeom prst="rect">
            <a:avLst/>
          </a:prstGeom>
        </p:spPr>
      </p:pic>
      <p:pic>
        <p:nvPicPr>
          <p:cNvPr id="12" name="Obraz 11" descr="warszawawgruzach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365104"/>
            <a:ext cx="1872208" cy="2187243"/>
          </a:xfrm>
          <a:prstGeom prst="rect">
            <a:avLst/>
          </a:prstGeom>
        </p:spPr>
      </p:pic>
      <p:pic>
        <p:nvPicPr>
          <p:cNvPr id="13" name="Obraz 12" descr="warszawawgruzach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725144"/>
            <a:ext cx="2736304" cy="1972205"/>
          </a:xfrm>
          <a:prstGeom prst="rect">
            <a:avLst/>
          </a:prstGeom>
        </p:spPr>
      </p:pic>
      <p:pic>
        <p:nvPicPr>
          <p:cNvPr id="9" name="Obraz 8" descr="wojenn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4581128"/>
            <a:ext cx="1486009" cy="2035523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171185" cy="936103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other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photos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of Warsaw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03-IMG_2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93096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2-IMG_8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340768"/>
            <a:ext cx="2522334" cy="168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1-IMG_8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5085184"/>
            <a:ext cx="2339752" cy="156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01-IMG_35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9744" y="1196752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03-IMG_81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2924944"/>
            <a:ext cx="180820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03-IMG_83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5009" y="3356992"/>
            <a:ext cx="146899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04-IMG_77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5005843"/>
            <a:ext cx="2774767" cy="185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06-IMG_598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1124744"/>
            <a:ext cx="2304256" cy="153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04-IMG_83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260648"/>
            <a:ext cx="936104" cy="140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10-IMG_048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6056" y="3356992"/>
            <a:ext cx="2664296" cy="177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10-IMG_502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5013176"/>
            <a:ext cx="2555776" cy="170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Dominika\AppData\Local\Microsoft\Windows\INetCache\IE\14KVJLVU\100px-Godlo_2_KPol_2.svg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7" y="117476"/>
            <a:ext cx="788467" cy="1080200"/>
          </a:xfrm>
          <a:prstGeom prst="rect">
            <a:avLst/>
          </a:prstGeom>
          <a:noFill/>
        </p:spPr>
      </p:pic>
      <p:pic>
        <p:nvPicPr>
          <p:cNvPr id="16" name="Obraz 15" descr="1-IMG_947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27818" y="4005065"/>
            <a:ext cx="1982949" cy="132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4-IMG_949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8347" y="1628800"/>
            <a:ext cx="226542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IMG_772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9512" y="3068960"/>
            <a:ext cx="1835696" cy="122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 descr="7-IMG_939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07704" y="3021075"/>
            <a:ext cx="1584176" cy="105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 descr="2-IMG_298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60032" y="2420349"/>
            <a:ext cx="1907704" cy="127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000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1139</TotalTime>
  <Words>346</Words>
  <Application>Microsoft Office PowerPoint</Application>
  <PresentationFormat>Pokaz na ekranie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Metro</vt:lpstr>
      <vt:lpstr>Dear   Friends  - Welcome to Poland !</vt:lpstr>
      <vt:lpstr>Some  essential facts  about  our  homeland</vt:lpstr>
      <vt:lpstr>Some  basic  information  about  our  homeland</vt:lpstr>
      <vt:lpstr>The  most  beautiful  Polish  landscapes</vt:lpstr>
      <vt:lpstr>Slajd 5</vt:lpstr>
      <vt:lpstr>Some  breathtaking  views of Warsaw</vt:lpstr>
      <vt:lpstr>LET’S  FOCUS  ON  WARSAW</vt:lpstr>
      <vt:lpstr>Slajd 8</vt:lpstr>
      <vt:lpstr>The other photos of Warsaw</vt:lpstr>
      <vt:lpstr>Our school – The Primary School number 114 in Warsawa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 Finnish  Friends  - Welcome to Poland</dc:title>
  <dc:creator>Dominika</dc:creator>
  <cp:lastModifiedBy>dzidek</cp:lastModifiedBy>
  <cp:revision>157</cp:revision>
  <dcterms:created xsi:type="dcterms:W3CDTF">2013-04-03T15:57:51Z</dcterms:created>
  <dcterms:modified xsi:type="dcterms:W3CDTF">2016-02-19T20:52:57Z</dcterms:modified>
</cp:coreProperties>
</file>