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80" r:id="rId4"/>
    <p:sldId id="283" r:id="rId5"/>
    <p:sldId id="276" r:id="rId6"/>
    <p:sldId id="277" r:id="rId7"/>
    <p:sldId id="278" r:id="rId8"/>
    <p:sldId id="279" r:id="rId9"/>
    <p:sldId id="282" r:id="rId10"/>
    <p:sldId id="281" r:id="rId11"/>
    <p:sldId id="284" r:id="rId12"/>
    <p:sldId id="285" r:id="rId13"/>
    <p:sldId id="257" r:id="rId14"/>
    <p:sldId id="258" r:id="rId15"/>
    <p:sldId id="27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A77561-5657-48CA-9500-B3FDD8ECD04B}" v="338" dt="2019-11-07T13:40:11.581"/>
    <p1510:client id="{5BD1AEEA-F6EA-6143-B217-22906EDCAC7D}" v="2" dt="2019-11-07T12:25:48.106"/>
    <p1510:client id="{9BBAD7E8-448D-4363-AAD4-39433303E1A1}" v="324" dt="2019-11-07T13:31:23.208"/>
    <p1510:client id="{A5F8539B-7C6A-4740-BD23-7E5E3DA4ACD1}" v="564" dt="2019-11-06T20:28:06.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 d="2"/>
          <a:sy n="1" d="2"/>
        </p:scale>
        <p:origin x="-2874" y="-1392"/>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11/18/2019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11/18/2019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11/18/2019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11/18/2019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11/18/2019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11/18/2019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11/18/2019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11/18/2019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11/18/2019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1FF9CEF5-A50D-4B8B-9852-D76F703786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ine 5" descr="O imagine care conține sol, portocaliu, clădire, morcov&#10;&#10;Descrierea a fost generată cu un grad foarte mare de încredere">
            <a:extLst>
              <a:ext uri="{FF2B5EF4-FFF2-40B4-BE49-F238E27FC236}">
                <a16:creationId xmlns:a16="http://schemas.microsoft.com/office/drawing/2014/main" xmlns="" id="{7988E980-9B92-4ACC-92A2-42D765E8B480}"/>
              </a:ext>
            </a:extLst>
          </p:cNvPr>
          <p:cNvPicPr>
            <a:picLocks noChangeAspect="1"/>
          </p:cNvPicPr>
          <p:nvPr/>
        </p:nvPicPr>
        <p:blipFill rotWithShape="1">
          <a:blip r:embed="rId2">
            <a:alphaModFix amt="40000"/>
          </a:blip>
          <a:srcRect b="25000"/>
          <a:stretch/>
        </p:blipFill>
        <p:spPr>
          <a:xfrm>
            <a:off x="20" y="10"/>
            <a:ext cx="12191980" cy="6857990"/>
          </a:xfrm>
          <a:prstGeom prst="rect">
            <a:avLst/>
          </a:prstGeom>
        </p:spPr>
      </p:pic>
      <p:sp>
        <p:nvSpPr>
          <p:cNvPr id="2" name="Title 1"/>
          <p:cNvSpPr>
            <a:spLocks noGrp="1"/>
          </p:cNvSpPr>
          <p:nvPr>
            <p:ph type="ctrTitle"/>
          </p:nvPr>
        </p:nvSpPr>
        <p:spPr>
          <a:xfrm>
            <a:off x="1877412" y="3735326"/>
            <a:ext cx="9752349" cy="2262781"/>
          </a:xfrm>
        </p:spPr>
        <p:txBody>
          <a:bodyPr vert="horz" lIns="91440" tIns="45720" rIns="91440" bIns="45720" rtlCol="0" anchor="b">
            <a:noAutofit/>
          </a:bodyPr>
          <a:lstStyle/>
          <a:p>
            <a:pPr>
              <a:lnSpc>
                <a:spcPct val="90000"/>
              </a:lnSpc>
            </a:pPr>
            <a:r>
              <a:rPr lang="en-US" b="1" i="1">
                <a:solidFill>
                  <a:schemeClr val="tx1"/>
                </a:solidFill>
              </a:rPr>
              <a:t>  </a:t>
            </a:r>
          </a:p>
          <a:p>
            <a:pPr>
              <a:lnSpc>
                <a:spcPct val="90000"/>
              </a:lnSpc>
            </a:pPr>
            <a:endParaRPr lang="en-US" b="1">
              <a:solidFill>
                <a:schemeClr val="tx1"/>
              </a:solidFill>
            </a:endParaRPr>
          </a:p>
          <a:p>
            <a:endParaRPr lang="en-US" b="1">
              <a:solidFill>
                <a:srgbClr val="FFFFFF"/>
              </a:solidFill>
            </a:endParaRPr>
          </a:p>
          <a:p>
            <a:endParaRPr lang="en-US" b="1">
              <a:solidFill>
                <a:schemeClr val="tx1"/>
              </a:solidFill>
            </a:endParaRPr>
          </a:p>
          <a:p>
            <a:r>
              <a:rPr lang="en-US" b="1">
                <a:solidFill>
                  <a:schemeClr val="accent2"/>
                </a:solidFill>
                <a:ea typeface="+mj-lt"/>
                <a:cs typeface="+mj-lt"/>
              </a:rPr>
              <a:t>Traditional Romanian food</a:t>
            </a:r>
            <a:endParaRPr lang="en-US" b="1">
              <a:solidFill>
                <a:schemeClr val="accent2"/>
              </a:solidFill>
            </a:endParaRPr>
          </a:p>
          <a:p>
            <a:endParaRPr lang="en-US" b="1"/>
          </a:p>
          <a:p>
            <a:pPr>
              <a:lnSpc>
                <a:spcPct val="90000"/>
              </a:lnSpc>
            </a:pPr>
            <a:endParaRPr lang="en-US" b="1">
              <a:solidFill>
                <a:schemeClr val="accent2"/>
              </a:solidFill>
            </a:endParaRPr>
          </a:p>
          <a:p>
            <a:pPr>
              <a:lnSpc>
                <a:spcPct val="90000"/>
              </a:lnSpc>
            </a:pPr>
            <a:endParaRPr lang="en-US" b="1">
              <a:solidFill>
                <a:schemeClr val="tx1"/>
              </a:solidFill>
            </a:endParaRPr>
          </a:p>
          <a:p>
            <a:pPr>
              <a:lnSpc>
                <a:spcPct val="90000"/>
              </a:lnSpc>
            </a:pPr>
            <a:endParaRPr lang="en-US" b="1" i="1">
              <a:solidFill>
                <a:schemeClr val="tx1"/>
              </a:solidFill>
            </a:endParaRPr>
          </a:p>
        </p:txBody>
      </p:sp>
      <p:sp>
        <p:nvSpPr>
          <p:cNvPr id="3" name="Subtitle 2"/>
          <p:cNvSpPr>
            <a:spLocks noGrp="1"/>
          </p:cNvSpPr>
          <p:nvPr>
            <p:ph type="subTitle" idx="1"/>
          </p:nvPr>
        </p:nvSpPr>
        <p:spPr>
          <a:xfrm>
            <a:off x="183847" y="5999263"/>
            <a:ext cx="8915399" cy="1126283"/>
          </a:xfrm>
        </p:spPr>
        <p:txBody>
          <a:bodyPr>
            <a:normAutofit/>
          </a:bodyPr>
          <a:lstStyle/>
          <a:p>
            <a:pPr>
              <a:lnSpc>
                <a:spcPct val="90000"/>
              </a:lnSpc>
            </a:pPr>
            <a:r>
              <a:rPr lang="en-US">
                <a:solidFill>
                  <a:schemeClr val="accent2"/>
                </a:solidFill>
              </a:rPr>
              <a:t>Project made by:</a:t>
            </a:r>
            <a:br>
              <a:rPr lang="en-US">
                <a:solidFill>
                  <a:schemeClr val="accent2"/>
                </a:solidFill>
              </a:rPr>
            </a:br>
            <a:r>
              <a:rPr lang="en-US">
                <a:solidFill>
                  <a:schemeClr val="accent2"/>
                </a:solidFill>
              </a:rPr>
              <a:t>Coman Andrei</a:t>
            </a:r>
            <a:br>
              <a:rPr lang="en-US">
                <a:solidFill>
                  <a:schemeClr val="accent2"/>
                </a:solidFill>
              </a:rPr>
            </a:br>
            <a:r>
              <a:rPr lang="en-US" err="1">
                <a:solidFill>
                  <a:schemeClr val="accent2"/>
                </a:solidFill>
              </a:rPr>
              <a:t>Mosorete</a:t>
            </a:r>
            <a:r>
              <a:rPr lang="en-US">
                <a:solidFill>
                  <a:schemeClr val="accent2"/>
                </a:solidFill>
              </a:rPr>
              <a:t> Andrei</a:t>
            </a:r>
          </a:p>
        </p:txBody>
      </p:sp>
      <p:sp>
        <p:nvSpPr>
          <p:cNvPr id="12" name="Rectangle 11">
            <a:extLst>
              <a:ext uri="{FF2B5EF4-FFF2-40B4-BE49-F238E27FC236}">
                <a16:creationId xmlns:a16="http://schemas.microsoft.com/office/drawing/2014/main" xmlns="" id="{30684D86-C9D1-40C3-A9B6-EC935C7312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3">
            <a:extLst>
              <a:ext uri="{FF2B5EF4-FFF2-40B4-BE49-F238E27FC236}">
                <a16:creationId xmlns:a16="http://schemas.microsoft.com/office/drawing/2014/main" xmlns="" id="{1EDF7896-F56A-49DA-90F3-F5CE8B9833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4" name="CasetăText 3">
            <a:extLst>
              <a:ext uri="{FF2B5EF4-FFF2-40B4-BE49-F238E27FC236}">
                <a16:creationId xmlns:a16="http://schemas.microsoft.com/office/drawing/2014/main" xmlns="" id="{8D162A1F-FB29-4291-9DA7-6256DB9BAEB7}"/>
              </a:ext>
            </a:extLst>
          </p:cNvPr>
          <p:cNvSpPr txBox="1"/>
          <p:nvPr/>
        </p:nvSpPr>
        <p:spPr>
          <a:xfrm>
            <a:off x="4260574" y="3189356"/>
            <a:ext cx="522798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 sz="4000" i="1" u="sng">
              <a:solidFill>
                <a:schemeClr val="accent3">
                  <a:lumMod val="75000"/>
                </a:schemeClr>
              </a:solidFill>
            </a:endParaRPr>
          </a:p>
        </p:txBody>
      </p:sp>
      <p:pic>
        <p:nvPicPr>
          <p:cNvPr id="7" name="Grafic 7" descr="Dovleac">
            <a:extLst>
              <a:ext uri="{FF2B5EF4-FFF2-40B4-BE49-F238E27FC236}">
                <a16:creationId xmlns:a16="http://schemas.microsoft.com/office/drawing/2014/main" xmlns="" id="{AC78E370-6AC1-4E5F-85CA-68991BA2658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716292" y="2788595"/>
            <a:ext cx="1309511" cy="1295400"/>
          </a:xfrm>
          <a:prstGeom prst="rect">
            <a:avLst/>
          </a:prstGeom>
        </p:spPr>
      </p:pic>
    </p:spTree>
    <p:extLst>
      <p:ext uri="{BB962C8B-B14F-4D97-AF65-F5344CB8AC3E}">
        <p14:creationId xmlns:p14="http://schemas.microsoft.com/office/powerpoint/2010/main" xmlns="" val="36226251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39" name="Group 9">
            <a:extLst>
              <a:ext uri="{FF2B5EF4-FFF2-40B4-BE49-F238E27FC236}">
                <a16:creationId xmlns:a16="http://schemas.microsoft.com/office/drawing/2014/main" xmlns="" id="{7398C59F-5A18-487B-91D6-B955AACF2E5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xmlns="" id="{0557FAFE-C7C3-47EC-A4F5-9B21663192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xmlns="" id="{95BC28FB-3882-4674-9D79-EA58BEB7CE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xmlns="" id="{9C6EC892-83F9-402F-8552-0AD7C0556E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xmlns="" id="{18387766-037C-4EF0-8471-D19CBF2A4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xmlns="" id="{1E364F38-6F3A-476A-93E6-962EA817C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xmlns="" id="{35C335A4-1E67-4293-8BE2-DFB085D4FB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xmlns="" id="{9A8A0F10-2C98-4297-9F92-5D95533927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xmlns="" id="{C3B112A3-006E-4008-A778-DB5F6A09D5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xmlns="" id="{E5E62767-5C25-4C49-9568-432433A3C5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xmlns="" id="{598EC006-77B1-42BA-B815-66CCB9B170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xmlns="" id="{A144ED09-DA06-491D-95A8-AB3DED4329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xmlns="" id="{1CB00BD2-11CD-4A38-8F38-02B0D1105E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1" name="Group 23">
            <a:extLst>
              <a:ext uri="{FF2B5EF4-FFF2-40B4-BE49-F238E27FC236}">
                <a16:creationId xmlns:a16="http://schemas.microsoft.com/office/drawing/2014/main" xmlns="" id="{520234FB-542E-4550-9C2F-1B56FD41A1C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xmlns="" id="{41FCE1F3-DEB3-47CD-90FF-7DABB4AF45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xmlns="" id="{5708E488-C19B-452C-B197-6F1C34F6E7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xmlns="" id="{89D3FD25-890E-4981-A71D-EE796873D7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xmlns="" id="{51B5414C-556A-47CB-8EE2-974A85A7A4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xmlns="" id="{1C02B20C-2B27-4B75-8AEE-A5D2E2674B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xmlns="" id="{54427714-F9AA-4F93-BD1D-400F1EA93F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xmlns="" id="{28A77D6A-9E81-497F-ABCC-2695BB5ADD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xmlns="" id="{2A1533BA-1478-4F7C-8E24-3F3E905050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xmlns="" id="{39686201-E633-40FD-A80A-1E28AD52E3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xmlns="" id="{76A215C2-F590-4938-810B-F8A79366C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xmlns="" id="{85F418E7-330D-4002-8EC8-33C1A897FF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xmlns="" id="{8FFE669A-54C9-4436-9566-C5A90F16DB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3" name="Rectangle 37">
            <a:extLst>
              <a:ext uri="{FF2B5EF4-FFF2-40B4-BE49-F238E27FC236}">
                <a16:creationId xmlns:a16="http://schemas.microsoft.com/office/drawing/2014/main" xmlns="" id="{DE91395A-2D18-4AF6-A0AC-AAA7189FE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5" name="Freeform 11">
            <a:extLst>
              <a:ext uri="{FF2B5EF4-FFF2-40B4-BE49-F238E27FC236}">
                <a16:creationId xmlns:a16="http://schemas.microsoft.com/office/drawing/2014/main" xmlns="" id="{A57352BE-A213-4040-BE8E-D4A925AD9D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7" name="Rectangle 41">
            <a:extLst>
              <a:ext uri="{FF2B5EF4-FFF2-40B4-BE49-F238E27FC236}">
                <a16:creationId xmlns:a16="http://schemas.microsoft.com/office/drawing/2014/main" xmlns="" id="{2B258D2B-6AC3-4B3A-A87C-FD7E65178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magine 5" descr="O imagine care conține aliment, masă, interior, farfurie&#10;&#10;Descrierea a fost generată cu un grad foarte mare de încredere">
            <a:extLst>
              <a:ext uri="{FF2B5EF4-FFF2-40B4-BE49-F238E27FC236}">
                <a16:creationId xmlns:a16="http://schemas.microsoft.com/office/drawing/2014/main" xmlns="" id="{C3C4426A-0571-4743-8B9E-758B6A2EEE46}"/>
              </a:ext>
            </a:extLst>
          </p:cNvPr>
          <p:cNvPicPr>
            <a:picLocks noGrp="1" noChangeAspect="1"/>
          </p:cNvPicPr>
          <p:nvPr>
            <p:ph type="pic" idx="1"/>
          </p:nvPr>
        </p:nvPicPr>
        <p:blipFill rotWithShape="1">
          <a:blip r:embed="rId2"/>
          <a:srcRect l="18990" r="11981"/>
          <a:stretch/>
        </p:blipFill>
        <p:spPr>
          <a:xfrm>
            <a:off x="1" y="10"/>
            <a:ext cx="7574440" cy="6857990"/>
          </a:xfrm>
          <a:prstGeom prst="rect">
            <a:avLst/>
          </a:prstGeom>
        </p:spPr>
      </p:pic>
      <p:sp>
        <p:nvSpPr>
          <p:cNvPr id="48" name="Freeform 5">
            <a:extLst>
              <a:ext uri="{FF2B5EF4-FFF2-40B4-BE49-F238E27FC236}">
                <a16:creationId xmlns:a16="http://schemas.microsoft.com/office/drawing/2014/main" xmlns="" id="{8D55DD8B-9BF9-4B91-A22D-2D3F2AEFF1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u 1">
            <a:extLst>
              <a:ext uri="{FF2B5EF4-FFF2-40B4-BE49-F238E27FC236}">
                <a16:creationId xmlns:a16="http://schemas.microsoft.com/office/drawing/2014/main" xmlns="" id="{FB4A4AC4-77B5-4407-8336-7D740BEB4559}"/>
              </a:ext>
            </a:extLst>
          </p:cNvPr>
          <p:cNvSpPr>
            <a:spLocks noGrp="1"/>
          </p:cNvSpPr>
          <p:nvPr>
            <p:ph type="title"/>
          </p:nvPr>
        </p:nvSpPr>
        <p:spPr>
          <a:xfrm>
            <a:off x="541867" y="787400"/>
            <a:ext cx="7145866" cy="778933"/>
          </a:xfrm>
        </p:spPr>
        <p:txBody>
          <a:bodyPr vert="horz" lIns="91440" tIns="45720" rIns="91440" bIns="45720" rtlCol="0" anchor="ctr">
            <a:noAutofit/>
          </a:bodyPr>
          <a:lstStyle/>
          <a:p>
            <a:r>
              <a:rPr lang="en-US" sz="4800" b="1" err="1">
                <a:solidFill>
                  <a:srgbClr val="FEFFFF"/>
                </a:solidFill>
              </a:rPr>
              <a:t>Babicul</a:t>
            </a:r>
            <a:r>
              <a:rPr lang="en-US" sz="4800" b="1">
                <a:solidFill>
                  <a:srgbClr val="FEFFFF"/>
                </a:solidFill>
              </a:rPr>
              <a:t> </a:t>
            </a:r>
            <a:r>
              <a:rPr lang="en-US" sz="4800" b="1" err="1">
                <a:solidFill>
                  <a:srgbClr val="FF0000"/>
                </a:solidFill>
                <a:ea typeface="+mj-lt"/>
                <a:cs typeface="+mj-lt"/>
              </a:rPr>
              <a:t>rom</a:t>
            </a:r>
            <a:r>
              <a:rPr lang="en-US" sz="4800" b="1" err="1">
                <a:solidFill>
                  <a:srgbClr val="FFFF00"/>
                </a:solidFill>
                <a:ea typeface="+mj-lt"/>
                <a:cs typeface="+mj-lt"/>
              </a:rPr>
              <a:t>ân</a:t>
            </a:r>
            <a:r>
              <a:rPr lang="en-US" sz="4800" b="1" err="1">
                <a:solidFill>
                  <a:srgbClr val="0070C0"/>
                </a:solidFill>
                <a:ea typeface="+mj-lt"/>
                <a:cs typeface="+mj-lt"/>
              </a:rPr>
              <a:t>esc</a:t>
            </a:r>
            <a:endParaRPr lang="ro-RO" sz="4800" b="1" err="1">
              <a:solidFill>
                <a:srgbClr val="0070C0"/>
              </a:solidFill>
              <a:ea typeface="+mj-lt"/>
              <a:cs typeface="+mj-lt"/>
            </a:endParaRPr>
          </a:p>
        </p:txBody>
      </p:sp>
      <p:sp>
        <p:nvSpPr>
          <p:cNvPr id="4" name="Substituent text 3">
            <a:extLst>
              <a:ext uri="{FF2B5EF4-FFF2-40B4-BE49-F238E27FC236}">
                <a16:creationId xmlns:a16="http://schemas.microsoft.com/office/drawing/2014/main" xmlns="" id="{A46D8A93-31F2-4E68-997D-E476D6902CA6}"/>
              </a:ext>
            </a:extLst>
          </p:cNvPr>
          <p:cNvSpPr>
            <a:spLocks noGrp="1"/>
          </p:cNvSpPr>
          <p:nvPr>
            <p:ph type="body" sz="half" idx="2"/>
          </p:nvPr>
        </p:nvSpPr>
        <p:spPr>
          <a:xfrm>
            <a:off x="7694515" y="1768286"/>
            <a:ext cx="3750205" cy="3857816"/>
          </a:xfrm>
        </p:spPr>
        <p:txBody>
          <a:bodyPr vert="horz" lIns="91440" tIns="45720" rIns="91440" bIns="45720" rtlCol="0" anchor="t">
            <a:noAutofit/>
          </a:bodyPr>
          <a:lstStyle/>
          <a:p>
            <a:r>
              <a:rPr lang="en" sz="3600" b="1">
                <a:ea typeface="+mn-lt"/>
                <a:cs typeface="+mn-lt"/>
              </a:rPr>
              <a:t>The </a:t>
            </a:r>
            <a:r>
              <a:rPr lang="en" sz="3600" b="1" err="1">
                <a:ea typeface="+mn-lt"/>
                <a:cs typeface="+mn-lt"/>
              </a:rPr>
              <a:t>babic</a:t>
            </a:r>
            <a:r>
              <a:rPr lang="en" sz="3600" b="1">
                <a:ea typeface="+mn-lt"/>
                <a:cs typeface="+mn-lt"/>
              </a:rPr>
              <a:t>, is a Romanian sausage of Serbian origin as the name suggests, made from pork and smoked beef, dried and spicy</a:t>
            </a:r>
            <a:endParaRPr lang="en-US" sz="3600" b="1">
              <a:solidFill>
                <a:schemeClr val="tx1">
                  <a:lumMod val="95000"/>
                  <a:lumOff val="5000"/>
                </a:schemeClr>
              </a:solidFill>
            </a:endParaRPr>
          </a:p>
        </p:txBody>
      </p:sp>
    </p:spTree>
    <p:extLst>
      <p:ext uri="{BB962C8B-B14F-4D97-AF65-F5344CB8AC3E}">
        <p14:creationId xmlns:p14="http://schemas.microsoft.com/office/powerpoint/2010/main" xmlns="" val="341602077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B2EC7880-C5D9-40A8-A6B0-3198AD07AD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4619543" cy="6854038"/>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6C82219-C6CD-4113-A866-AD1F6996FCD5}"/>
              </a:ext>
            </a:extLst>
          </p:cNvPr>
          <p:cNvSpPr>
            <a:spLocks noGrp="1"/>
          </p:cNvSpPr>
          <p:nvPr>
            <p:ph type="title"/>
          </p:nvPr>
        </p:nvSpPr>
        <p:spPr>
          <a:xfrm rot="-300000">
            <a:off x="435936" y="374040"/>
            <a:ext cx="4137459" cy="1259894"/>
          </a:xfrm>
        </p:spPr>
        <p:txBody>
          <a:bodyPr vert="horz" lIns="91440" tIns="45720" rIns="91440" bIns="45720" rtlCol="0" anchor="t">
            <a:noAutofit/>
          </a:bodyPr>
          <a:lstStyle/>
          <a:p>
            <a:r>
              <a:rPr lang="en" b="1" dirty="0"/>
              <a:t>     </a:t>
            </a:r>
            <a:r>
              <a:rPr lang="en" b="1">
                <a:solidFill>
                  <a:schemeClr val="accent1">
                    <a:lumMod val="60000"/>
                    <a:lumOff val="40000"/>
                  </a:schemeClr>
                </a:solidFill>
              </a:rPr>
              <a:t> Papanaşi</a:t>
            </a:r>
            <a:r>
              <a:rPr lang="en" b="1" dirty="0"/>
              <a:t/>
            </a:r>
            <a:br>
              <a:rPr lang="en" b="1" dirty="0"/>
            </a:br>
            <a:r>
              <a:rPr lang="en" b="1">
                <a:solidFill>
                  <a:schemeClr val="accent1">
                    <a:lumMod val="60000"/>
                    <a:lumOff val="40000"/>
                  </a:schemeClr>
                </a:solidFill>
                <a:latin typeface="Consolas"/>
              </a:rPr>
              <a:t>With sour </a:t>
            </a:r>
            <a:r>
              <a:rPr lang="en" b="1" dirty="0">
                <a:solidFill>
                  <a:schemeClr val="accent1">
                    <a:lumMod val="60000"/>
                    <a:lumOff val="40000"/>
                  </a:schemeClr>
                </a:solidFill>
                <a:latin typeface="Consolas"/>
              </a:rPr>
              <a:t>cream</a:t>
            </a:r>
            <a:endParaRPr lang="ro-RO">
              <a:solidFill>
                <a:schemeClr val="accent1">
                  <a:lumMod val="60000"/>
                  <a:lumOff val="40000"/>
                </a:schemeClr>
              </a:solidFill>
            </a:endParaRPr>
          </a:p>
          <a:p>
            <a:pPr>
              <a:lnSpc>
                <a:spcPct val="90000"/>
              </a:lnSpc>
            </a:pPr>
            <a:endParaRPr lang="en-US" sz="2800"/>
          </a:p>
          <a:p>
            <a:pPr>
              <a:lnSpc>
                <a:spcPct val="90000"/>
              </a:lnSpc>
            </a:pPr>
            <a:endParaRPr lang="en-US" sz="2800"/>
          </a:p>
          <a:p>
            <a:pPr>
              <a:lnSpc>
                <a:spcPct val="90000"/>
              </a:lnSpc>
            </a:pPr>
            <a:endParaRPr lang="en-US" sz="2800"/>
          </a:p>
        </p:txBody>
      </p:sp>
      <p:sp>
        <p:nvSpPr>
          <p:cNvPr id="8" name="Content Placeholder 7">
            <a:extLst>
              <a:ext uri="{FF2B5EF4-FFF2-40B4-BE49-F238E27FC236}">
                <a16:creationId xmlns:a16="http://schemas.microsoft.com/office/drawing/2014/main" xmlns="" id="{83877039-7118-4CBD-9BA7-394B95A861BD}"/>
              </a:ext>
            </a:extLst>
          </p:cNvPr>
          <p:cNvSpPr>
            <a:spLocks noGrp="1"/>
          </p:cNvSpPr>
          <p:nvPr>
            <p:ph idx="1"/>
          </p:nvPr>
        </p:nvSpPr>
        <p:spPr>
          <a:xfrm rot="21300000">
            <a:off x="486832" y="2620780"/>
            <a:ext cx="3650278" cy="3759253"/>
          </a:xfrm>
        </p:spPr>
        <p:txBody>
          <a:bodyPr vert="horz" lIns="91440" tIns="45720" rIns="91440" bIns="45720" rtlCol="0" anchor="t">
            <a:noAutofit/>
          </a:bodyPr>
          <a:lstStyle/>
          <a:p>
            <a:pPr marL="0" indent="0">
              <a:buNone/>
            </a:pPr>
            <a:r>
              <a:rPr lang="ro" sz="2200" b="1" i="1">
                <a:solidFill>
                  <a:schemeClr val="accent2"/>
                </a:solidFill>
                <a:ea typeface="+mn-lt"/>
                <a:cs typeface="+mn-lt"/>
              </a:rPr>
              <a:t>Papanași</a:t>
            </a:r>
            <a:r>
              <a:rPr lang="en-US" sz="2200" b="1" i="1">
                <a:solidFill>
                  <a:schemeClr val="accent2"/>
                </a:solidFill>
                <a:ea typeface="+mn-lt"/>
                <a:cs typeface="+mn-lt"/>
              </a:rPr>
              <a:t> is a Romanian traditional fried or boiled pastry, doughnut shaped with a small sphere on top. They are usually filled with a soft cheese such as </a:t>
            </a:r>
            <a:r>
              <a:rPr lang="ro" sz="2200" b="1" i="1">
                <a:solidFill>
                  <a:schemeClr val="accent2"/>
                </a:solidFill>
                <a:ea typeface="+mn-lt"/>
                <a:cs typeface="+mn-lt"/>
              </a:rPr>
              <a:t>urda</a:t>
            </a:r>
            <a:r>
              <a:rPr lang="en-US" sz="2200" b="1" i="1">
                <a:solidFill>
                  <a:schemeClr val="accent2"/>
                </a:solidFill>
                <a:ea typeface="+mn-lt"/>
                <a:cs typeface="+mn-lt"/>
              </a:rPr>
              <a:t>. </a:t>
            </a:r>
            <a:r>
              <a:rPr lang="ro" sz="2200" b="1" i="1">
                <a:solidFill>
                  <a:schemeClr val="accent2"/>
                </a:solidFill>
                <a:ea typeface="+mn-lt"/>
                <a:cs typeface="+mn-lt"/>
              </a:rPr>
              <a:t>Papanași</a:t>
            </a:r>
            <a:r>
              <a:rPr lang="en-US" sz="2200" b="1" i="1">
                <a:solidFill>
                  <a:schemeClr val="accent2"/>
                </a:solidFill>
                <a:ea typeface="+mn-lt"/>
                <a:cs typeface="+mn-lt"/>
              </a:rPr>
              <a:t> are served covered in sour cream and with a sour jam topping.</a:t>
            </a:r>
            <a:endParaRPr lang="en-US" sz="2200" b="1" i="1">
              <a:solidFill>
                <a:schemeClr val="accent2"/>
              </a:solidFill>
            </a:endParaRPr>
          </a:p>
        </p:txBody>
      </p:sp>
      <p:pic>
        <p:nvPicPr>
          <p:cNvPr id="4" name="Picture 4" descr="A piece of cake on a plate&#10;&#10;Description generated with very high confidence">
            <a:extLst>
              <a:ext uri="{FF2B5EF4-FFF2-40B4-BE49-F238E27FC236}">
                <a16:creationId xmlns:a16="http://schemas.microsoft.com/office/drawing/2014/main" xmlns="" id="{B842D53A-6242-4E66-8DAA-CBC462033088}"/>
              </a:ext>
            </a:extLst>
          </p:cNvPr>
          <p:cNvPicPr>
            <a:picLocks noChangeAspect="1"/>
          </p:cNvPicPr>
          <p:nvPr/>
        </p:nvPicPr>
        <p:blipFill rotWithShape="1">
          <a:blip r:embed="rId2"/>
          <a:srcRect l="18086" r="8209" b="-1"/>
          <a:stretch/>
        </p:blipFill>
        <p:spPr>
          <a:xfrm>
            <a:off x="4619543" y="10"/>
            <a:ext cx="7572457" cy="6857990"/>
          </a:xfrm>
          <a:prstGeom prst="rect">
            <a:avLst/>
          </a:prstGeom>
        </p:spPr>
      </p:pic>
      <p:pic>
        <p:nvPicPr>
          <p:cNvPr id="6" name="Grafic 6" descr="Brioșă">
            <a:extLst>
              <a:ext uri="{FF2B5EF4-FFF2-40B4-BE49-F238E27FC236}">
                <a16:creationId xmlns:a16="http://schemas.microsoft.com/office/drawing/2014/main" xmlns="" id="{D028A057-B579-49BE-818C-6D8001FED3A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360000">
            <a:off x="429718" y="1947472"/>
            <a:ext cx="914400" cy="914400"/>
          </a:xfrm>
          <a:prstGeom prst="rect">
            <a:avLst/>
          </a:prstGeom>
        </p:spPr>
      </p:pic>
      <p:pic>
        <p:nvPicPr>
          <p:cNvPr id="10" name="Grafic 6" descr="Brioșă">
            <a:extLst>
              <a:ext uri="{FF2B5EF4-FFF2-40B4-BE49-F238E27FC236}">
                <a16:creationId xmlns:a16="http://schemas.microsoft.com/office/drawing/2014/main" xmlns="" id="{1514CF3A-B553-44C6-84A2-BA7190992E8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360000">
            <a:off x="1356836" y="1807790"/>
            <a:ext cx="914400" cy="914400"/>
          </a:xfrm>
          <a:prstGeom prst="rect">
            <a:avLst/>
          </a:prstGeom>
        </p:spPr>
      </p:pic>
      <p:pic>
        <p:nvPicPr>
          <p:cNvPr id="12" name="Grafic 6" descr="Brioșă">
            <a:extLst>
              <a:ext uri="{FF2B5EF4-FFF2-40B4-BE49-F238E27FC236}">
                <a16:creationId xmlns:a16="http://schemas.microsoft.com/office/drawing/2014/main" xmlns="" id="{7E913CE1-ED45-4BC0-BC78-5013B5C91ED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360000">
            <a:off x="2367991" y="1673105"/>
            <a:ext cx="914400" cy="914400"/>
          </a:xfrm>
          <a:prstGeom prst="rect">
            <a:avLst/>
          </a:prstGeom>
        </p:spPr>
      </p:pic>
      <p:pic>
        <p:nvPicPr>
          <p:cNvPr id="13" name="Grafic 6" descr="Brioșă">
            <a:extLst>
              <a:ext uri="{FF2B5EF4-FFF2-40B4-BE49-F238E27FC236}">
                <a16:creationId xmlns:a16="http://schemas.microsoft.com/office/drawing/2014/main" xmlns="" id="{90B32F4E-34AC-4C90-BBEE-7FF554DF318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360000">
            <a:off x="3366881" y="1559544"/>
            <a:ext cx="914400" cy="914400"/>
          </a:xfrm>
          <a:prstGeom prst="rect">
            <a:avLst/>
          </a:prstGeom>
        </p:spPr>
      </p:pic>
    </p:spTree>
    <p:extLst>
      <p:ext uri="{BB962C8B-B14F-4D97-AF65-F5344CB8AC3E}">
        <p14:creationId xmlns:p14="http://schemas.microsoft.com/office/powerpoint/2010/main" xmlns="" val="136409483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2B258D2B-6AC3-4B3A-A87C-FD7E65178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A sandwich cut in half&#10;&#10;Description generated with very high confidence">
            <a:extLst>
              <a:ext uri="{FF2B5EF4-FFF2-40B4-BE49-F238E27FC236}">
                <a16:creationId xmlns:a16="http://schemas.microsoft.com/office/drawing/2014/main" xmlns="" id="{EE0D0109-19BF-42AD-8107-89DF8A400AD6}"/>
              </a:ext>
            </a:extLst>
          </p:cNvPr>
          <p:cNvPicPr>
            <a:picLocks noChangeAspect="1"/>
          </p:cNvPicPr>
          <p:nvPr/>
        </p:nvPicPr>
        <p:blipFill rotWithShape="1">
          <a:blip r:embed="rId2"/>
          <a:srcRect l="18231" r="11635"/>
          <a:stretch/>
        </p:blipFill>
        <p:spPr>
          <a:xfrm>
            <a:off x="1" y="10"/>
            <a:ext cx="7574440" cy="6857990"/>
          </a:xfrm>
          <a:prstGeom prst="rect">
            <a:avLst/>
          </a:prstGeom>
        </p:spPr>
      </p:pic>
      <p:sp>
        <p:nvSpPr>
          <p:cNvPr id="13" name="Freeform 5">
            <a:extLst>
              <a:ext uri="{FF2B5EF4-FFF2-40B4-BE49-F238E27FC236}">
                <a16:creationId xmlns:a16="http://schemas.microsoft.com/office/drawing/2014/main" xmlns="" id="{8D55DD8B-9BF9-4B91-A22D-2D3F2AEFF1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FBA83BD7-D93B-4053-A77B-F095AD7AE692}"/>
              </a:ext>
            </a:extLst>
          </p:cNvPr>
          <p:cNvSpPr>
            <a:spLocks noGrp="1"/>
          </p:cNvSpPr>
          <p:nvPr>
            <p:ph type="title"/>
          </p:nvPr>
        </p:nvSpPr>
        <p:spPr>
          <a:xfrm>
            <a:off x="541867" y="787400"/>
            <a:ext cx="7145866" cy="778933"/>
          </a:xfrm>
        </p:spPr>
        <p:txBody>
          <a:bodyPr anchor="ctr">
            <a:normAutofit/>
          </a:bodyPr>
          <a:lstStyle/>
          <a:p>
            <a:r>
              <a:rPr lang="en-GB" sz="3200">
                <a:solidFill>
                  <a:srgbClr val="FEFFFF"/>
                </a:solidFill>
              </a:rPr>
              <a:t>Cozonac</a:t>
            </a:r>
            <a:endParaRPr lang="en-US" sz="3200">
              <a:solidFill>
                <a:srgbClr val="FEFFFF"/>
              </a:solidFill>
            </a:endParaRPr>
          </a:p>
        </p:txBody>
      </p:sp>
      <p:sp>
        <p:nvSpPr>
          <p:cNvPr id="8" name="Content Placeholder 7">
            <a:extLst>
              <a:ext uri="{FF2B5EF4-FFF2-40B4-BE49-F238E27FC236}">
                <a16:creationId xmlns:a16="http://schemas.microsoft.com/office/drawing/2014/main" xmlns="" id="{19D2DFBC-4E3B-407E-8B1D-6A03DCBFFFB4}"/>
              </a:ext>
            </a:extLst>
          </p:cNvPr>
          <p:cNvSpPr>
            <a:spLocks noGrp="1"/>
          </p:cNvSpPr>
          <p:nvPr>
            <p:ph idx="1"/>
          </p:nvPr>
        </p:nvSpPr>
        <p:spPr>
          <a:xfrm>
            <a:off x="7860770" y="2017668"/>
            <a:ext cx="3750205" cy="3857816"/>
          </a:xfrm>
        </p:spPr>
        <p:txBody>
          <a:bodyPr vert="horz" lIns="91440" tIns="45720" rIns="91440" bIns="45720" rtlCol="0" anchor="t">
            <a:noAutofit/>
          </a:bodyPr>
          <a:lstStyle/>
          <a:p>
            <a:pPr marL="0" indent="0">
              <a:buNone/>
            </a:pPr>
            <a:r>
              <a:rPr lang="en-US" sz="2000" b="1" i="1">
                <a:ea typeface="+mn-lt"/>
                <a:cs typeface="+mn-lt"/>
              </a:rPr>
              <a:t>Cozonac is a classic, simple, sweetened yeast bread with origins in Romania. Traditionally made during Easter and Christmas, this citrus-scented sweet dough is twisted around a nutty filling, creating a spiral design when baked. The result is a festive loaf bread with a tender and soft crumb.</a:t>
            </a:r>
            <a:endParaRPr lang="en-US" sz="2000" b="1">
              <a:solidFill>
                <a:schemeClr val="tx1">
                  <a:lumMod val="95000"/>
                  <a:lumOff val="5000"/>
                </a:schemeClr>
              </a:solidFill>
            </a:endParaRPr>
          </a:p>
        </p:txBody>
      </p:sp>
    </p:spTree>
    <p:extLst>
      <p:ext uri="{BB962C8B-B14F-4D97-AF65-F5344CB8AC3E}">
        <p14:creationId xmlns:p14="http://schemas.microsoft.com/office/powerpoint/2010/main" xmlns="" val="3342108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B2EC7880-C5D9-40A8-A6B0-3198AD07AD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4619543" cy="6854038"/>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xmlns="" id="{D76F4B09-360F-4177-B1C7-01F166B06FA7}"/>
              </a:ext>
            </a:extLst>
          </p:cNvPr>
          <p:cNvSpPr>
            <a:spLocks noGrp="1"/>
          </p:cNvSpPr>
          <p:nvPr>
            <p:ph type="title"/>
          </p:nvPr>
        </p:nvSpPr>
        <p:spPr>
          <a:xfrm rot="-120000">
            <a:off x="595482" y="470437"/>
            <a:ext cx="3630227" cy="2891447"/>
          </a:xfrm>
        </p:spPr>
        <p:txBody>
          <a:bodyPr vert="horz" lIns="91440" tIns="45720" rIns="91440" bIns="45720" rtlCol="0" anchor="t">
            <a:noAutofit/>
          </a:bodyPr>
          <a:lstStyle/>
          <a:p>
            <a:r>
              <a:rPr lang="en" sz="2000">
                <a:solidFill>
                  <a:srgbClr val="FFFF00"/>
                </a:solidFill>
                <a:ea typeface="+mj-lt"/>
                <a:cs typeface="+mj-lt"/>
              </a:rPr>
              <a:t>The honey from Romania is highly appreciated by the whole world, being certified as bio. </a:t>
            </a:r>
            <a:endParaRPr lang="ro-RO" sz="2000">
              <a:solidFill>
                <a:srgbClr val="FFFF00"/>
              </a:solidFill>
            </a:endParaRPr>
          </a:p>
          <a:p>
            <a:pPr>
              <a:lnSpc>
                <a:spcPct val="90000"/>
              </a:lnSpc>
            </a:pPr>
            <a:r>
              <a:rPr lang="en" sz="2000">
                <a:solidFill>
                  <a:srgbClr val="FFFF00"/>
                </a:solidFill>
                <a:ea typeface="+mj-lt"/>
                <a:cs typeface="+mj-lt"/>
              </a:rPr>
              <a:t>It's produced with great care and pleasure. </a:t>
            </a:r>
            <a:endParaRPr lang="ro-RO" sz="2000">
              <a:solidFill>
                <a:srgbClr val="FFFF00"/>
              </a:solidFill>
            </a:endParaRPr>
          </a:p>
        </p:txBody>
      </p:sp>
      <p:sp>
        <p:nvSpPr>
          <p:cNvPr id="8" name="Content Placeholder 7">
            <a:extLst>
              <a:ext uri="{FF2B5EF4-FFF2-40B4-BE49-F238E27FC236}">
                <a16:creationId xmlns:a16="http://schemas.microsoft.com/office/drawing/2014/main" xmlns="" id="{DB7D17E3-8030-4C10-B995-D9ED80D7AC79}"/>
              </a:ext>
            </a:extLst>
          </p:cNvPr>
          <p:cNvSpPr>
            <a:spLocks noGrp="1"/>
          </p:cNvSpPr>
          <p:nvPr>
            <p:ph idx="1"/>
          </p:nvPr>
        </p:nvSpPr>
        <p:spPr>
          <a:xfrm rot="180000">
            <a:off x="608560" y="3739928"/>
            <a:ext cx="3600148" cy="2408318"/>
          </a:xfrm>
        </p:spPr>
        <p:txBody>
          <a:bodyPr vert="horz" lIns="91440" tIns="45720" rIns="91440" bIns="45720" rtlCol="0" anchor="t">
            <a:normAutofit/>
          </a:bodyPr>
          <a:lstStyle/>
          <a:p>
            <a:pPr marL="0" indent="0">
              <a:buNone/>
            </a:pPr>
            <a:r>
              <a:rPr lang="en" sz="2000">
                <a:solidFill>
                  <a:srgbClr val="FFFF00"/>
                </a:solidFill>
                <a:ea typeface="+mn-lt"/>
                <a:cs typeface="+mn-lt"/>
              </a:rPr>
              <a:t>We can find our wonderful honey under various assortments, such as sunflower honey, </a:t>
            </a:r>
            <a:r>
              <a:rPr lang="en" sz="2000" err="1">
                <a:solidFill>
                  <a:srgbClr val="FFFF00"/>
                </a:solidFill>
                <a:ea typeface="+mn-lt"/>
                <a:cs typeface="+mn-lt"/>
              </a:rPr>
              <a:t>polyphorous</a:t>
            </a:r>
            <a:r>
              <a:rPr lang="en" sz="2000">
                <a:solidFill>
                  <a:srgbClr val="FFFF00"/>
                </a:solidFill>
                <a:ea typeface="+mn-lt"/>
                <a:cs typeface="+mn-lt"/>
              </a:rPr>
              <a:t> honey, lime honey and acacia honey .</a:t>
            </a:r>
            <a:endParaRPr lang="ro-RO" sz="2000">
              <a:solidFill>
                <a:srgbClr val="FFFF00"/>
              </a:solidFill>
            </a:endParaRPr>
          </a:p>
        </p:txBody>
      </p:sp>
      <p:pic>
        <p:nvPicPr>
          <p:cNvPr id="4" name="Imagine 4" descr="O imagine care conține aliment, masă, interior, sticlă&#10;&#10;Descrierea a fost generată cu un grad foarte mare de încredere">
            <a:extLst>
              <a:ext uri="{FF2B5EF4-FFF2-40B4-BE49-F238E27FC236}">
                <a16:creationId xmlns:a16="http://schemas.microsoft.com/office/drawing/2014/main" xmlns="" id="{14237A81-7FD2-4CF0-9D70-724734E3DFB9}"/>
              </a:ext>
            </a:extLst>
          </p:cNvPr>
          <p:cNvPicPr>
            <a:picLocks noChangeAspect="1"/>
          </p:cNvPicPr>
          <p:nvPr/>
        </p:nvPicPr>
        <p:blipFill rotWithShape="1">
          <a:blip r:embed="rId2"/>
          <a:srcRect l="9138" r="8049"/>
          <a:stretch/>
        </p:blipFill>
        <p:spPr>
          <a:xfrm>
            <a:off x="4619543" y="10"/>
            <a:ext cx="7572457" cy="6857990"/>
          </a:xfrm>
          <a:prstGeom prst="rect">
            <a:avLst/>
          </a:prstGeom>
        </p:spPr>
      </p:pic>
      <p:pic>
        <p:nvPicPr>
          <p:cNvPr id="12" name="Imagine 12" descr="O imagine care conține candelabru&#10;&#10;Descrierea a fost generată cu un grad foarte mare de încredere">
            <a:extLst>
              <a:ext uri="{FF2B5EF4-FFF2-40B4-BE49-F238E27FC236}">
                <a16:creationId xmlns:a16="http://schemas.microsoft.com/office/drawing/2014/main" xmlns="" id="{1B69F8D4-AE88-43BC-9E6B-2A6DAB936CB6}"/>
              </a:ext>
            </a:extLst>
          </p:cNvPr>
          <p:cNvPicPr>
            <a:picLocks noChangeAspect="1"/>
          </p:cNvPicPr>
          <p:nvPr/>
        </p:nvPicPr>
        <p:blipFill>
          <a:blip r:embed="rId3"/>
          <a:stretch>
            <a:fillRect/>
          </a:stretch>
        </p:blipFill>
        <p:spPr>
          <a:xfrm>
            <a:off x="2107096" y="2541823"/>
            <a:ext cx="943114" cy="946095"/>
          </a:xfrm>
          <a:prstGeom prst="rect">
            <a:avLst/>
          </a:prstGeom>
        </p:spPr>
      </p:pic>
    </p:spTree>
    <p:extLst>
      <p:ext uri="{BB962C8B-B14F-4D97-AF65-F5344CB8AC3E}">
        <p14:creationId xmlns:p14="http://schemas.microsoft.com/office/powerpoint/2010/main" xmlns="" val="2762022460"/>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1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53" name="Rectangle 55">
            <a:extLst>
              <a:ext uri="{FF2B5EF4-FFF2-40B4-BE49-F238E27FC236}">
                <a16:creationId xmlns:a16="http://schemas.microsoft.com/office/drawing/2014/main" xmlns="" id="{0C8B6C4B-A867-4D7E-9851-29BB2D603B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xmlns="" id="{FF38CF64-877A-492E-905A-51E967C3220F}"/>
              </a:ext>
            </a:extLst>
          </p:cNvPr>
          <p:cNvSpPr>
            <a:spLocks noGrp="1"/>
          </p:cNvSpPr>
          <p:nvPr>
            <p:ph type="title"/>
          </p:nvPr>
        </p:nvSpPr>
        <p:spPr>
          <a:xfrm>
            <a:off x="218093" y="645106"/>
            <a:ext cx="4472435" cy="1259894"/>
          </a:xfrm>
        </p:spPr>
        <p:txBody>
          <a:bodyPr vert="horz" lIns="91440" tIns="45720" rIns="91440" bIns="45720" rtlCol="0" anchor="t">
            <a:noAutofit/>
          </a:bodyPr>
          <a:lstStyle/>
          <a:p>
            <a:r>
              <a:rPr lang="ro-RO" sz="4800" b="1" u="sng">
                <a:solidFill>
                  <a:schemeClr val="accent2">
                    <a:lumMod val="60000"/>
                    <a:lumOff val="40000"/>
                  </a:schemeClr>
                </a:solidFill>
              </a:rPr>
              <a:t>Natural </a:t>
            </a:r>
            <a:r>
              <a:rPr lang="ro-RO" sz="4800" b="1" u="sng" err="1">
                <a:solidFill>
                  <a:schemeClr val="accent2">
                    <a:lumMod val="60000"/>
                    <a:lumOff val="40000"/>
                  </a:schemeClr>
                </a:solidFill>
              </a:rPr>
              <a:t>Honey</a:t>
            </a:r>
            <a:endParaRPr lang="ro-RO" sz="4800" b="1" u="sng">
              <a:solidFill>
                <a:schemeClr val="accent2">
                  <a:lumMod val="60000"/>
                  <a:lumOff val="40000"/>
                </a:schemeClr>
              </a:solidFill>
            </a:endParaRPr>
          </a:p>
        </p:txBody>
      </p:sp>
      <p:sp>
        <p:nvSpPr>
          <p:cNvPr id="55" name="Rectangle 57">
            <a:extLst>
              <a:ext uri="{FF2B5EF4-FFF2-40B4-BE49-F238E27FC236}">
                <a16:creationId xmlns:a16="http://schemas.microsoft.com/office/drawing/2014/main" xmlns="" id="{470BD5D9-CDC5-465C-9E25-2EB0249FE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1" name="Content Placeholder 46">
            <a:extLst>
              <a:ext uri="{FF2B5EF4-FFF2-40B4-BE49-F238E27FC236}">
                <a16:creationId xmlns:a16="http://schemas.microsoft.com/office/drawing/2014/main" xmlns="" id="{D9DB6C58-CA97-4754-A686-7A3EF321042B}"/>
              </a:ext>
            </a:extLst>
          </p:cNvPr>
          <p:cNvSpPr>
            <a:spLocks noGrp="1"/>
          </p:cNvSpPr>
          <p:nvPr>
            <p:ph idx="1"/>
          </p:nvPr>
        </p:nvSpPr>
        <p:spPr>
          <a:xfrm>
            <a:off x="768082" y="2008909"/>
            <a:ext cx="3499883" cy="4045247"/>
          </a:xfrm>
        </p:spPr>
        <p:txBody>
          <a:bodyPr vert="horz" lIns="91440" tIns="45720" rIns="91440" bIns="45720" rtlCol="0" anchor="t">
            <a:normAutofit/>
          </a:bodyPr>
          <a:lstStyle/>
          <a:p>
            <a:endParaRPr lang="en-US"/>
          </a:p>
          <a:p>
            <a:endParaRPr lang="en-US"/>
          </a:p>
          <a:p>
            <a:pPr marL="0" indent="0">
              <a:buNone/>
            </a:pPr>
            <a:r>
              <a:rPr lang="en-US" sz="4000" i="1">
                <a:solidFill>
                  <a:schemeClr val="accent2">
                    <a:lumMod val="75000"/>
                  </a:schemeClr>
                </a:solidFill>
                <a:ea typeface="+mn-lt"/>
                <a:cs typeface="+mn-lt"/>
              </a:rPr>
              <a:t>Honeycomb: from local production</a:t>
            </a:r>
            <a:endParaRPr lang="en-US" sz="4000" i="1">
              <a:solidFill>
                <a:schemeClr val="accent2">
                  <a:lumMod val="75000"/>
                </a:schemeClr>
              </a:solidFill>
            </a:endParaRPr>
          </a:p>
          <a:p>
            <a:endParaRPr lang="en-US"/>
          </a:p>
          <a:p>
            <a:endParaRPr lang="en-US"/>
          </a:p>
        </p:txBody>
      </p:sp>
      <p:pic>
        <p:nvPicPr>
          <p:cNvPr id="6" name="Imagine 6" descr="O imagine care conține masă, interior, tort, roșu&#10;&#10;Descrierea a fost generată cu un grad foarte mare de încredere">
            <a:extLst>
              <a:ext uri="{FF2B5EF4-FFF2-40B4-BE49-F238E27FC236}">
                <a16:creationId xmlns:a16="http://schemas.microsoft.com/office/drawing/2014/main" xmlns="" id="{5CAFF7E0-774C-4A80-A84C-44ECC4057125}"/>
              </a:ext>
            </a:extLst>
          </p:cNvPr>
          <p:cNvPicPr>
            <a:picLocks noChangeAspect="1"/>
          </p:cNvPicPr>
          <p:nvPr/>
        </p:nvPicPr>
        <p:blipFill rotWithShape="1">
          <a:blip r:embed="rId2"/>
          <a:srcRect l="3648" r="10852" b="1"/>
          <a:stretch/>
        </p:blipFill>
        <p:spPr>
          <a:xfrm>
            <a:off x="4619544" y="640080"/>
            <a:ext cx="3380136" cy="5271142"/>
          </a:xfrm>
          <a:prstGeom prst="rect">
            <a:avLst/>
          </a:prstGeom>
        </p:spPr>
      </p:pic>
      <p:pic>
        <p:nvPicPr>
          <p:cNvPr id="4" name="Imagine 4" descr="O imagine care conține interior, masă, aliment&#10;&#10;Descrierea a fost generată cu un grad mare de încredere">
            <a:extLst>
              <a:ext uri="{FF2B5EF4-FFF2-40B4-BE49-F238E27FC236}">
                <a16:creationId xmlns:a16="http://schemas.microsoft.com/office/drawing/2014/main" xmlns="" id="{77A773F0-FB15-41F1-BEB0-F8E97BCB4D2B}"/>
              </a:ext>
            </a:extLst>
          </p:cNvPr>
          <p:cNvPicPr>
            <a:picLocks noChangeAspect="1"/>
          </p:cNvPicPr>
          <p:nvPr/>
        </p:nvPicPr>
        <p:blipFill rotWithShape="1">
          <a:blip r:embed="rId3"/>
          <a:srcRect r="14118" b="1"/>
          <a:stretch/>
        </p:blipFill>
        <p:spPr>
          <a:xfrm>
            <a:off x="8163406" y="640080"/>
            <a:ext cx="3395275" cy="5271142"/>
          </a:xfrm>
          <a:prstGeom prst="rect">
            <a:avLst/>
          </a:prstGeom>
        </p:spPr>
      </p:pic>
      <p:sp>
        <p:nvSpPr>
          <p:cNvPr id="57" name="Freeform 11">
            <a:extLst>
              <a:ext uri="{FF2B5EF4-FFF2-40B4-BE49-F238E27FC236}">
                <a16:creationId xmlns:a16="http://schemas.microsoft.com/office/drawing/2014/main" xmlns="" id="{9185F495-8EFA-407B-AAD7-A2F52AE2C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ine 7" descr="O imagine care conține miniatură&#10;&#10;Descrierea a fost generată cu un grad foarte mare de încredere">
            <a:extLst>
              <a:ext uri="{FF2B5EF4-FFF2-40B4-BE49-F238E27FC236}">
                <a16:creationId xmlns:a16="http://schemas.microsoft.com/office/drawing/2014/main" xmlns="" id="{66D4FBCD-28DD-4E9E-8A18-ACE254AFB0D3}"/>
              </a:ext>
            </a:extLst>
          </p:cNvPr>
          <p:cNvPicPr>
            <a:picLocks noChangeAspect="1"/>
          </p:cNvPicPr>
          <p:nvPr/>
        </p:nvPicPr>
        <p:blipFill>
          <a:blip r:embed="rId4"/>
          <a:stretch>
            <a:fillRect/>
          </a:stretch>
        </p:blipFill>
        <p:spPr>
          <a:xfrm>
            <a:off x="3526320" y="1818171"/>
            <a:ext cx="788229" cy="847311"/>
          </a:xfrm>
          <a:prstGeom prst="rect">
            <a:avLst/>
          </a:prstGeom>
        </p:spPr>
      </p:pic>
    </p:spTree>
    <p:extLst>
      <p:ext uri="{BB962C8B-B14F-4D97-AF65-F5344CB8AC3E}">
        <p14:creationId xmlns:p14="http://schemas.microsoft.com/office/powerpoint/2010/main" xmlns="" val="4823586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strips(downLeft)">
                                      <p:cBhvr>
                                        <p:cTn id="1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3" name="Group 9">
            <a:extLst>
              <a:ext uri="{FF2B5EF4-FFF2-40B4-BE49-F238E27FC236}">
                <a16:creationId xmlns:a16="http://schemas.microsoft.com/office/drawing/2014/main" xmlns="" id="{7398C59F-5A18-487B-91D6-B955AACF2E5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xmlns="" id="{0557FAFE-C7C3-47EC-A4F5-9B21663192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xmlns="" id="{95BC28FB-3882-4674-9D79-EA58BEB7CE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xmlns="" id="{9C6EC892-83F9-402F-8552-0AD7C0556E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xmlns="" id="{18387766-037C-4EF0-8471-D19CBF2A4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xmlns="" id="{1E364F38-6F3A-476A-93E6-962EA817C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xmlns="" id="{35C335A4-1E67-4293-8BE2-DFB085D4FB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xmlns="" id="{9A8A0F10-2C98-4297-9F92-5D95533927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xmlns="" id="{C3B112A3-006E-4008-A778-DB5F6A09D5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xmlns="" id="{E5E62767-5C25-4C49-9568-432433A3C5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xmlns="" id="{598EC006-77B1-42BA-B815-66CCB9B170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xmlns="" id="{A144ED09-DA06-491D-95A8-AB3DED4329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xmlns="" id="{1CB00BD2-11CD-4A38-8F38-02B0D1105E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4" name="Group 23">
            <a:extLst>
              <a:ext uri="{FF2B5EF4-FFF2-40B4-BE49-F238E27FC236}">
                <a16:creationId xmlns:a16="http://schemas.microsoft.com/office/drawing/2014/main" xmlns="" id="{520234FB-542E-4550-9C2F-1B56FD41A1C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xmlns="" id="{41FCE1F3-DEB3-47CD-90FF-7DABB4AF45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xmlns="" id="{5708E488-C19B-452C-B197-6F1C34F6E7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xmlns="" id="{89D3FD25-890E-4981-A71D-EE796873D7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xmlns="" id="{51B5414C-556A-47CB-8EE2-974A85A7A4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xmlns="" id="{1C02B20C-2B27-4B75-8AEE-A5D2E2674B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xmlns="" id="{54427714-F9AA-4F93-BD1D-400F1EA93F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xmlns="" id="{28A77D6A-9E81-497F-ABCC-2695BB5ADD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xmlns="" id="{2A1533BA-1478-4F7C-8E24-3F3E905050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xmlns="" id="{39686201-E633-40FD-A80A-1E28AD52E3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xmlns="" id="{76A215C2-F590-4938-810B-F8A79366C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xmlns="" id="{85F418E7-330D-4002-8EC8-33C1A897FF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xmlns="" id="{8FFE669A-54C9-4436-9566-C5A90F16DB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5" name="Rectangle 37">
            <a:extLst>
              <a:ext uri="{FF2B5EF4-FFF2-40B4-BE49-F238E27FC236}">
                <a16:creationId xmlns:a16="http://schemas.microsoft.com/office/drawing/2014/main" xmlns="" id="{DE91395A-2D18-4AF6-A0AC-AAA7189FE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6" name="Freeform 6">
            <a:extLst>
              <a:ext uri="{FF2B5EF4-FFF2-40B4-BE49-F238E27FC236}">
                <a16:creationId xmlns:a16="http://schemas.microsoft.com/office/drawing/2014/main" xmlns="" id="{7BD08880-457D-4C62-A3B5-6A9B0878C7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67" name="Rectangle 41">
            <a:extLst>
              <a:ext uri="{FF2B5EF4-FFF2-40B4-BE49-F238E27FC236}">
                <a16:creationId xmlns:a16="http://schemas.microsoft.com/office/drawing/2014/main" xmlns="" id="{1FF9CEF5-A50D-4B8B-9852-D76F703786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ine 5" descr="O imagine care conține exterior, sol, fruct, clădire&#10;&#10;Descrierea a fost generată cu un grad foarte mare de încredere">
            <a:extLst>
              <a:ext uri="{FF2B5EF4-FFF2-40B4-BE49-F238E27FC236}">
                <a16:creationId xmlns:a16="http://schemas.microsoft.com/office/drawing/2014/main" xmlns="" id="{482865CA-967A-486E-9BA4-0540D6B9B523}"/>
              </a:ext>
            </a:extLst>
          </p:cNvPr>
          <p:cNvPicPr>
            <a:picLocks noChangeAspect="1"/>
          </p:cNvPicPr>
          <p:nvPr/>
        </p:nvPicPr>
        <p:blipFill rotWithShape="1">
          <a:blip r:embed="rId2">
            <a:alphaModFix amt="40000"/>
          </a:blip>
          <a:srcRect b="25000"/>
          <a:stretch/>
        </p:blipFill>
        <p:spPr>
          <a:xfrm>
            <a:off x="20" y="10"/>
            <a:ext cx="12191980" cy="6857990"/>
          </a:xfrm>
          <a:prstGeom prst="rect">
            <a:avLst/>
          </a:prstGeom>
        </p:spPr>
      </p:pic>
      <p:sp>
        <p:nvSpPr>
          <p:cNvPr id="2" name="Titlu 1">
            <a:extLst>
              <a:ext uri="{FF2B5EF4-FFF2-40B4-BE49-F238E27FC236}">
                <a16:creationId xmlns:a16="http://schemas.microsoft.com/office/drawing/2014/main" xmlns="" id="{BE08D78C-775B-4F3D-BB84-686EE9CADCC4}"/>
              </a:ext>
            </a:extLst>
          </p:cNvPr>
          <p:cNvSpPr>
            <a:spLocks noGrp="1"/>
          </p:cNvSpPr>
          <p:nvPr>
            <p:ph type="title"/>
          </p:nvPr>
        </p:nvSpPr>
        <p:spPr>
          <a:xfrm>
            <a:off x="2067102" y="-787400"/>
            <a:ext cx="8915399" cy="2262781"/>
          </a:xfrm>
        </p:spPr>
        <p:txBody>
          <a:bodyPr vert="horz" lIns="91440" tIns="45720" rIns="91440" bIns="45720" rtlCol="0" anchor="b">
            <a:normAutofit/>
          </a:bodyPr>
          <a:lstStyle/>
          <a:p>
            <a:r>
              <a:rPr lang="en-US" sz="5400">
                <a:solidFill>
                  <a:schemeClr val="tx1"/>
                </a:solidFill>
              </a:rPr>
              <a:t>          </a:t>
            </a:r>
            <a:r>
              <a:rPr lang="en-US" sz="5400">
                <a:solidFill>
                  <a:srgbClr val="00B0F0"/>
                </a:solidFill>
              </a:rPr>
              <a:t> </a:t>
            </a:r>
            <a:r>
              <a:rPr lang="en-US" sz="5400">
                <a:solidFill>
                  <a:srgbClr val="C00000"/>
                </a:solidFill>
              </a:rPr>
              <a:t> Tha</a:t>
            </a:r>
            <a:r>
              <a:rPr lang="en-US" sz="5400">
                <a:solidFill>
                  <a:srgbClr val="FFFF00"/>
                </a:solidFill>
              </a:rPr>
              <a:t>nk </a:t>
            </a:r>
            <a:r>
              <a:rPr lang="en-US" sz="5400">
                <a:solidFill>
                  <a:srgbClr val="0070C0"/>
                </a:solidFill>
              </a:rPr>
              <a:t>you!</a:t>
            </a:r>
          </a:p>
        </p:txBody>
      </p:sp>
      <p:sp>
        <p:nvSpPr>
          <p:cNvPr id="68" name="Rectangle 43">
            <a:extLst>
              <a:ext uri="{FF2B5EF4-FFF2-40B4-BE49-F238E27FC236}">
                <a16:creationId xmlns:a16="http://schemas.microsoft.com/office/drawing/2014/main" xmlns="" id="{30684D86-C9D1-40C3-A9B6-EC935C7312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69" name="Freeform 33">
            <a:extLst>
              <a:ext uri="{FF2B5EF4-FFF2-40B4-BE49-F238E27FC236}">
                <a16:creationId xmlns:a16="http://schemas.microsoft.com/office/drawing/2014/main" xmlns="" id="{1EDF7896-F56A-49DA-90F3-F5CE8B9833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xmlns="" val="20253557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14">
            <a:extLst>
              <a:ext uri="{FF2B5EF4-FFF2-40B4-BE49-F238E27FC236}">
                <a16:creationId xmlns:a16="http://schemas.microsoft.com/office/drawing/2014/main" xmlns="" id="{5264A84D-7F7E-42E5-B9DD-34AA0B7E9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xmlns="" id="{2746F726-F792-471C-9C9E-568C3E809758}"/>
              </a:ext>
            </a:extLst>
          </p:cNvPr>
          <p:cNvSpPr>
            <a:spLocks noGrp="1"/>
          </p:cNvSpPr>
          <p:nvPr>
            <p:ph type="title"/>
          </p:nvPr>
        </p:nvSpPr>
        <p:spPr>
          <a:xfrm>
            <a:off x="1521658" y="645106"/>
            <a:ext cx="2777845" cy="1259894"/>
          </a:xfrm>
        </p:spPr>
        <p:txBody>
          <a:bodyPr>
            <a:normAutofit/>
          </a:bodyPr>
          <a:lstStyle/>
          <a:p>
            <a:r>
              <a:rPr lang="ro-RO" sz="6000">
                <a:solidFill>
                  <a:schemeClr val="accent1">
                    <a:lumMod val="75000"/>
                  </a:schemeClr>
                </a:solidFill>
                <a:latin typeface="Calibri"/>
                <a:cs typeface="Calibri"/>
              </a:rPr>
              <a:t>Meat:</a:t>
            </a:r>
            <a:endParaRPr lang="ro-RO" sz="6000">
              <a:solidFill>
                <a:schemeClr val="accent1">
                  <a:lumMod val="75000"/>
                </a:schemeClr>
              </a:solidFill>
            </a:endParaRPr>
          </a:p>
        </p:txBody>
      </p:sp>
      <p:sp>
        <p:nvSpPr>
          <p:cNvPr id="18" name="Rectangle 16">
            <a:extLst>
              <a:ext uri="{FF2B5EF4-FFF2-40B4-BE49-F238E27FC236}">
                <a16:creationId xmlns:a16="http://schemas.microsoft.com/office/drawing/2014/main" xmlns="" id="{11AB0EB9-1A40-4EA1-B129-709AA2CD9A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Substituent conținut 2">
            <a:extLst>
              <a:ext uri="{FF2B5EF4-FFF2-40B4-BE49-F238E27FC236}">
                <a16:creationId xmlns:a16="http://schemas.microsoft.com/office/drawing/2014/main" xmlns="" id="{BD8EA519-C95D-4EAB-AADF-88BBB8E9BF68}"/>
              </a:ext>
            </a:extLst>
          </p:cNvPr>
          <p:cNvSpPr>
            <a:spLocks noGrp="1"/>
          </p:cNvSpPr>
          <p:nvPr>
            <p:ph idx="1"/>
          </p:nvPr>
        </p:nvSpPr>
        <p:spPr>
          <a:xfrm>
            <a:off x="649225" y="2133600"/>
            <a:ext cx="3650278" cy="3774537"/>
          </a:xfrm>
        </p:spPr>
        <p:txBody>
          <a:bodyPr vert="horz" lIns="91440" tIns="45720" rIns="91440" bIns="45720" rtlCol="0" anchor="t">
            <a:normAutofit/>
          </a:bodyPr>
          <a:lstStyle/>
          <a:p>
            <a:pPr marL="0" indent="0">
              <a:buNone/>
            </a:pPr>
            <a:r>
              <a:rPr lang="ro-RO" sz="2400">
                <a:solidFill>
                  <a:schemeClr val="accent1">
                    <a:lumMod val="50000"/>
                  </a:schemeClr>
                </a:solidFill>
                <a:ea typeface="+mn-lt"/>
                <a:cs typeface="+mn-lt"/>
              </a:rPr>
              <a:t>Here in </a:t>
            </a:r>
            <a:r>
              <a:rPr lang="ro-RO" sz="2400" u="sng">
                <a:solidFill>
                  <a:schemeClr val="accent1">
                    <a:lumMod val="50000"/>
                  </a:schemeClr>
                </a:solidFill>
                <a:ea typeface="+mn-lt"/>
                <a:cs typeface="+mn-lt"/>
              </a:rPr>
              <a:t>Romania</a:t>
            </a:r>
            <a:r>
              <a:rPr lang="ro-RO" sz="2400">
                <a:solidFill>
                  <a:schemeClr val="accent1">
                    <a:lumMod val="50000"/>
                  </a:schemeClr>
                </a:solidFill>
                <a:ea typeface="+mn-lt"/>
                <a:cs typeface="+mn-lt"/>
              </a:rPr>
              <a:t>, </a:t>
            </a:r>
            <a:r>
              <a:rPr lang="ro-RO" sz="2400" err="1">
                <a:solidFill>
                  <a:schemeClr val="accent1">
                    <a:lumMod val="50000"/>
                  </a:schemeClr>
                </a:solidFill>
                <a:ea typeface="+mn-lt"/>
                <a:cs typeface="+mn-lt"/>
              </a:rPr>
              <a:t>we</a:t>
            </a:r>
            <a:r>
              <a:rPr lang="ro-RO" sz="2400">
                <a:solidFill>
                  <a:schemeClr val="accent1">
                    <a:lumMod val="50000"/>
                  </a:schemeClr>
                </a:solidFill>
                <a:ea typeface="+mn-lt"/>
                <a:cs typeface="+mn-lt"/>
              </a:rPr>
              <a:t> </a:t>
            </a:r>
            <a:r>
              <a:rPr lang="ro-RO" sz="2400" b="1" err="1">
                <a:solidFill>
                  <a:schemeClr val="accent1">
                    <a:lumMod val="50000"/>
                  </a:schemeClr>
                </a:solidFill>
                <a:ea typeface="+mn-lt"/>
                <a:cs typeface="+mn-lt"/>
              </a:rPr>
              <a:t>love</a:t>
            </a:r>
            <a:r>
              <a:rPr lang="ro-RO" sz="2400">
                <a:solidFill>
                  <a:schemeClr val="accent1">
                    <a:lumMod val="50000"/>
                  </a:schemeClr>
                </a:solidFill>
                <a:ea typeface="+mn-lt"/>
                <a:cs typeface="+mn-lt"/>
              </a:rPr>
              <a:t> meat. </a:t>
            </a:r>
            <a:r>
              <a:rPr lang="ro-RO" sz="2400" err="1">
                <a:solidFill>
                  <a:schemeClr val="accent1">
                    <a:lumMod val="50000"/>
                  </a:schemeClr>
                </a:solidFill>
                <a:ea typeface="+mn-lt"/>
                <a:cs typeface="+mn-lt"/>
              </a:rPr>
              <a:t>So</a:t>
            </a:r>
            <a:r>
              <a:rPr lang="ro-RO" sz="2400">
                <a:solidFill>
                  <a:schemeClr val="accent1">
                    <a:lumMod val="50000"/>
                  </a:schemeClr>
                </a:solidFill>
                <a:ea typeface="+mn-lt"/>
                <a:cs typeface="+mn-lt"/>
              </a:rPr>
              <a:t> </a:t>
            </a:r>
            <a:r>
              <a:rPr lang="ro-RO" sz="2400" err="1">
                <a:solidFill>
                  <a:schemeClr val="accent1">
                    <a:lumMod val="50000"/>
                  </a:schemeClr>
                </a:solidFill>
                <a:ea typeface="+mn-lt"/>
                <a:cs typeface="+mn-lt"/>
              </a:rPr>
              <a:t>we</a:t>
            </a:r>
            <a:r>
              <a:rPr lang="ro-RO" sz="2400">
                <a:solidFill>
                  <a:schemeClr val="accent1">
                    <a:lumMod val="50000"/>
                  </a:schemeClr>
                </a:solidFill>
                <a:ea typeface="+mn-lt"/>
                <a:cs typeface="+mn-lt"/>
              </a:rPr>
              <a:t> </a:t>
            </a:r>
            <a:r>
              <a:rPr lang="ro-RO" sz="2400" err="1">
                <a:solidFill>
                  <a:schemeClr val="accent1">
                    <a:lumMod val="50000"/>
                  </a:schemeClr>
                </a:solidFill>
                <a:ea typeface="+mn-lt"/>
                <a:cs typeface="+mn-lt"/>
              </a:rPr>
              <a:t>have</a:t>
            </a:r>
            <a:r>
              <a:rPr lang="ro-RO" sz="2400">
                <a:solidFill>
                  <a:schemeClr val="accent1">
                    <a:lumMod val="50000"/>
                  </a:schemeClr>
                </a:solidFill>
                <a:ea typeface="+mn-lt"/>
                <a:cs typeface="+mn-lt"/>
              </a:rPr>
              <a:t> a lot of </a:t>
            </a:r>
            <a:r>
              <a:rPr lang="ro-RO" sz="2400" err="1">
                <a:solidFill>
                  <a:schemeClr val="accent1">
                    <a:lumMod val="50000"/>
                  </a:schemeClr>
                </a:solidFill>
                <a:ea typeface="+mn-lt"/>
                <a:cs typeface="+mn-lt"/>
              </a:rPr>
              <a:t>products</a:t>
            </a:r>
            <a:r>
              <a:rPr lang="ro-RO" sz="2400">
                <a:solidFill>
                  <a:schemeClr val="accent1">
                    <a:lumMod val="50000"/>
                  </a:schemeClr>
                </a:solidFill>
                <a:ea typeface="+mn-lt"/>
                <a:cs typeface="+mn-lt"/>
              </a:rPr>
              <a:t> made out of </a:t>
            </a:r>
            <a:r>
              <a:rPr lang="ro-RO" sz="2400" err="1">
                <a:solidFill>
                  <a:schemeClr val="accent1">
                    <a:lumMod val="50000"/>
                  </a:schemeClr>
                </a:solidFill>
                <a:ea typeface="+mn-lt"/>
                <a:cs typeface="+mn-lt"/>
              </a:rPr>
              <a:t>different</a:t>
            </a:r>
            <a:r>
              <a:rPr lang="ro-RO" sz="2400">
                <a:solidFill>
                  <a:schemeClr val="accent1">
                    <a:lumMod val="50000"/>
                  </a:schemeClr>
                </a:solidFill>
                <a:ea typeface="+mn-lt"/>
                <a:cs typeface="+mn-lt"/>
              </a:rPr>
              <a:t> </a:t>
            </a:r>
            <a:r>
              <a:rPr lang="ro-RO" sz="2400" err="1">
                <a:solidFill>
                  <a:schemeClr val="accent1">
                    <a:lumMod val="50000"/>
                  </a:schemeClr>
                </a:solidFill>
                <a:ea typeface="+mn-lt"/>
                <a:cs typeface="+mn-lt"/>
              </a:rPr>
              <a:t>kinds</a:t>
            </a:r>
            <a:r>
              <a:rPr lang="ro-RO" sz="2400">
                <a:solidFill>
                  <a:schemeClr val="accent1">
                    <a:lumMod val="50000"/>
                  </a:schemeClr>
                </a:solidFill>
                <a:ea typeface="+mn-lt"/>
                <a:cs typeface="+mn-lt"/>
              </a:rPr>
              <a:t> of meat, </a:t>
            </a:r>
            <a:r>
              <a:rPr lang="ro-RO" sz="2400" err="1">
                <a:solidFill>
                  <a:schemeClr val="accent1">
                    <a:lumMod val="50000"/>
                  </a:schemeClr>
                </a:solidFill>
                <a:ea typeface="+mn-lt"/>
                <a:cs typeface="+mn-lt"/>
              </a:rPr>
              <a:t>like</a:t>
            </a:r>
            <a:r>
              <a:rPr lang="ro-RO" sz="2400">
                <a:solidFill>
                  <a:schemeClr val="accent1">
                    <a:lumMod val="50000"/>
                  </a:schemeClr>
                </a:solidFill>
                <a:ea typeface="+mn-lt"/>
                <a:cs typeface="+mn-lt"/>
              </a:rPr>
              <a:t> </a:t>
            </a:r>
            <a:r>
              <a:rPr lang="ro-RO" sz="2400" err="1">
                <a:solidFill>
                  <a:schemeClr val="accent1">
                    <a:lumMod val="50000"/>
                  </a:schemeClr>
                </a:solidFill>
                <a:ea typeface="+mn-lt"/>
                <a:cs typeface="+mn-lt"/>
              </a:rPr>
              <a:t>smoked</a:t>
            </a:r>
            <a:r>
              <a:rPr lang="ro-RO" sz="2400">
                <a:solidFill>
                  <a:schemeClr val="accent1">
                    <a:lumMod val="50000"/>
                  </a:schemeClr>
                </a:solidFill>
                <a:ea typeface="+mn-lt"/>
                <a:cs typeface="+mn-lt"/>
              </a:rPr>
              <a:t> ham, </a:t>
            </a:r>
            <a:r>
              <a:rPr lang="ro-RO" sz="2400" err="1">
                <a:solidFill>
                  <a:schemeClr val="accent1">
                    <a:lumMod val="50000"/>
                  </a:schemeClr>
                </a:solidFill>
                <a:ea typeface="+mn-lt"/>
                <a:cs typeface="+mn-lt"/>
              </a:rPr>
              <a:t>sheep</a:t>
            </a:r>
            <a:r>
              <a:rPr lang="ro-RO" sz="2400">
                <a:solidFill>
                  <a:schemeClr val="accent1">
                    <a:lumMod val="50000"/>
                  </a:schemeClr>
                </a:solidFill>
                <a:ea typeface="+mn-lt"/>
                <a:cs typeface="+mn-lt"/>
              </a:rPr>
              <a:t> </a:t>
            </a:r>
            <a:r>
              <a:rPr lang="ro-RO" sz="2400" err="1">
                <a:solidFill>
                  <a:schemeClr val="accent1">
                    <a:lumMod val="50000"/>
                  </a:schemeClr>
                </a:solidFill>
                <a:ea typeface="+mn-lt"/>
                <a:cs typeface="+mn-lt"/>
              </a:rPr>
              <a:t>chops</a:t>
            </a:r>
            <a:r>
              <a:rPr lang="ro-RO" sz="2400">
                <a:solidFill>
                  <a:schemeClr val="accent1">
                    <a:lumMod val="50000"/>
                  </a:schemeClr>
                </a:solidFill>
                <a:ea typeface="+mn-lt"/>
                <a:cs typeface="+mn-lt"/>
              </a:rPr>
              <a:t>, </a:t>
            </a:r>
            <a:r>
              <a:rPr lang="ro-RO" sz="2400" err="1">
                <a:solidFill>
                  <a:schemeClr val="accent1">
                    <a:lumMod val="50000"/>
                  </a:schemeClr>
                </a:solidFill>
                <a:ea typeface="+mn-lt"/>
                <a:cs typeface="+mn-lt"/>
              </a:rPr>
              <a:t>smoked</a:t>
            </a:r>
            <a:r>
              <a:rPr lang="ro-RO" sz="2400">
                <a:solidFill>
                  <a:schemeClr val="accent1">
                    <a:lumMod val="50000"/>
                  </a:schemeClr>
                </a:solidFill>
                <a:ea typeface="+mn-lt"/>
                <a:cs typeface="+mn-lt"/>
              </a:rPr>
              <a:t> </a:t>
            </a:r>
            <a:r>
              <a:rPr lang="ro-RO" sz="2400" err="1">
                <a:solidFill>
                  <a:schemeClr val="accent1">
                    <a:lumMod val="50000"/>
                  </a:schemeClr>
                </a:solidFill>
                <a:ea typeface="+mn-lt"/>
                <a:cs typeface="+mn-lt"/>
              </a:rPr>
              <a:t>pastrami</a:t>
            </a:r>
            <a:r>
              <a:rPr lang="ro-RO" sz="2400">
                <a:solidFill>
                  <a:schemeClr val="accent1">
                    <a:lumMod val="50000"/>
                  </a:schemeClr>
                </a:solidFill>
                <a:ea typeface="+mn-lt"/>
                <a:cs typeface="+mn-lt"/>
              </a:rPr>
              <a:t>, </a:t>
            </a:r>
            <a:r>
              <a:rPr lang="ro-RO" sz="2400" err="1">
                <a:solidFill>
                  <a:schemeClr val="accent1">
                    <a:lumMod val="50000"/>
                  </a:schemeClr>
                </a:solidFill>
                <a:ea typeface="+mn-lt"/>
                <a:cs typeface="+mn-lt"/>
              </a:rPr>
              <a:t>and</a:t>
            </a:r>
            <a:r>
              <a:rPr lang="ro-RO" sz="2400">
                <a:solidFill>
                  <a:schemeClr val="accent1">
                    <a:lumMod val="50000"/>
                  </a:schemeClr>
                </a:solidFill>
                <a:ea typeface="+mn-lt"/>
                <a:cs typeface="+mn-lt"/>
              </a:rPr>
              <a:t> </a:t>
            </a:r>
            <a:r>
              <a:rPr lang="ro-RO" sz="2400" err="1">
                <a:solidFill>
                  <a:schemeClr val="accent1">
                    <a:lumMod val="50000"/>
                  </a:schemeClr>
                </a:solidFill>
                <a:ea typeface="+mn-lt"/>
                <a:cs typeface="+mn-lt"/>
              </a:rPr>
              <a:t>the</a:t>
            </a:r>
            <a:r>
              <a:rPr lang="ro-RO" sz="2400">
                <a:solidFill>
                  <a:schemeClr val="accent1">
                    <a:lumMod val="50000"/>
                  </a:schemeClr>
                </a:solidFill>
                <a:ea typeface="+mn-lt"/>
                <a:cs typeface="+mn-lt"/>
              </a:rPr>
              <a:t> </a:t>
            </a:r>
            <a:r>
              <a:rPr lang="ro-RO" sz="2400" err="1">
                <a:solidFill>
                  <a:schemeClr val="accent1">
                    <a:lumMod val="50000"/>
                  </a:schemeClr>
                </a:solidFill>
                <a:ea typeface="+mn-lt"/>
                <a:cs typeface="+mn-lt"/>
              </a:rPr>
              <a:t>famous</a:t>
            </a:r>
            <a:r>
              <a:rPr lang="ro-RO" sz="2400">
                <a:solidFill>
                  <a:schemeClr val="accent1">
                    <a:lumMod val="50000"/>
                  </a:schemeClr>
                </a:solidFill>
                <a:ea typeface="+mn-lt"/>
                <a:cs typeface="+mn-lt"/>
              </a:rPr>
              <a:t> </a:t>
            </a:r>
            <a:r>
              <a:rPr lang="ro-RO" sz="2400" err="1">
                <a:solidFill>
                  <a:schemeClr val="accent1">
                    <a:lumMod val="50000"/>
                  </a:schemeClr>
                </a:solidFill>
                <a:ea typeface="+mn-lt"/>
                <a:cs typeface="+mn-lt"/>
              </a:rPr>
              <a:t>sausages</a:t>
            </a:r>
            <a:r>
              <a:rPr lang="ro-RO" sz="2400">
                <a:solidFill>
                  <a:schemeClr val="accent1">
                    <a:lumMod val="50000"/>
                  </a:schemeClr>
                </a:solidFill>
                <a:ea typeface="+mn-lt"/>
                <a:cs typeface="+mn-lt"/>
              </a:rPr>
              <a:t> </a:t>
            </a:r>
            <a:r>
              <a:rPr lang="ro-RO" sz="2400" err="1">
                <a:solidFill>
                  <a:schemeClr val="accent1">
                    <a:lumMod val="50000"/>
                  </a:schemeClr>
                </a:solidFill>
                <a:ea typeface="+mn-lt"/>
                <a:cs typeface="+mn-lt"/>
              </a:rPr>
              <a:t>from</a:t>
            </a:r>
            <a:r>
              <a:rPr lang="ro-RO" sz="2400">
                <a:solidFill>
                  <a:schemeClr val="accent1">
                    <a:lumMod val="50000"/>
                  </a:schemeClr>
                </a:solidFill>
                <a:ea typeface="+mn-lt"/>
                <a:cs typeface="+mn-lt"/>
              </a:rPr>
              <a:t> Pleșcoi. </a:t>
            </a:r>
            <a:endParaRPr lang="ro-RO">
              <a:solidFill>
                <a:schemeClr val="accent1">
                  <a:lumMod val="50000"/>
                </a:schemeClr>
              </a:solidFill>
            </a:endParaRPr>
          </a:p>
        </p:txBody>
      </p:sp>
      <p:pic>
        <p:nvPicPr>
          <p:cNvPr id="8" name="Imagine 8" descr="O imagine care conține exterior, clădire, sol, bicicletă&#10;&#10;Descrierea a fost generată cu un grad foarte mare de încredere">
            <a:extLst>
              <a:ext uri="{FF2B5EF4-FFF2-40B4-BE49-F238E27FC236}">
                <a16:creationId xmlns:a16="http://schemas.microsoft.com/office/drawing/2014/main" xmlns="" id="{60770783-4F31-4901-B895-745990321545}"/>
              </a:ext>
            </a:extLst>
          </p:cNvPr>
          <p:cNvPicPr>
            <a:picLocks noChangeAspect="1"/>
          </p:cNvPicPr>
          <p:nvPr/>
        </p:nvPicPr>
        <p:blipFill rotWithShape="1">
          <a:blip r:embed="rId2"/>
          <a:srcRect r="2" b="2090"/>
          <a:stretch/>
        </p:blipFill>
        <p:spPr>
          <a:xfrm>
            <a:off x="4673497" y="645105"/>
            <a:ext cx="4102336" cy="3012495"/>
          </a:xfrm>
          <a:prstGeom prst="rect">
            <a:avLst/>
          </a:prstGeom>
        </p:spPr>
      </p:pic>
      <p:pic>
        <p:nvPicPr>
          <p:cNvPr id="6" name="Imagine 6" descr="O imagine care conține interior, masă, aliment&#10;&#10;Descrierea a fost generată cu un grad mare de încredere">
            <a:extLst>
              <a:ext uri="{FF2B5EF4-FFF2-40B4-BE49-F238E27FC236}">
                <a16:creationId xmlns:a16="http://schemas.microsoft.com/office/drawing/2014/main" xmlns="" id="{DDE6527E-17A0-4604-8053-CC68B62C2F84}"/>
              </a:ext>
            </a:extLst>
          </p:cNvPr>
          <p:cNvPicPr>
            <a:picLocks noChangeAspect="1"/>
          </p:cNvPicPr>
          <p:nvPr/>
        </p:nvPicPr>
        <p:blipFill rotWithShape="1">
          <a:blip r:embed="rId3"/>
          <a:srcRect l="16304" r="13389" b="6"/>
          <a:stretch/>
        </p:blipFill>
        <p:spPr>
          <a:xfrm>
            <a:off x="4673499" y="3772312"/>
            <a:ext cx="2000678" cy="2134082"/>
          </a:xfrm>
          <a:prstGeom prst="rect">
            <a:avLst/>
          </a:prstGeom>
        </p:spPr>
      </p:pic>
      <p:pic>
        <p:nvPicPr>
          <p:cNvPr id="10" name="Imagine 10" descr="O imagine care conține exterior, masă&#10;&#10;Descrierea a fost generată cu un grad mare de încredere">
            <a:extLst>
              <a:ext uri="{FF2B5EF4-FFF2-40B4-BE49-F238E27FC236}">
                <a16:creationId xmlns:a16="http://schemas.microsoft.com/office/drawing/2014/main" xmlns="" id="{6721B3E3-0184-4837-BB55-6352B9300A55}"/>
              </a:ext>
            </a:extLst>
          </p:cNvPr>
          <p:cNvPicPr>
            <a:picLocks noChangeAspect="1"/>
          </p:cNvPicPr>
          <p:nvPr/>
        </p:nvPicPr>
        <p:blipFill rotWithShape="1">
          <a:blip r:embed="rId4"/>
          <a:srcRect l="20524" r="9168" b="6"/>
          <a:stretch/>
        </p:blipFill>
        <p:spPr>
          <a:xfrm>
            <a:off x="6775155" y="3772312"/>
            <a:ext cx="2000678" cy="2134082"/>
          </a:xfrm>
          <a:prstGeom prst="rect">
            <a:avLst/>
          </a:prstGeom>
        </p:spPr>
      </p:pic>
      <p:pic>
        <p:nvPicPr>
          <p:cNvPr id="4" name="Imagine 4" descr="O imagine care conține exterior, kebab, aliment, sol&#10;&#10;Descrierea a fost generată cu un grad foarte mare de încredere">
            <a:extLst>
              <a:ext uri="{FF2B5EF4-FFF2-40B4-BE49-F238E27FC236}">
                <a16:creationId xmlns:a16="http://schemas.microsoft.com/office/drawing/2014/main" xmlns="" id="{6BC3DDA0-2272-4A2B-B6AF-8BBEF5AA1961}"/>
              </a:ext>
            </a:extLst>
          </p:cNvPr>
          <p:cNvPicPr>
            <a:picLocks noChangeAspect="1"/>
          </p:cNvPicPr>
          <p:nvPr/>
        </p:nvPicPr>
        <p:blipFill rotWithShape="1">
          <a:blip r:embed="rId5"/>
          <a:srcRect l="25525" r="7781"/>
          <a:stretch/>
        </p:blipFill>
        <p:spPr>
          <a:xfrm>
            <a:off x="8876811" y="648137"/>
            <a:ext cx="2631084" cy="5259998"/>
          </a:xfrm>
          <a:prstGeom prst="rect">
            <a:avLst/>
          </a:prstGeom>
        </p:spPr>
      </p:pic>
      <p:sp>
        <p:nvSpPr>
          <p:cNvPr id="20" name="Freeform 11">
            <a:extLst>
              <a:ext uri="{FF2B5EF4-FFF2-40B4-BE49-F238E27FC236}">
                <a16:creationId xmlns:a16="http://schemas.microsoft.com/office/drawing/2014/main" xmlns="" id="{AF67D081-FD42-4C44-AA53-2FB8020018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Imagine 39" descr="O imagine care conține farfurie, aliment, masă, veselă&#10;&#10;Descrierea a fost generată cu un grad foarte mare de încredere">
            <a:extLst>
              <a:ext uri="{FF2B5EF4-FFF2-40B4-BE49-F238E27FC236}">
                <a16:creationId xmlns:a16="http://schemas.microsoft.com/office/drawing/2014/main" xmlns="" id="{31214BAD-FF88-499B-8327-B67150212F56}"/>
              </a:ext>
            </a:extLst>
          </p:cNvPr>
          <p:cNvPicPr>
            <a:picLocks noChangeAspect="1"/>
          </p:cNvPicPr>
          <p:nvPr/>
        </p:nvPicPr>
        <p:blipFill>
          <a:blip r:embed="rId6"/>
          <a:stretch>
            <a:fillRect/>
          </a:stretch>
        </p:blipFill>
        <p:spPr>
          <a:xfrm rot="21300000">
            <a:off x="417443" y="769731"/>
            <a:ext cx="1230244" cy="823844"/>
          </a:xfrm>
          <a:prstGeom prst="rect">
            <a:avLst/>
          </a:prstGeom>
        </p:spPr>
      </p:pic>
    </p:spTree>
    <p:extLst>
      <p:ext uri="{BB962C8B-B14F-4D97-AF65-F5344CB8AC3E}">
        <p14:creationId xmlns:p14="http://schemas.microsoft.com/office/powerpoint/2010/main" xmlns="" val="24306826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xmlns="" id="{166BF9EE-F7AC-4FA5-AC7E-001B3A642F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52" name="Freeform 11">
              <a:extLst>
                <a:ext uri="{FF2B5EF4-FFF2-40B4-BE49-F238E27FC236}">
                  <a16:creationId xmlns:a16="http://schemas.microsoft.com/office/drawing/2014/main" xmlns="" id="{3B48D182-44E3-4D8B-ACEF-F1A900BE44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3" name="Freeform 12">
              <a:extLst>
                <a:ext uri="{FF2B5EF4-FFF2-40B4-BE49-F238E27FC236}">
                  <a16:creationId xmlns:a16="http://schemas.microsoft.com/office/drawing/2014/main" xmlns="" id="{355A535A-A489-477F-A314-593AA8CAFB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4" name="Freeform 13">
              <a:extLst>
                <a:ext uri="{FF2B5EF4-FFF2-40B4-BE49-F238E27FC236}">
                  <a16:creationId xmlns:a16="http://schemas.microsoft.com/office/drawing/2014/main" xmlns="" id="{954C2D4C-FD83-4EF4-9312-04442ABD6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5" name="Freeform 14">
              <a:extLst>
                <a:ext uri="{FF2B5EF4-FFF2-40B4-BE49-F238E27FC236}">
                  <a16:creationId xmlns:a16="http://schemas.microsoft.com/office/drawing/2014/main" xmlns="" id="{C20701C2-CD9A-4698-BC97-E1085820C2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6" name="Freeform 15">
              <a:extLst>
                <a:ext uri="{FF2B5EF4-FFF2-40B4-BE49-F238E27FC236}">
                  <a16:creationId xmlns:a16="http://schemas.microsoft.com/office/drawing/2014/main" xmlns="" id="{62575C35-466F-42AE-87A1-D691849AB8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7" name="Freeform 16">
              <a:extLst>
                <a:ext uri="{FF2B5EF4-FFF2-40B4-BE49-F238E27FC236}">
                  <a16:creationId xmlns:a16="http://schemas.microsoft.com/office/drawing/2014/main" xmlns="" id="{58236F37-6119-45AC-80A0-CD2C311B5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8" name="Freeform 17">
              <a:extLst>
                <a:ext uri="{FF2B5EF4-FFF2-40B4-BE49-F238E27FC236}">
                  <a16:creationId xmlns:a16="http://schemas.microsoft.com/office/drawing/2014/main" xmlns="" id="{F3FDD799-39FE-4D6F-9A64-2F472B215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9" name="Freeform 18">
              <a:extLst>
                <a:ext uri="{FF2B5EF4-FFF2-40B4-BE49-F238E27FC236}">
                  <a16:creationId xmlns:a16="http://schemas.microsoft.com/office/drawing/2014/main" xmlns="" id="{9820D241-1D49-442C-A95A-00BC1BF9E2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0" name="Freeform 19">
              <a:extLst>
                <a:ext uri="{FF2B5EF4-FFF2-40B4-BE49-F238E27FC236}">
                  <a16:creationId xmlns:a16="http://schemas.microsoft.com/office/drawing/2014/main" xmlns="" id="{EBC2197C-B383-4866-8ABD-74222400BE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1" name="Freeform 20">
              <a:extLst>
                <a:ext uri="{FF2B5EF4-FFF2-40B4-BE49-F238E27FC236}">
                  <a16:creationId xmlns:a16="http://schemas.microsoft.com/office/drawing/2014/main" xmlns="" id="{404B06AA-FC93-4471-9DE4-56A401E70A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2" name="Freeform 21">
              <a:extLst>
                <a:ext uri="{FF2B5EF4-FFF2-40B4-BE49-F238E27FC236}">
                  <a16:creationId xmlns:a16="http://schemas.microsoft.com/office/drawing/2014/main" xmlns="" id="{E580600C-013F-4FAF-8FB7-4CC0FA80A9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3" name="Freeform 22">
              <a:extLst>
                <a:ext uri="{FF2B5EF4-FFF2-40B4-BE49-F238E27FC236}">
                  <a16:creationId xmlns:a16="http://schemas.microsoft.com/office/drawing/2014/main" xmlns="" id="{9BFCF199-64B2-4AEE-88C4-E954ABF362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5" name="Group 64">
            <a:extLst>
              <a:ext uri="{FF2B5EF4-FFF2-40B4-BE49-F238E27FC236}">
                <a16:creationId xmlns:a16="http://schemas.microsoft.com/office/drawing/2014/main" xmlns="" id="{E312DBA5-56D8-42B2-BA94-28168C2A670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66" name="Freeform 27">
              <a:extLst>
                <a:ext uri="{FF2B5EF4-FFF2-40B4-BE49-F238E27FC236}">
                  <a16:creationId xmlns:a16="http://schemas.microsoft.com/office/drawing/2014/main" xmlns="" id="{7AD46C74-3117-46B0-B267-0F61B57CA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7" name="Freeform 28">
              <a:extLst>
                <a:ext uri="{FF2B5EF4-FFF2-40B4-BE49-F238E27FC236}">
                  <a16:creationId xmlns:a16="http://schemas.microsoft.com/office/drawing/2014/main" xmlns="" id="{8C13B810-9664-45D8-8510-D6ED0ADD72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8" name="Freeform 29">
              <a:extLst>
                <a:ext uri="{FF2B5EF4-FFF2-40B4-BE49-F238E27FC236}">
                  <a16:creationId xmlns:a16="http://schemas.microsoft.com/office/drawing/2014/main" xmlns="" id="{10306E52-A922-4458-BCCE-C3C840C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9" name="Freeform 30">
              <a:extLst>
                <a:ext uri="{FF2B5EF4-FFF2-40B4-BE49-F238E27FC236}">
                  <a16:creationId xmlns:a16="http://schemas.microsoft.com/office/drawing/2014/main" xmlns="" id="{CB578819-B7E7-4250-932F-52AE2A2A9A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0" name="Freeform 31">
              <a:extLst>
                <a:ext uri="{FF2B5EF4-FFF2-40B4-BE49-F238E27FC236}">
                  <a16:creationId xmlns:a16="http://schemas.microsoft.com/office/drawing/2014/main" xmlns="" id="{454B9C91-B623-424A-B16E-F764F189D3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1" name="Freeform 32">
              <a:extLst>
                <a:ext uri="{FF2B5EF4-FFF2-40B4-BE49-F238E27FC236}">
                  <a16:creationId xmlns:a16="http://schemas.microsoft.com/office/drawing/2014/main" xmlns="" id="{EFD03C4A-8484-41E6-B458-032F1DCA7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2" name="Freeform 33">
              <a:extLst>
                <a:ext uri="{FF2B5EF4-FFF2-40B4-BE49-F238E27FC236}">
                  <a16:creationId xmlns:a16="http://schemas.microsoft.com/office/drawing/2014/main" xmlns="" id="{DDC2F3C3-1D4E-4913-9C5C-F9A65B47E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3" name="Freeform 34">
              <a:extLst>
                <a:ext uri="{FF2B5EF4-FFF2-40B4-BE49-F238E27FC236}">
                  <a16:creationId xmlns:a16="http://schemas.microsoft.com/office/drawing/2014/main" xmlns="" id="{1E15BCA2-2420-4C53-ADE9-40FBAC2384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4" name="Freeform 35">
              <a:extLst>
                <a:ext uri="{FF2B5EF4-FFF2-40B4-BE49-F238E27FC236}">
                  <a16:creationId xmlns:a16="http://schemas.microsoft.com/office/drawing/2014/main" xmlns="" id="{73D5FBF4-7129-4C51-B603-E3BC334195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5" name="Freeform 36">
              <a:extLst>
                <a:ext uri="{FF2B5EF4-FFF2-40B4-BE49-F238E27FC236}">
                  <a16:creationId xmlns:a16="http://schemas.microsoft.com/office/drawing/2014/main" xmlns="" id="{0165B164-CE2A-494C-88FC-507232B37C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6" name="Freeform 37">
              <a:extLst>
                <a:ext uri="{FF2B5EF4-FFF2-40B4-BE49-F238E27FC236}">
                  <a16:creationId xmlns:a16="http://schemas.microsoft.com/office/drawing/2014/main" xmlns="" id="{87F127E5-B10B-4D18-BCF0-E7C3C7F40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7" name="Freeform 38">
              <a:extLst>
                <a:ext uri="{FF2B5EF4-FFF2-40B4-BE49-F238E27FC236}">
                  <a16:creationId xmlns:a16="http://schemas.microsoft.com/office/drawing/2014/main" xmlns="" id="{FC692D59-F28D-4E42-B435-225F2C6CFA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9" name="Rectangle 78">
            <a:extLst>
              <a:ext uri="{FF2B5EF4-FFF2-40B4-BE49-F238E27FC236}">
                <a16:creationId xmlns:a16="http://schemas.microsoft.com/office/drawing/2014/main" xmlns="" id="{1996130F-9AB5-4DE9-8574-3AF891C5C1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1" name="Freeform 11">
            <a:extLst>
              <a:ext uri="{FF2B5EF4-FFF2-40B4-BE49-F238E27FC236}">
                <a16:creationId xmlns:a16="http://schemas.microsoft.com/office/drawing/2014/main" xmlns="" id="{7326F4E6-9131-42DA-97B2-0BA8D1E25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83" name="Rectangle 82">
            <a:extLst>
              <a:ext uri="{FF2B5EF4-FFF2-40B4-BE49-F238E27FC236}">
                <a16:creationId xmlns:a16="http://schemas.microsoft.com/office/drawing/2014/main" xmlns="" id="{763516C8-F227-4B77-9AA7-61B9A0B782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xmlns="" id="{7FDBF213-C58C-4529-8AA3-770515567B33}"/>
              </a:ext>
            </a:extLst>
          </p:cNvPr>
          <p:cNvSpPr>
            <a:spLocks noGrp="1"/>
          </p:cNvSpPr>
          <p:nvPr>
            <p:ph type="title"/>
          </p:nvPr>
        </p:nvSpPr>
        <p:spPr>
          <a:xfrm>
            <a:off x="2519310" y="-157415"/>
            <a:ext cx="4092173" cy="1324340"/>
          </a:xfrm>
        </p:spPr>
        <p:txBody>
          <a:bodyPr vert="horz" lIns="91440" tIns="45720" rIns="91440" bIns="45720" rtlCol="0" anchor="b">
            <a:normAutofit/>
          </a:bodyPr>
          <a:lstStyle/>
          <a:p>
            <a:r>
              <a:rPr lang="en-US" sz="5400" b="1"/>
              <a:t>Belly Soup</a:t>
            </a:r>
          </a:p>
        </p:txBody>
      </p:sp>
      <p:sp>
        <p:nvSpPr>
          <p:cNvPr id="85" name="Rectangle 84">
            <a:extLst>
              <a:ext uri="{FF2B5EF4-FFF2-40B4-BE49-F238E27FC236}">
                <a16:creationId xmlns:a16="http://schemas.microsoft.com/office/drawing/2014/main" xmlns="" id="{D91B420C-C4C8-44DF-96B2-FBD1014646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rgbClr val="4D6B27"/>
          </a:solidFill>
          <a:ln>
            <a:noFill/>
          </a:ln>
          <a:effectLst/>
        </p:spPr>
        <p:style>
          <a:lnRef idx="1">
            <a:schemeClr val="accent1"/>
          </a:lnRef>
          <a:fillRef idx="3">
            <a:schemeClr val="accent1"/>
          </a:fillRef>
          <a:effectRef idx="2">
            <a:schemeClr val="accent1"/>
          </a:effectRef>
          <a:fontRef idx="minor">
            <a:schemeClr val="lt1"/>
          </a:fontRef>
        </p:style>
      </p:sp>
      <p:pic>
        <p:nvPicPr>
          <p:cNvPr id="5" name="Imagine 5" descr="O imagine care conține cană, masă, aliment, cafea&#10;&#10;Descrierea a fost generată cu un grad foarte mare de încredere">
            <a:extLst>
              <a:ext uri="{FF2B5EF4-FFF2-40B4-BE49-F238E27FC236}">
                <a16:creationId xmlns:a16="http://schemas.microsoft.com/office/drawing/2014/main" xmlns="" id="{6AF1FF3A-531D-4B25-B4FB-18FAC107F185}"/>
              </a:ext>
            </a:extLst>
          </p:cNvPr>
          <p:cNvPicPr>
            <a:picLocks noGrp="1" noChangeAspect="1"/>
          </p:cNvPicPr>
          <p:nvPr>
            <p:ph type="pic" idx="1"/>
          </p:nvPr>
        </p:nvPicPr>
        <p:blipFill rotWithShape="1">
          <a:blip r:embed="rId2"/>
          <a:srcRect l="18973" r="20133" b="1"/>
          <a:stretch/>
        </p:blipFill>
        <p:spPr>
          <a:xfrm>
            <a:off x="1643262" y="1246550"/>
            <a:ext cx="5247068" cy="3963653"/>
          </a:xfrm>
          <a:prstGeom prst="rect">
            <a:avLst/>
          </a:prstGeom>
        </p:spPr>
      </p:pic>
      <p:sp>
        <p:nvSpPr>
          <p:cNvPr id="4" name="Substituent text 3">
            <a:extLst>
              <a:ext uri="{FF2B5EF4-FFF2-40B4-BE49-F238E27FC236}">
                <a16:creationId xmlns:a16="http://schemas.microsoft.com/office/drawing/2014/main" xmlns="" id="{A71292D8-89D9-4295-AA13-6EB06CB0E636}"/>
              </a:ext>
            </a:extLst>
          </p:cNvPr>
          <p:cNvSpPr>
            <a:spLocks noGrp="1"/>
          </p:cNvSpPr>
          <p:nvPr>
            <p:ph type="body" sz="half" idx="2"/>
          </p:nvPr>
        </p:nvSpPr>
        <p:spPr>
          <a:xfrm>
            <a:off x="6881787" y="-85926"/>
            <a:ext cx="5562458" cy="3521740"/>
          </a:xfrm>
        </p:spPr>
        <p:txBody>
          <a:bodyPr vert="horz" lIns="91440" tIns="45720" rIns="91440" bIns="45720" rtlCol="0" anchor="t">
            <a:noAutofit/>
          </a:bodyPr>
          <a:lstStyle/>
          <a:p>
            <a:pPr>
              <a:buFont typeface="Arial" charset="2"/>
              <a:buChar char="•"/>
            </a:pPr>
            <a:endParaRPr lang="en-US" sz="3200" b="1">
              <a:solidFill>
                <a:srgbClr val="FFC000"/>
              </a:solidFill>
            </a:endParaRPr>
          </a:p>
          <a:p>
            <a:pPr>
              <a:buFont typeface="Arial" charset="2"/>
              <a:buChar char="•"/>
            </a:pPr>
            <a:endParaRPr lang="en-US" sz="3200" b="1">
              <a:solidFill>
                <a:srgbClr val="FFC000"/>
              </a:solidFill>
            </a:endParaRPr>
          </a:p>
          <a:p>
            <a:r>
              <a:rPr lang="en-US" sz="3200" b="1">
                <a:solidFill>
                  <a:srgbClr val="FFC000"/>
                </a:solidFill>
                <a:ea typeface="+mn-lt"/>
                <a:cs typeface="+mn-lt"/>
              </a:rPr>
              <a:t>Belly soup is another type of traditional Romanian food. It is prepared with boiled water, veal or beef belly, vegetables such as onion, carrots, celery, parsley, garlic and red pepper along with many other </a:t>
            </a:r>
            <a:r>
              <a:rPr lang="en-US" sz="3200" b="1" err="1">
                <a:solidFill>
                  <a:srgbClr val="FFC000"/>
                </a:solidFill>
                <a:ea typeface="+mn-lt"/>
                <a:cs typeface="+mn-lt"/>
              </a:rPr>
              <a:t>ingredients,sour</a:t>
            </a:r>
            <a:r>
              <a:rPr lang="en-US" sz="3200" b="1">
                <a:solidFill>
                  <a:srgbClr val="FFC000"/>
                </a:solidFill>
                <a:ea typeface="+mn-lt"/>
                <a:cs typeface="+mn-lt"/>
              </a:rPr>
              <a:t> cream, vinegar and egg yolk.</a:t>
            </a:r>
            <a:endParaRPr lang="en-US" sz="3200" b="1">
              <a:solidFill>
                <a:srgbClr val="FFC000"/>
              </a:solidFill>
            </a:endParaRPr>
          </a:p>
          <a:p>
            <a:pPr>
              <a:buFont typeface="Arial" charset="2"/>
              <a:buChar char="•"/>
            </a:pPr>
            <a:endParaRPr lang="en-US" sz="3200" b="1">
              <a:solidFill>
                <a:srgbClr val="FFC000"/>
              </a:solidFill>
            </a:endParaRPr>
          </a:p>
          <a:p>
            <a:pPr>
              <a:buFont typeface="Wingdings 3" charset="2"/>
              <a:buChar char=""/>
            </a:pPr>
            <a:endParaRPr lang="en-US" sz="3200" b="1">
              <a:solidFill>
                <a:srgbClr val="FFC000"/>
              </a:solidFill>
            </a:endParaRPr>
          </a:p>
        </p:txBody>
      </p:sp>
    </p:spTree>
    <p:extLst>
      <p:ext uri="{BB962C8B-B14F-4D97-AF65-F5344CB8AC3E}">
        <p14:creationId xmlns:p14="http://schemas.microsoft.com/office/powerpoint/2010/main" xmlns="" val="29900874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7398C59F-5A18-487B-91D6-B955AACF2E5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xmlns="" id="{0557FAFE-C7C3-47EC-A4F5-9B21663192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xmlns="" id="{95BC28FB-3882-4674-9D79-EA58BEB7CE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xmlns="" id="{9C6EC892-83F9-402F-8552-0AD7C0556E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xmlns="" id="{18387766-037C-4EF0-8471-D19CBF2A4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xmlns="" id="{1E364F38-6F3A-476A-93E6-962EA817C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xmlns="" id="{35C335A4-1E67-4293-8BE2-DFB085D4FB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xmlns="" id="{9A8A0F10-2C98-4297-9F92-5D95533927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xmlns="" id="{C3B112A3-006E-4008-A778-DB5F6A09D5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xmlns="" id="{E5E62767-5C25-4C49-9568-432433A3C5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xmlns="" id="{598EC006-77B1-42BA-B815-66CCB9B170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xmlns="" id="{A144ED09-DA06-491D-95A8-AB3DED4329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xmlns="" id="{1CB00BD2-11CD-4A38-8F38-02B0D1105E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xmlns="" id="{520234FB-542E-4550-9C2F-1B56FD41A1C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xmlns="" id="{41FCE1F3-DEB3-47CD-90FF-7DABB4AF45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xmlns="" id="{5708E488-C19B-452C-B197-6F1C34F6E7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xmlns="" id="{89D3FD25-890E-4981-A71D-EE796873D7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xmlns="" id="{51B5414C-556A-47CB-8EE2-974A85A7A4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xmlns="" id="{1C02B20C-2B27-4B75-8AEE-A5D2E2674B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xmlns="" id="{54427714-F9AA-4F93-BD1D-400F1EA93F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xmlns="" id="{28A77D6A-9E81-497F-ABCC-2695BB5ADD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xmlns="" id="{2A1533BA-1478-4F7C-8E24-3F3E905050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xmlns="" id="{39686201-E633-40FD-A80A-1E28AD52E3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xmlns="" id="{76A215C2-F590-4938-810B-F8A79366C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xmlns="" id="{85F418E7-330D-4002-8EC8-33C1A897FF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xmlns="" id="{8FFE669A-54C9-4436-9566-C5A90F16DB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xmlns="" id="{DE91395A-2D18-4AF6-A0AC-AAA7189FE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11">
            <a:extLst>
              <a:ext uri="{FF2B5EF4-FFF2-40B4-BE49-F238E27FC236}">
                <a16:creationId xmlns:a16="http://schemas.microsoft.com/office/drawing/2014/main" xmlns="" id="{A57352BE-A213-4040-BE8E-D4A925AD9D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2" name="Rectangle 41">
            <a:extLst>
              <a:ext uri="{FF2B5EF4-FFF2-40B4-BE49-F238E27FC236}">
                <a16:creationId xmlns:a16="http://schemas.microsoft.com/office/drawing/2014/main" xmlns="" id="{93262980-E907-4930-9E6E-3DC2025CE7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xmlns="" id="{72D26B45-A5C0-42E5-B7D3-5EF03A4E756B}"/>
              </a:ext>
            </a:extLst>
          </p:cNvPr>
          <p:cNvSpPr>
            <a:spLocks noGrp="1"/>
          </p:cNvSpPr>
          <p:nvPr>
            <p:ph type="title"/>
          </p:nvPr>
        </p:nvSpPr>
        <p:spPr>
          <a:xfrm rot="600000">
            <a:off x="180667" y="311461"/>
            <a:ext cx="3650279" cy="1259894"/>
          </a:xfrm>
        </p:spPr>
        <p:txBody>
          <a:bodyPr vert="horz" lIns="91440" tIns="45720" rIns="91440" bIns="45720" rtlCol="0" anchor="t">
            <a:noAutofit/>
          </a:bodyPr>
          <a:lstStyle/>
          <a:p>
            <a:r>
              <a:rPr lang="en-US" sz="5400" b="1" i="1">
                <a:solidFill>
                  <a:srgbClr val="9C7941"/>
                </a:solidFill>
              </a:rPr>
              <a:t>Salata de vinete</a:t>
            </a:r>
          </a:p>
        </p:txBody>
      </p:sp>
      <p:sp>
        <p:nvSpPr>
          <p:cNvPr id="44" name="Rectangle 43">
            <a:extLst>
              <a:ext uri="{FF2B5EF4-FFF2-40B4-BE49-F238E27FC236}">
                <a16:creationId xmlns:a16="http://schemas.microsoft.com/office/drawing/2014/main" xmlns="" id="{AFD53EBD-B361-45AD-8ABF-9270B20B4A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rgbClr val="9C7941"/>
          </a:solidFill>
          <a:ln>
            <a:noFill/>
          </a:ln>
          <a:effectLst/>
        </p:spPr>
        <p:style>
          <a:lnRef idx="1">
            <a:schemeClr val="accent1"/>
          </a:lnRef>
          <a:fillRef idx="3">
            <a:schemeClr val="accent1"/>
          </a:fillRef>
          <a:effectRef idx="2">
            <a:schemeClr val="accent1"/>
          </a:effectRef>
          <a:fontRef idx="minor">
            <a:schemeClr val="lt1"/>
          </a:fontRef>
        </p:style>
      </p:sp>
      <p:sp>
        <p:nvSpPr>
          <p:cNvPr id="4" name="Substituent text 3">
            <a:extLst>
              <a:ext uri="{FF2B5EF4-FFF2-40B4-BE49-F238E27FC236}">
                <a16:creationId xmlns:a16="http://schemas.microsoft.com/office/drawing/2014/main" xmlns="" id="{ECF88816-9A43-4AF8-A181-B1173AA1FA10}"/>
              </a:ext>
            </a:extLst>
          </p:cNvPr>
          <p:cNvSpPr>
            <a:spLocks noGrp="1"/>
          </p:cNvSpPr>
          <p:nvPr>
            <p:ph type="body" sz="half" idx="2"/>
          </p:nvPr>
        </p:nvSpPr>
        <p:spPr>
          <a:xfrm>
            <a:off x="1073946" y="2295993"/>
            <a:ext cx="3650278" cy="3759253"/>
          </a:xfrm>
        </p:spPr>
        <p:txBody>
          <a:bodyPr vert="horz" lIns="91440" tIns="45720" rIns="91440" bIns="45720" rtlCol="0" anchor="t">
            <a:noAutofit/>
          </a:bodyPr>
          <a:lstStyle/>
          <a:p>
            <a:pPr>
              <a:buClr>
                <a:srgbClr val="D2CB75"/>
              </a:buClr>
            </a:pPr>
            <a:r>
              <a:rPr lang="en" sz="2700" b="1">
                <a:solidFill>
                  <a:srgbClr val="00B050"/>
                </a:solidFill>
                <a:ea typeface="+mn-lt"/>
                <a:cs typeface="+mn-lt"/>
              </a:rPr>
              <a:t>The eggplant salad is a Romanian culinary specialty prepared from baked eggplant, peeled and minced, mixed with oil, lemon or vinegar such as salt and pepper.</a:t>
            </a:r>
            <a:endParaRPr lang="en-US" sz="2700" b="1">
              <a:solidFill>
                <a:srgbClr val="00B050"/>
              </a:solidFill>
            </a:endParaRPr>
          </a:p>
        </p:txBody>
      </p:sp>
      <p:sp>
        <p:nvSpPr>
          <p:cNvPr id="46" name="Freeform 11">
            <a:extLst>
              <a:ext uri="{FF2B5EF4-FFF2-40B4-BE49-F238E27FC236}">
                <a16:creationId xmlns:a16="http://schemas.microsoft.com/office/drawing/2014/main" xmlns="" id="{DA1A4CE7-6399-4B37-ACE2-CFC4B4077B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ine 5" descr="O imagine care conține aliment, farfurie, banană, feliat&#10;&#10;Descrierea a fost generată cu un grad foarte mare de încredere">
            <a:extLst>
              <a:ext uri="{FF2B5EF4-FFF2-40B4-BE49-F238E27FC236}">
                <a16:creationId xmlns:a16="http://schemas.microsoft.com/office/drawing/2014/main" xmlns="" id="{F2C339BC-32D5-4899-942C-ADF906B1A98A}"/>
              </a:ext>
            </a:extLst>
          </p:cNvPr>
          <p:cNvPicPr>
            <a:picLocks noGrp="1" noChangeAspect="1"/>
          </p:cNvPicPr>
          <p:nvPr>
            <p:ph type="pic" idx="1"/>
          </p:nvPr>
        </p:nvPicPr>
        <p:blipFill rotWithShape="1">
          <a:blip r:embed="rId2"/>
          <a:srcRect l="7113" r="19133" b="2"/>
          <a:stretch/>
        </p:blipFill>
        <p:spPr>
          <a:xfrm>
            <a:off x="4626488" y="-25342"/>
            <a:ext cx="7572457" cy="6853242"/>
          </a:xfrm>
          <a:prstGeom prst="rect">
            <a:avLst/>
          </a:prstGeom>
        </p:spPr>
      </p:pic>
      <p:sp>
        <p:nvSpPr>
          <p:cNvPr id="43" name="Stea: 5 colțuri 42">
            <a:extLst>
              <a:ext uri="{FF2B5EF4-FFF2-40B4-BE49-F238E27FC236}">
                <a16:creationId xmlns:a16="http://schemas.microsoft.com/office/drawing/2014/main" xmlns="" id="{F07F5BB8-D931-4A31-92E4-6E9E17E438B2}"/>
              </a:ext>
            </a:extLst>
          </p:cNvPr>
          <p:cNvSpPr/>
          <p:nvPr/>
        </p:nvSpPr>
        <p:spPr>
          <a:xfrm>
            <a:off x="4726897" y="5857406"/>
            <a:ext cx="911901" cy="91190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xmlns="" val="32143165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show="0">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xmlns="" id="{259C671B-1B22-4141-A9C0-2E7941FDA7C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58" name="Freeform 11">
              <a:extLst>
                <a:ext uri="{FF2B5EF4-FFF2-40B4-BE49-F238E27FC236}">
                  <a16:creationId xmlns:a16="http://schemas.microsoft.com/office/drawing/2014/main" xmlns="" id="{7B2F5A4B-FA0F-4625-82F7-1D3F11281B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9" name="Freeform 12">
              <a:extLst>
                <a:ext uri="{FF2B5EF4-FFF2-40B4-BE49-F238E27FC236}">
                  <a16:creationId xmlns:a16="http://schemas.microsoft.com/office/drawing/2014/main" xmlns="" id="{9ACB0BAE-722F-4C91-8C2A-44EF768E83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0" name="Freeform 13">
              <a:extLst>
                <a:ext uri="{FF2B5EF4-FFF2-40B4-BE49-F238E27FC236}">
                  <a16:creationId xmlns:a16="http://schemas.microsoft.com/office/drawing/2014/main" xmlns="" id="{C3AC4D9F-59AC-421A-9FF3-C936CEC439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1" name="Freeform 14">
              <a:extLst>
                <a:ext uri="{FF2B5EF4-FFF2-40B4-BE49-F238E27FC236}">
                  <a16:creationId xmlns:a16="http://schemas.microsoft.com/office/drawing/2014/main" xmlns="" id="{797BCE03-677D-4D65-A4D1-1FD721DD5D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2" name="Freeform 15">
              <a:extLst>
                <a:ext uri="{FF2B5EF4-FFF2-40B4-BE49-F238E27FC236}">
                  <a16:creationId xmlns:a16="http://schemas.microsoft.com/office/drawing/2014/main" xmlns="" id="{D007E5D0-0B4E-4094-988C-9917146C2D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3" name="Freeform 16">
              <a:extLst>
                <a:ext uri="{FF2B5EF4-FFF2-40B4-BE49-F238E27FC236}">
                  <a16:creationId xmlns:a16="http://schemas.microsoft.com/office/drawing/2014/main" xmlns="" id="{024DB804-C06B-4A0A-AC43-6BCCB7D760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4" name="Freeform 17">
              <a:extLst>
                <a:ext uri="{FF2B5EF4-FFF2-40B4-BE49-F238E27FC236}">
                  <a16:creationId xmlns:a16="http://schemas.microsoft.com/office/drawing/2014/main" xmlns="" id="{B51DC17A-305E-486E-A527-5E8068E9EF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5" name="Freeform 18">
              <a:extLst>
                <a:ext uri="{FF2B5EF4-FFF2-40B4-BE49-F238E27FC236}">
                  <a16:creationId xmlns:a16="http://schemas.microsoft.com/office/drawing/2014/main" xmlns="" id="{B6CCA716-6D46-4523-BF96-FF1B0C5464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6" name="Freeform 19">
              <a:extLst>
                <a:ext uri="{FF2B5EF4-FFF2-40B4-BE49-F238E27FC236}">
                  <a16:creationId xmlns:a16="http://schemas.microsoft.com/office/drawing/2014/main" xmlns="" id="{E632B09A-D30C-4268-B28B-ACD6127630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7" name="Freeform 20">
              <a:extLst>
                <a:ext uri="{FF2B5EF4-FFF2-40B4-BE49-F238E27FC236}">
                  <a16:creationId xmlns:a16="http://schemas.microsoft.com/office/drawing/2014/main" xmlns="" id="{5FC839A4-228B-4EC0-8AF4-D8E38ECE67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8" name="Freeform 21">
              <a:extLst>
                <a:ext uri="{FF2B5EF4-FFF2-40B4-BE49-F238E27FC236}">
                  <a16:creationId xmlns:a16="http://schemas.microsoft.com/office/drawing/2014/main" xmlns="" id="{A8FFB1A1-5BB5-4551-87CD-F3365E6FE9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9" name="Freeform 22">
              <a:extLst>
                <a:ext uri="{FF2B5EF4-FFF2-40B4-BE49-F238E27FC236}">
                  <a16:creationId xmlns:a16="http://schemas.microsoft.com/office/drawing/2014/main" xmlns="" id="{D05AF173-8E70-41FA-9254-DF9AC3DDA2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1" name="Group 70">
            <a:extLst>
              <a:ext uri="{FF2B5EF4-FFF2-40B4-BE49-F238E27FC236}">
                <a16:creationId xmlns:a16="http://schemas.microsoft.com/office/drawing/2014/main" xmlns="" id="{1D56A4CE-A3F4-4CFF-9A65-C029AC17B7C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72" name="Freeform 27">
              <a:extLst>
                <a:ext uri="{FF2B5EF4-FFF2-40B4-BE49-F238E27FC236}">
                  <a16:creationId xmlns:a16="http://schemas.microsoft.com/office/drawing/2014/main" xmlns="" id="{DF669161-0B30-4C76-96BF-962027487D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3" name="Freeform 28">
              <a:extLst>
                <a:ext uri="{FF2B5EF4-FFF2-40B4-BE49-F238E27FC236}">
                  <a16:creationId xmlns:a16="http://schemas.microsoft.com/office/drawing/2014/main" xmlns="" id="{A5232353-CF7C-44DD-8BEE-1C8FF54CDD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4" name="Freeform 29">
              <a:extLst>
                <a:ext uri="{FF2B5EF4-FFF2-40B4-BE49-F238E27FC236}">
                  <a16:creationId xmlns:a16="http://schemas.microsoft.com/office/drawing/2014/main" xmlns="" id="{AEA6CAE2-8741-4E88-A632-69C2B2EC58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5" name="Freeform 30">
              <a:extLst>
                <a:ext uri="{FF2B5EF4-FFF2-40B4-BE49-F238E27FC236}">
                  <a16:creationId xmlns:a16="http://schemas.microsoft.com/office/drawing/2014/main" xmlns="" id="{014AC37D-4388-4AE6-9D4D-CCD99A608C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6" name="Freeform 31">
              <a:extLst>
                <a:ext uri="{FF2B5EF4-FFF2-40B4-BE49-F238E27FC236}">
                  <a16:creationId xmlns:a16="http://schemas.microsoft.com/office/drawing/2014/main" xmlns="" id="{7FE084B0-333E-4F7C-83F1-F7D132527D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7" name="Freeform 32">
              <a:extLst>
                <a:ext uri="{FF2B5EF4-FFF2-40B4-BE49-F238E27FC236}">
                  <a16:creationId xmlns:a16="http://schemas.microsoft.com/office/drawing/2014/main" xmlns="" id="{FDCFCB98-2E3A-4227-823C-80489BB284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8" name="Freeform 33">
              <a:extLst>
                <a:ext uri="{FF2B5EF4-FFF2-40B4-BE49-F238E27FC236}">
                  <a16:creationId xmlns:a16="http://schemas.microsoft.com/office/drawing/2014/main" xmlns="" id="{252F94DE-A6A3-4463-BE05-34281F1C87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9" name="Freeform 34">
              <a:extLst>
                <a:ext uri="{FF2B5EF4-FFF2-40B4-BE49-F238E27FC236}">
                  <a16:creationId xmlns:a16="http://schemas.microsoft.com/office/drawing/2014/main" xmlns="" id="{16EA21FA-886F-43CF-9D44-C1342F3055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0" name="Freeform 35">
              <a:extLst>
                <a:ext uri="{FF2B5EF4-FFF2-40B4-BE49-F238E27FC236}">
                  <a16:creationId xmlns:a16="http://schemas.microsoft.com/office/drawing/2014/main" xmlns="" id="{88C821A5-BCF7-47FE-894F-0ADC5FDB28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1" name="Freeform 36">
              <a:extLst>
                <a:ext uri="{FF2B5EF4-FFF2-40B4-BE49-F238E27FC236}">
                  <a16:creationId xmlns:a16="http://schemas.microsoft.com/office/drawing/2014/main" xmlns="" id="{F8337ECE-206A-472E-AFC4-0F230C91E8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2" name="Freeform 37">
              <a:extLst>
                <a:ext uri="{FF2B5EF4-FFF2-40B4-BE49-F238E27FC236}">
                  <a16:creationId xmlns:a16="http://schemas.microsoft.com/office/drawing/2014/main" xmlns="" id="{90BB2EC4-D043-4B43-87E7-723A787EE8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3" name="Freeform 38">
              <a:extLst>
                <a:ext uri="{FF2B5EF4-FFF2-40B4-BE49-F238E27FC236}">
                  <a16:creationId xmlns:a16="http://schemas.microsoft.com/office/drawing/2014/main" xmlns="" id="{04013015-AF71-47BC-BE4D-ED9EFA24FF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5" name="Rectangle 84">
            <a:extLst>
              <a:ext uri="{FF2B5EF4-FFF2-40B4-BE49-F238E27FC236}">
                <a16:creationId xmlns:a16="http://schemas.microsoft.com/office/drawing/2014/main" xmlns="" id="{71B30B18-D920-4E3E-B931-1F310244C1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7" name="Freeform 11">
            <a:extLst>
              <a:ext uri="{FF2B5EF4-FFF2-40B4-BE49-F238E27FC236}">
                <a16:creationId xmlns:a16="http://schemas.microsoft.com/office/drawing/2014/main" xmlns="" id="{C70EF50A-66E6-460A-8AF9-47A10D0D99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89" name="Rectangle 88">
            <a:extLst>
              <a:ext uri="{FF2B5EF4-FFF2-40B4-BE49-F238E27FC236}">
                <a16:creationId xmlns:a16="http://schemas.microsoft.com/office/drawing/2014/main" xmlns="" id="{34699877-13E3-4FC1-B91B-2A8A8FA768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xmlns="" id="{BC4CB122-E2DC-4CA5-8B6F-B49249C78D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267478"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92">
            <a:extLst>
              <a:ext uri="{FF2B5EF4-FFF2-40B4-BE49-F238E27FC236}">
                <a16:creationId xmlns:a16="http://schemas.microsoft.com/office/drawing/2014/main" xmlns="" id="{7AB22E03-3087-4988-9DB5-572918FB95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89212" y="313809"/>
            <a:ext cx="9281055" cy="6222458"/>
          </a:xfrm>
          <a:prstGeom prst="rect">
            <a:avLst/>
          </a:prstGeom>
          <a:solidFill>
            <a:schemeClr val="bg1"/>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5">
            <a:extLst>
              <a:ext uri="{FF2B5EF4-FFF2-40B4-BE49-F238E27FC236}">
                <a16:creationId xmlns:a16="http://schemas.microsoft.com/office/drawing/2014/main" xmlns="" id="{4B2A5927-4A36-47DC-BF12-54A96B456D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823682"/>
            <a:ext cx="3536576" cy="857047"/>
          </a:xfrm>
          <a:prstGeom prst="rightArrow">
            <a:avLst>
              <a:gd name="adj1" fmla="val 100000"/>
              <a:gd name="adj2" fmla="val 44189"/>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7" name="Imagine 7" descr="O imagine care conține aliment, masă, farfurie, așezat&#10;&#10;Descrierea a fost generată cu un grad foarte mare de încredere">
            <a:extLst>
              <a:ext uri="{FF2B5EF4-FFF2-40B4-BE49-F238E27FC236}">
                <a16:creationId xmlns:a16="http://schemas.microsoft.com/office/drawing/2014/main" xmlns="" id="{DA91ED4B-2BBD-4225-A720-D3CF37A98147}"/>
              </a:ext>
            </a:extLst>
          </p:cNvPr>
          <p:cNvPicPr>
            <a:picLocks noChangeAspect="1"/>
          </p:cNvPicPr>
          <p:nvPr/>
        </p:nvPicPr>
        <p:blipFill rotWithShape="1">
          <a:blip r:embed="rId2"/>
          <a:srcRect r="4070" b="-1"/>
          <a:stretch/>
        </p:blipFill>
        <p:spPr>
          <a:xfrm>
            <a:off x="3913094" y="732815"/>
            <a:ext cx="7594802" cy="5245083"/>
          </a:xfrm>
          <a:prstGeom prst="rect">
            <a:avLst/>
          </a:prstGeom>
        </p:spPr>
      </p:pic>
      <p:sp>
        <p:nvSpPr>
          <p:cNvPr id="53" name="CasetăText 52">
            <a:extLst>
              <a:ext uri="{FF2B5EF4-FFF2-40B4-BE49-F238E27FC236}">
                <a16:creationId xmlns:a16="http://schemas.microsoft.com/office/drawing/2014/main" xmlns="" id="{5A4E4193-F800-4279-968D-16B3279EF981}"/>
              </a:ext>
            </a:extLst>
          </p:cNvPr>
          <p:cNvSpPr txBox="1"/>
          <p:nvPr/>
        </p:nvSpPr>
        <p:spPr>
          <a:xfrm>
            <a:off x="427220" y="926893"/>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o-RO" sz="3600" b="1"/>
              <a:t>Zacusca</a:t>
            </a:r>
          </a:p>
        </p:txBody>
      </p:sp>
      <p:sp>
        <p:nvSpPr>
          <p:cNvPr id="54" name="CasetăText 53">
            <a:extLst>
              <a:ext uri="{FF2B5EF4-FFF2-40B4-BE49-F238E27FC236}">
                <a16:creationId xmlns:a16="http://schemas.microsoft.com/office/drawing/2014/main" xmlns="" id="{4769AD8D-D468-4E76-8570-D3FE068861C0}"/>
              </a:ext>
            </a:extLst>
          </p:cNvPr>
          <p:cNvSpPr txBox="1"/>
          <p:nvPr/>
        </p:nvSpPr>
        <p:spPr>
          <a:xfrm>
            <a:off x="21905" y="1134579"/>
            <a:ext cx="2093626"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ro-RO" sz="2000">
              <a:solidFill>
                <a:srgbClr val="FFC000"/>
              </a:solidFill>
            </a:endParaRPr>
          </a:p>
          <a:p>
            <a:endParaRPr lang="ro-RO" sz="2000">
              <a:solidFill>
                <a:srgbClr val="FFC000"/>
              </a:solidFill>
            </a:endParaRPr>
          </a:p>
          <a:p>
            <a:r>
              <a:rPr lang="ro-RO" sz="2000">
                <a:solidFill>
                  <a:srgbClr val="FFC000"/>
                </a:solidFill>
                <a:ea typeface="+mn-lt"/>
                <a:cs typeface="+mn-lt"/>
              </a:rPr>
              <a:t>Zacusca </a:t>
            </a:r>
            <a:r>
              <a:rPr lang="ro-RO" sz="2000" err="1">
                <a:solidFill>
                  <a:srgbClr val="FFC000"/>
                </a:solidFill>
                <a:ea typeface="+mn-lt"/>
                <a:cs typeface="+mn-lt"/>
              </a:rPr>
              <a:t>is</a:t>
            </a:r>
            <a:r>
              <a:rPr lang="ro-RO" sz="2000">
                <a:solidFill>
                  <a:srgbClr val="FFC000"/>
                </a:solidFill>
                <a:ea typeface="+mn-lt"/>
                <a:cs typeface="+mn-lt"/>
              </a:rPr>
              <a:t> a </a:t>
            </a:r>
            <a:r>
              <a:rPr lang="ro-RO" sz="2000" err="1">
                <a:solidFill>
                  <a:srgbClr val="FFC000"/>
                </a:solidFill>
                <a:ea typeface="+mn-lt"/>
                <a:cs typeface="+mn-lt"/>
              </a:rPr>
              <a:t>food</a:t>
            </a:r>
            <a:r>
              <a:rPr lang="ro-RO" sz="2000">
                <a:solidFill>
                  <a:srgbClr val="FFC000"/>
                </a:solidFill>
                <a:ea typeface="+mn-lt"/>
                <a:cs typeface="+mn-lt"/>
              </a:rPr>
              <a:t> of </a:t>
            </a:r>
            <a:r>
              <a:rPr lang="ro-RO" sz="2000" err="1">
                <a:solidFill>
                  <a:srgbClr val="FFC000"/>
                </a:solidFill>
                <a:ea typeface="+mn-lt"/>
                <a:cs typeface="+mn-lt"/>
              </a:rPr>
              <a:t>fresh</a:t>
            </a:r>
            <a:r>
              <a:rPr lang="ro-RO" sz="2000">
                <a:solidFill>
                  <a:srgbClr val="FFC000"/>
                </a:solidFill>
                <a:ea typeface="+mn-lt"/>
                <a:cs typeface="+mn-lt"/>
              </a:rPr>
              <a:t> </a:t>
            </a:r>
            <a:r>
              <a:rPr lang="ro-RO" sz="2000" err="1">
                <a:solidFill>
                  <a:srgbClr val="FFC000"/>
                </a:solidFill>
                <a:ea typeface="+mn-lt"/>
                <a:cs typeface="+mn-lt"/>
              </a:rPr>
              <a:t>vegetables</a:t>
            </a:r>
            <a:r>
              <a:rPr lang="ro-RO" sz="2000">
                <a:solidFill>
                  <a:srgbClr val="FFC000"/>
                </a:solidFill>
                <a:ea typeface="+mn-lt"/>
                <a:cs typeface="+mn-lt"/>
              </a:rPr>
              <a:t>, </a:t>
            </a:r>
            <a:r>
              <a:rPr lang="ro-RO" sz="2000" err="1">
                <a:solidFill>
                  <a:srgbClr val="FFC000"/>
                </a:solidFill>
                <a:ea typeface="+mn-lt"/>
                <a:cs typeface="+mn-lt"/>
              </a:rPr>
              <a:t>baked</a:t>
            </a:r>
            <a:r>
              <a:rPr lang="ro-RO" sz="2000">
                <a:solidFill>
                  <a:srgbClr val="FFC000"/>
                </a:solidFill>
                <a:ea typeface="+mn-lt"/>
                <a:cs typeface="+mn-lt"/>
              </a:rPr>
              <a:t> or </a:t>
            </a:r>
            <a:r>
              <a:rPr lang="ro-RO" sz="2000" err="1">
                <a:solidFill>
                  <a:srgbClr val="FFC000"/>
                </a:solidFill>
                <a:ea typeface="+mn-lt"/>
                <a:cs typeface="+mn-lt"/>
              </a:rPr>
              <a:t>fried</a:t>
            </a:r>
            <a:r>
              <a:rPr lang="ro-RO" sz="2000">
                <a:solidFill>
                  <a:srgbClr val="FFC000"/>
                </a:solidFill>
                <a:ea typeface="+mn-lt"/>
                <a:cs typeface="+mn-lt"/>
              </a:rPr>
              <a:t> in </a:t>
            </a:r>
            <a:r>
              <a:rPr lang="ro-RO" sz="2000" err="1">
                <a:solidFill>
                  <a:srgbClr val="FFC000"/>
                </a:solidFill>
                <a:ea typeface="+mn-lt"/>
                <a:cs typeface="+mn-lt"/>
              </a:rPr>
              <a:t>oil</a:t>
            </a:r>
            <a:r>
              <a:rPr lang="ro-RO" sz="2000">
                <a:solidFill>
                  <a:srgbClr val="FFC000"/>
                </a:solidFill>
                <a:ea typeface="+mn-lt"/>
                <a:cs typeface="+mn-lt"/>
              </a:rPr>
              <a:t>. The </a:t>
            </a:r>
            <a:r>
              <a:rPr lang="ro-RO" sz="2000" err="1">
                <a:solidFill>
                  <a:srgbClr val="FFC000"/>
                </a:solidFill>
                <a:ea typeface="+mn-lt"/>
                <a:cs typeface="+mn-lt"/>
              </a:rPr>
              <a:t>main</a:t>
            </a:r>
            <a:r>
              <a:rPr lang="ro-RO" sz="2000">
                <a:solidFill>
                  <a:srgbClr val="FFC000"/>
                </a:solidFill>
                <a:ea typeface="+mn-lt"/>
                <a:cs typeface="+mn-lt"/>
              </a:rPr>
              <a:t> </a:t>
            </a:r>
            <a:r>
              <a:rPr lang="ro-RO" sz="2000" err="1">
                <a:solidFill>
                  <a:srgbClr val="FFC000"/>
                </a:solidFill>
                <a:ea typeface="+mn-lt"/>
                <a:cs typeface="+mn-lt"/>
              </a:rPr>
              <a:t>ingredients</a:t>
            </a:r>
            <a:r>
              <a:rPr lang="ro-RO" sz="2000">
                <a:solidFill>
                  <a:srgbClr val="FFC000"/>
                </a:solidFill>
                <a:ea typeface="+mn-lt"/>
                <a:cs typeface="+mn-lt"/>
              </a:rPr>
              <a:t> are </a:t>
            </a:r>
            <a:r>
              <a:rPr lang="ro-RO" sz="2000" err="1">
                <a:solidFill>
                  <a:srgbClr val="FFC000"/>
                </a:solidFill>
                <a:ea typeface="+mn-lt"/>
                <a:cs typeface="+mn-lt"/>
              </a:rPr>
              <a:t>baked</a:t>
            </a:r>
            <a:r>
              <a:rPr lang="ro-RO" sz="2000">
                <a:solidFill>
                  <a:srgbClr val="FFC000"/>
                </a:solidFill>
                <a:ea typeface="+mn-lt"/>
                <a:cs typeface="+mn-lt"/>
              </a:rPr>
              <a:t> </a:t>
            </a:r>
            <a:r>
              <a:rPr lang="ro-RO" sz="2000" err="1">
                <a:solidFill>
                  <a:srgbClr val="FFC000"/>
                </a:solidFill>
                <a:ea typeface="+mn-lt"/>
                <a:cs typeface="+mn-lt"/>
              </a:rPr>
              <a:t>eggplant</a:t>
            </a:r>
            <a:r>
              <a:rPr lang="ro-RO" sz="2000">
                <a:solidFill>
                  <a:srgbClr val="FFC000"/>
                </a:solidFill>
                <a:ea typeface="+mn-lt"/>
                <a:cs typeface="+mn-lt"/>
              </a:rPr>
              <a:t>, </a:t>
            </a:r>
            <a:r>
              <a:rPr lang="ro-RO" sz="2000" err="1">
                <a:solidFill>
                  <a:srgbClr val="FFC000"/>
                </a:solidFill>
                <a:ea typeface="+mn-lt"/>
                <a:cs typeface="+mn-lt"/>
              </a:rPr>
              <a:t>roasted</a:t>
            </a:r>
            <a:r>
              <a:rPr lang="ro-RO" sz="2000">
                <a:solidFill>
                  <a:srgbClr val="FFC000"/>
                </a:solidFill>
                <a:ea typeface="+mn-lt"/>
                <a:cs typeface="+mn-lt"/>
              </a:rPr>
              <a:t> </a:t>
            </a:r>
            <a:r>
              <a:rPr lang="ro-RO" sz="2000" err="1">
                <a:solidFill>
                  <a:srgbClr val="FFC000"/>
                </a:solidFill>
                <a:ea typeface="+mn-lt"/>
                <a:cs typeface="+mn-lt"/>
              </a:rPr>
              <a:t>peppers</a:t>
            </a:r>
            <a:r>
              <a:rPr lang="ro-RO" sz="2000">
                <a:solidFill>
                  <a:srgbClr val="FFC000"/>
                </a:solidFill>
                <a:ea typeface="+mn-lt"/>
                <a:cs typeface="+mn-lt"/>
              </a:rPr>
              <a:t> </a:t>
            </a:r>
            <a:r>
              <a:rPr lang="ro-RO" sz="2000" err="1">
                <a:solidFill>
                  <a:srgbClr val="FFC000"/>
                </a:solidFill>
                <a:ea typeface="+mn-lt"/>
                <a:cs typeface="+mn-lt"/>
              </a:rPr>
              <a:t>and</a:t>
            </a:r>
            <a:r>
              <a:rPr lang="ro-RO" sz="2000">
                <a:solidFill>
                  <a:srgbClr val="FFC000"/>
                </a:solidFill>
                <a:ea typeface="+mn-lt"/>
                <a:cs typeface="+mn-lt"/>
              </a:rPr>
              <a:t> </a:t>
            </a:r>
            <a:r>
              <a:rPr lang="ro-RO" sz="2000" err="1">
                <a:solidFill>
                  <a:srgbClr val="FFC000"/>
                </a:solidFill>
                <a:ea typeface="+mn-lt"/>
                <a:cs typeface="+mn-lt"/>
              </a:rPr>
              <a:t>chopped</a:t>
            </a:r>
            <a:r>
              <a:rPr lang="ro-RO" sz="2000">
                <a:solidFill>
                  <a:srgbClr val="FFC000"/>
                </a:solidFill>
                <a:ea typeface="+mn-lt"/>
                <a:cs typeface="+mn-lt"/>
              </a:rPr>
              <a:t> </a:t>
            </a:r>
            <a:r>
              <a:rPr lang="ro-RO" sz="2000" err="1">
                <a:solidFill>
                  <a:srgbClr val="FFC000"/>
                </a:solidFill>
                <a:ea typeface="+mn-lt"/>
                <a:cs typeface="+mn-lt"/>
              </a:rPr>
              <a:t>onion</a:t>
            </a:r>
            <a:r>
              <a:rPr lang="ro-RO" sz="2000">
                <a:solidFill>
                  <a:srgbClr val="FFC000"/>
                </a:solidFill>
                <a:ea typeface="+mn-lt"/>
                <a:cs typeface="+mn-lt"/>
              </a:rPr>
              <a:t>. </a:t>
            </a:r>
            <a:r>
              <a:rPr lang="ro-RO" sz="2000" err="1">
                <a:solidFill>
                  <a:srgbClr val="FFC000"/>
                </a:solidFill>
                <a:ea typeface="+mn-lt"/>
                <a:cs typeface="+mn-lt"/>
              </a:rPr>
              <a:t>You</a:t>
            </a:r>
            <a:r>
              <a:rPr lang="ro-RO" sz="2000">
                <a:solidFill>
                  <a:srgbClr val="FFC000"/>
                </a:solidFill>
                <a:ea typeface="+mn-lt"/>
                <a:cs typeface="+mn-lt"/>
              </a:rPr>
              <a:t> </a:t>
            </a:r>
            <a:r>
              <a:rPr lang="ro-RO" sz="2000" err="1">
                <a:solidFill>
                  <a:srgbClr val="FFC000"/>
                </a:solidFill>
                <a:ea typeface="+mn-lt"/>
                <a:cs typeface="+mn-lt"/>
              </a:rPr>
              <a:t>can</a:t>
            </a:r>
            <a:r>
              <a:rPr lang="ro-RO" sz="2000">
                <a:solidFill>
                  <a:srgbClr val="FFC000"/>
                </a:solidFill>
                <a:ea typeface="+mn-lt"/>
                <a:cs typeface="+mn-lt"/>
              </a:rPr>
              <a:t> </a:t>
            </a:r>
            <a:r>
              <a:rPr lang="ro-RO" sz="2000" err="1">
                <a:solidFill>
                  <a:srgbClr val="FFC000"/>
                </a:solidFill>
                <a:ea typeface="+mn-lt"/>
                <a:cs typeface="+mn-lt"/>
              </a:rPr>
              <a:t>also</a:t>
            </a:r>
            <a:r>
              <a:rPr lang="ro-RO" sz="2000">
                <a:solidFill>
                  <a:srgbClr val="FFC000"/>
                </a:solidFill>
                <a:ea typeface="+mn-lt"/>
                <a:cs typeface="+mn-lt"/>
              </a:rPr>
              <a:t> </a:t>
            </a:r>
            <a:r>
              <a:rPr lang="ro-RO" sz="2000" err="1">
                <a:solidFill>
                  <a:srgbClr val="FFC000"/>
                </a:solidFill>
                <a:ea typeface="+mn-lt"/>
                <a:cs typeface="+mn-lt"/>
              </a:rPr>
              <a:t>add</a:t>
            </a:r>
            <a:r>
              <a:rPr lang="ro-RO" sz="2000">
                <a:solidFill>
                  <a:srgbClr val="FFC000"/>
                </a:solidFill>
                <a:ea typeface="+mn-lt"/>
                <a:cs typeface="+mn-lt"/>
              </a:rPr>
              <a:t> </a:t>
            </a:r>
            <a:r>
              <a:rPr lang="ro-RO" sz="2000" err="1">
                <a:solidFill>
                  <a:srgbClr val="FFC000"/>
                </a:solidFill>
                <a:ea typeface="+mn-lt"/>
                <a:cs typeface="+mn-lt"/>
              </a:rPr>
              <a:t>tomatoes</a:t>
            </a:r>
            <a:r>
              <a:rPr lang="ro-RO" sz="2000">
                <a:solidFill>
                  <a:srgbClr val="FFC000"/>
                </a:solidFill>
                <a:ea typeface="+mn-lt"/>
                <a:cs typeface="+mn-lt"/>
              </a:rPr>
              <a:t>, </a:t>
            </a:r>
            <a:r>
              <a:rPr lang="ro-RO" sz="2000" err="1">
                <a:solidFill>
                  <a:srgbClr val="FFC000"/>
                </a:solidFill>
                <a:ea typeface="+mn-lt"/>
                <a:cs typeface="+mn-lt"/>
              </a:rPr>
              <a:t>mushrooms</a:t>
            </a:r>
            <a:r>
              <a:rPr lang="ro-RO" sz="2000">
                <a:solidFill>
                  <a:srgbClr val="FFC000"/>
                </a:solidFill>
                <a:ea typeface="+mn-lt"/>
                <a:cs typeface="+mn-lt"/>
              </a:rPr>
              <a:t> </a:t>
            </a:r>
            <a:r>
              <a:rPr lang="ro-RO" sz="2000" err="1">
                <a:solidFill>
                  <a:srgbClr val="FFC000"/>
                </a:solidFill>
                <a:ea typeface="+mn-lt"/>
                <a:cs typeface="+mn-lt"/>
              </a:rPr>
              <a:t>and</a:t>
            </a:r>
            <a:r>
              <a:rPr lang="ro-RO" sz="2000">
                <a:solidFill>
                  <a:srgbClr val="FFC000"/>
                </a:solidFill>
                <a:ea typeface="+mn-lt"/>
                <a:cs typeface="+mn-lt"/>
              </a:rPr>
              <a:t> </a:t>
            </a:r>
            <a:r>
              <a:rPr lang="ro-RO" sz="2000" err="1">
                <a:solidFill>
                  <a:srgbClr val="FFC000"/>
                </a:solidFill>
                <a:ea typeface="+mn-lt"/>
                <a:cs typeface="+mn-lt"/>
              </a:rPr>
              <a:t>carrots</a:t>
            </a:r>
            <a:r>
              <a:rPr lang="ro-RO" sz="2000">
                <a:solidFill>
                  <a:srgbClr val="FFC000"/>
                </a:solidFill>
                <a:ea typeface="+mn-lt"/>
                <a:cs typeface="+mn-lt"/>
              </a:rPr>
              <a:t>.</a:t>
            </a:r>
            <a:endParaRPr lang="ro-RO" sz="2000">
              <a:solidFill>
                <a:srgbClr val="FFC000"/>
              </a:solidFill>
            </a:endParaRPr>
          </a:p>
          <a:p>
            <a:endParaRPr lang="ro-RO" sz="2000">
              <a:solidFill>
                <a:srgbClr val="FFC000"/>
              </a:solidFill>
            </a:endParaRPr>
          </a:p>
          <a:p>
            <a:pPr algn="l"/>
            <a:endParaRPr lang="ro-RO" sz="2000">
              <a:solidFill>
                <a:srgbClr val="FFC000"/>
              </a:solidFill>
            </a:endParaRPr>
          </a:p>
        </p:txBody>
      </p:sp>
    </p:spTree>
    <p:extLst>
      <p:ext uri="{BB962C8B-B14F-4D97-AF65-F5344CB8AC3E}">
        <p14:creationId xmlns:p14="http://schemas.microsoft.com/office/powerpoint/2010/main" xmlns="" val="252802062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39" name="Group 9">
            <a:extLst>
              <a:ext uri="{FF2B5EF4-FFF2-40B4-BE49-F238E27FC236}">
                <a16:creationId xmlns:a16="http://schemas.microsoft.com/office/drawing/2014/main" xmlns="" id="{7398C59F-5A18-487B-91D6-B955AACF2E5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xmlns="" id="{0557FAFE-C7C3-47EC-A4F5-9B21663192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xmlns="" id="{95BC28FB-3882-4674-9D79-EA58BEB7CE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xmlns="" id="{9C6EC892-83F9-402F-8552-0AD7C0556E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xmlns="" id="{18387766-037C-4EF0-8471-D19CBF2A4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xmlns="" id="{1E364F38-6F3A-476A-93E6-962EA817C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xmlns="" id="{35C335A4-1E67-4293-8BE2-DFB085D4FB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xmlns="" id="{9A8A0F10-2C98-4297-9F92-5D95533927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xmlns="" id="{C3B112A3-006E-4008-A778-DB5F6A09D5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xmlns="" id="{E5E62767-5C25-4C49-9568-432433A3C5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xmlns="" id="{598EC006-77B1-42BA-B815-66CCB9B170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xmlns="" id="{A144ED09-DA06-491D-95A8-AB3DED4329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xmlns="" id="{1CB00BD2-11CD-4A38-8F38-02B0D1105E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1" name="Group 23">
            <a:extLst>
              <a:ext uri="{FF2B5EF4-FFF2-40B4-BE49-F238E27FC236}">
                <a16:creationId xmlns:a16="http://schemas.microsoft.com/office/drawing/2014/main" xmlns="" id="{520234FB-542E-4550-9C2F-1B56FD41A1C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xmlns="" id="{41FCE1F3-DEB3-47CD-90FF-7DABB4AF45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xmlns="" id="{5708E488-C19B-452C-B197-6F1C34F6E7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xmlns="" id="{89D3FD25-890E-4981-A71D-EE796873D7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xmlns="" id="{51B5414C-556A-47CB-8EE2-974A85A7A4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xmlns="" id="{1C02B20C-2B27-4B75-8AEE-A5D2E2674B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xmlns="" id="{54427714-F9AA-4F93-BD1D-400F1EA93F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xmlns="" id="{28A77D6A-9E81-497F-ABCC-2695BB5ADD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xmlns="" id="{2A1533BA-1478-4F7C-8E24-3F3E905050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xmlns="" id="{39686201-E633-40FD-A80A-1E28AD52E3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xmlns="" id="{76A215C2-F590-4938-810B-F8A79366C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xmlns="" id="{85F418E7-330D-4002-8EC8-33C1A897FF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xmlns="" id="{8FFE669A-54C9-4436-9566-C5A90F16DB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3" name="Rectangle 37">
            <a:extLst>
              <a:ext uri="{FF2B5EF4-FFF2-40B4-BE49-F238E27FC236}">
                <a16:creationId xmlns:a16="http://schemas.microsoft.com/office/drawing/2014/main" xmlns="" id="{DE91395A-2D18-4AF6-A0AC-AAA7189FE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5" name="Freeform 11">
            <a:extLst>
              <a:ext uri="{FF2B5EF4-FFF2-40B4-BE49-F238E27FC236}">
                <a16:creationId xmlns:a16="http://schemas.microsoft.com/office/drawing/2014/main" xmlns="" id="{A57352BE-A213-4040-BE8E-D4A925AD9D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7" name="Rectangle 41">
            <a:extLst>
              <a:ext uri="{FF2B5EF4-FFF2-40B4-BE49-F238E27FC236}">
                <a16:creationId xmlns:a16="http://schemas.microsoft.com/office/drawing/2014/main" xmlns="" id="{B2EC7880-C5D9-40A8-A6B0-3198AD07AD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4619543" cy="6854038"/>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xmlns="" id="{07973B14-7C80-4EA9-8883-054942A21A01}"/>
              </a:ext>
            </a:extLst>
          </p:cNvPr>
          <p:cNvSpPr>
            <a:spLocks noGrp="1"/>
          </p:cNvSpPr>
          <p:nvPr>
            <p:ph type="title"/>
          </p:nvPr>
        </p:nvSpPr>
        <p:spPr>
          <a:xfrm>
            <a:off x="1425079" y="520415"/>
            <a:ext cx="3650279" cy="1259894"/>
          </a:xfrm>
        </p:spPr>
        <p:txBody>
          <a:bodyPr vert="horz" lIns="91440" tIns="45720" rIns="91440" bIns="45720" rtlCol="0" anchor="t">
            <a:normAutofit/>
          </a:bodyPr>
          <a:lstStyle/>
          <a:p>
            <a:r>
              <a:rPr lang="en-US" sz="5400" b="1" err="1"/>
              <a:t>Micii</a:t>
            </a:r>
          </a:p>
        </p:txBody>
      </p:sp>
      <p:sp>
        <p:nvSpPr>
          <p:cNvPr id="4" name="Substituent text 3">
            <a:extLst>
              <a:ext uri="{FF2B5EF4-FFF2-40B4-BE49-F238E27FC236}">
                <a16:creationId xmlns:a16="http://schemas.microsoft.com/office/drawing/2014/main" xmlns="" id="{5974CE19-FDB8-4734-BF83-9195EF148B05}"/>
              </a:ext>
            </a:extLst>
          </p:cNvPr>
          <p:cNvSpPr>
            <a:spLocks noGrp="1"/>
          </p:cNvSpPr>
          <p:nvPr>
            <p:ph type="body" sz="half" idx="2"/>
          </p:nvPr>
        </p:nvSpPr>
        <p:spPr>
          <a:xfrm>
            <a:off x="178170" y="249382"/>
            <a:ext cx="3650278" cy="3759253"/>
          </a:xfrm>
        </p:spPr>
        <p:txBody>
          <a:bodyPr vert="horz" lIns="91440" tIns="45720" rIns="91440" bIns="45720" rtlCol="0" anchor="t">
            <a:noAutofit/>
          </a:bodyPr>
          <a:lstStyle/>
          <a:p>
            <a:pPr>
              <a:buFont typeface="Arial" charset="2"/>
              <a:buChar char="•"/>
            </a:pPr>
            <a:endParaRPr lang="en-US" sz="3600"/>
          </a:p>
          <a:p>
            <a:pPr>
              <a:buFont typeface="Arial" charset="2"/>
              <a:buChar char="•"/>
            </a:pPr>
            <a:endParaRPr lang="en-US" sz="3600"/>
          </a:p>
          <a:p>
            <a:pPr>
              <a:buFont typeface="Arial" charset="2"/>
              <a:buChar char="•"/>
            </a:pPr>
            <a:r>
              <a:rPr lang="en-US" sz="3600">
                <a:ea typeface="+mn-lt"/>
                <a:cs typeface="+mn-lt"/>
              </a:rPr>
              <a:t>This is  a traditional Romanian food, a kind of grilled meatballs, usually cylindrical in shape.</a:t>
            </a:r>
            <a:endParaRPr lang="en-US" sz="3600"/>
          </a:p>
          <a:p>
            <a:pPr>
              <a:buFont typeface="Arial" charset="2"/>
              <a:buChar char="•"/>
            </a:pPr>
            <a:endParaRPr lang="en-US" sz="3600"/>
          </a:p>
          <a:p>
            <a:pPr>
              <a:buFont typeface="Wingdings 3" charset="2"/>
              <a:buChar char=""/>
            </a:pPr>
            <a:endParaRPr lang="en-US" sz="3600"/>
          </a:p>
        </p:txBody>
      </p:sp>
      <p:pic>
        <p:nvPicPr>
          <p:cNvPr id="5" name="Imagine 5" descr="O imagine care conține masă, aliment, farfurie, interior&#10;&#10;Descrierea a fost generată cu un grad foarte mare de încredere">
            <a:extLst>
              <a:ext uri="{FF2B5EF4-FFF2-40B4-BE49-F238E27FC236}">
                <a16:creationId xmlns:a16="http://schemas.microsoft.com/office/drawing/2014/main" xmlns="" id="{494E36E5-0799-4F4B-A9FA-0EF8AB521E09}"/>
              </a:ext>
            </a:extLst>
          </p:cNvPr>
          <p:cNvPicPr>
            <a:picLocks noGrp="1" noChangeAspect="1"/>
          </p:cNvPicPr>
          <p:nvPr>
            <p:ph type="pic" idx="1"/>
          </p:nvPr>
        </p:nvPicPr>
        <p:blipFill rotWithShape="1">
          <a:blip r:embed="rId2"/>
          <a:srcRect l="8593" r="8593"/>
          <a:stretch/>
        </p:blipFill>
        <p:spPr>
          <a:xfrm>
            <a:off x="4619543" y="10"/>
            <a:ext cx="7572457" cy="6871844"/>
          </a:xfrm>
          <a:prstGeom prst="rect">
            <a:avLst/>
          </a:prstGeom>
        </p:spPr>
      </p:pic>
    </p:spTree>
    <p:extLst>
      <p:ext uri="{BB962C8B-B14F-4D97-AF65-F5344CB8AC3E}">
        <p14:creationId xmlns:p14="http://schemas.microsoft.com/office/powerpoint/2010/main" xmlns="" val="1263102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7" name="Group 89">
            <a:extLst>
              <a:ext uri="{FF2B5EF4-FFF2-40B4-BE49-F238E27FC236}">
                <a16:creationId xmlns:a16="http://schemas.microsoft.com/office/drawing/2014/main" xmlns="" id="{7398C59F-5A18-487B-91D6-B955AACF2E5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91" name="Freeform 11">
              <a:extLst>
                <a:ext uri="{FF2B5EF4-FFF2-40B4-BE49-F238E27FC236}">
                  <a16:creationId xmlns:a16="http://schemas.microsoft.com/office/drawing/2014/main" xmlns="" id="{0557FAFE-C7C3-47EC-A4F5-9B21663192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2" name="Freeform 12">
              <a:extLst>
                <a:ext uri="{FF2B5EF4-FFF2-40B4-BE49-F238E27FC236}">
                  <a16:creationId xmlns:a16="http://schemas.microsoft.com/office/drawing/2014/main" xmlns="" id="{95BC28FB-3882-4674-9D79-EA58BEB7CE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3" name="Freeform 13">
              <a:extLst>
                <a:ext uri="{FF2B5EF4-FFF2-40B4-BE49-F238E27FC236}">
                  <a16:creationId xmlns:a16="http://schemas.microsoft.com/office/drawing/2014/main" xmlns="" id="{9C6EC892-83F9-402F-8552-0AD7C0556E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4" name="Freeform 14">
              <a:extLst>
                <a:ext uri="{FF2B5EF4-FFF2-40B4-BE49-F238E27FC236}">
                  <a16:creationId xmlns:a16="http://schemas.microsoft.com/office/drawing/2014/main" xmlns="" id="{18387766-037C-4EF0-8471-D19CBF2A4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5" name="Freeform 15">
              <a:extLst>
                <a:ext uri="{FF2B5EF4-FFF2-40B4-BE49-F238E27FC236}">
                  <a16:creationId xmlns:a16="http://schemas.microsoft.com/office/drawing/2014/main" xmlns="" id="{1E364F38-6F3A-476A-93E6-962EA817C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6" name="Freeform 16">
              <a:extLst>
                <a:ext uri="{FF2B5EF4-FFF2-40B4-BE49-F238E27FC236}">
                  <a16:creationId xmlns:a16="http://schemas.microsoft.com/office/drawing/2014/main" xmlns="" id="{35C335A4-1E67-4293-8BE2-DFB085D4FB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7" name="Freeform 17">
              <a:extLst>
                <a:ext uri="{FF2B5EF4-FFF2-40B4-BE49-F238E27FC236}">
                  <a16:creationId xmlns:a16="http://schemas.microsoft.com/office/drawing/2014/main" xmlns="" id="{9A8A0F10-2C98-4297-9F92-5D95533927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98" name="Freeform 18">
              <a:extLst>
                <a:ext uri="{FF2B5EF4-FFF2-40B4-BE49-F238E27FC236}">
                  <a16:creationId xmlns:a16="http://schemas.microsoft.com/office/drawing/2014/main" xmlns="" id="{C3B112A3-006E-4008-A778-DB5F6A09D5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99" name="Freeform 19">
              <a:extLst>
                <a:ext uri="{FF2B5EF4-FFF2-40B4-BE49-F238E27FC236}">
                  <a16:creationId xmlns:a16="http://schemas.microsoft.com/office/drawing/2014/main" xmlns="" id="{E5E62767-5C25-4C49-9568-432433A3C5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0" name="Freeform 20">
              <a:extLst>
                <a:ext uri="{FF2B5EF4-FFF2-40B4-BE49-F238E27FC236}">
                  <a16:creationId xmlns:a16="http://schemas.microsoft.com/office/drawing/2014/main" xmlns="" id="{598EC006-77B1-42BA-B815-66CCB9B170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1" name="Freeform 21">
              <a:extLst>
                <a:ext uri="{FF2B5EF4-FFF2-40B4-BE49-F238E27FC236}">
                  <a16:creationId xmlns:a16="http://schemas.microsoft.com/office/drawing/2014/main" xmlns="" id="{A144ED09-DA06-491D-95A8-AB3DED4329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2" name="Freeform 22">
              <a:extLst>
                <a:ext uri="{FF2B5EF4-FFF2-40B4-BE49-F238E27FC236}">
                  <a16:creationId xmlns:a16="http://schemas.microsoft.com/office/drawing/2014/main" xmlns="" id="{1CB00BD2-11CD-4A38-8F38-02B0D1105E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8" name="Group 103">
            <a:extLst>
              <a:ext uri="{FF2B5EF4-FFF2-40B4-BE49-F238E27FC236}">
                <a16:creationId xmlns:a16="http://schemas.microsoft.com/office/drawing/2014/main" xmlns="" id="{520234FB-542E-4550-9C2F-1B56FD41A1C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105" name="Freeform 27">
              <a:extLst>
                <a:ext uri="{FF2B5EF4-FFF2-40B4-BE49-F238E27FC236}">
                  <a16:creationId xmlns:a16="http://schemas.microsoft.com/office/drawing/2014/main" xmlns="" id="{41FCE1F3-DEB3-47CD-90FF-7DABB4AF45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6" name="Freeform 28">
              <a:extLst>
                <a:ext uri="{FF2B5EF4-FFF2-40B4-BE49-F238E27FC236}">
                  <a16:creationId xmlns:a16="http://schemas.microsoft.com/office/drawing/2014/main" xmlns="" id="{5708E488-C19B-452C-B197-6F1C34F6E7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7" name="Freeform 29">
              <a:extLst>
                <a:ext uri="{FF2B5EF4-FFF2-40B4-BE49-F238E27FC236}">
                  <a16:creationId xmlns:a16="http://schemas.microsoft.com/office/drawing/2014/main" xmlns="" id="{89D3FD25-890E-4981-A71D-EE796873D7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8" name="Freeform 30">
              <a:extLst>
                <a:ext uri="{FF2B5EF4-FFF2-40B4-BE49-F238E27FC236}">
                  <a16:creationId xmlns:a16="http://schemas.microsoft.com/office/drawing/2014/main" xmlns="" id="{51B5414C-556A-47CB-8EE2-974A85A7A4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9" name="Freeform 31">
              <a:extLst>
                <a:ext uri="{FF2B5EF4-FFF2-40B4-BE49-F238E27FC236}">
                  <a16:creationId xmlns:a16="http://schemas.microsoft.com/office/drawing/2014/main" xmlns="" id="{1C02B20C-2B27-4B75-8AEE-A5D2E2674B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0" name="Freeform 32">
              <a:extLst>
                <a:ext uri="{FF2B5EF4-FFF2-40B4-BE49-F238E27FC236}">
                  <a16:creationId xmlns:a16="http://schemas.microsoft.com/office/drawing/2014/main" xmlns="" id="{54427714-F9AA-4F93-BD1D-400F1EA93F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1" name="Freeform 33">
              <a:extLst>
                <a:ext uri="{FF2B5EF4-FFF2-40B4-BE49-F238E27FC236}">
                  <a16:creationId xmlns:a16="http://schemas.microsoft.com/office/drawing/2014/main" xmlns="" id="{28A77D6A-9E81-497F-ABCC-2695BB5ADD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2" name="Freeform 34">
              <a:extLst>
                <a:ext uri="{FF2B5EF4-FFF2-40B4-BE49-F238E27FC236}">
                  <a16:creationId xmlns:a16="http://schemas.microsoft.com/office/drawing/2014/main" xmlns="" id="{2A1533BA-1478-4F7C-8E24-3F3E905050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3" name="Freeform 35">
              <a:extLst>
                <a:ext uri="{FF2B5EF4-FFF2-40B4-BE49-F238E27FC236}">
                  <a16:creationId xmlns:a16="http://schemas.microsoft.com/office/drawing/2014/main" xmlns="" id="{39686201-E633-40FD-A80A-1E28AD52E3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4" name="Freeform 36">
              <a:extLst>
                <a:ext uri="{FF2B5EF4-FFF2-40B4-BE49-F238E27FC236}">
                  <a16:creationId xmlns:a16="http://schemas.microsoft.com/office/drawing/2014/main" xmlns="" id="{76A215C2-F590-4938-810B-F8A79366C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5" name="Freeform 37">
              <a:extLst>
                <a:ext uri="{FF2B5EF4-FFF2-40B4-BE49-F238E27FC236}">
                  <a16:creationId xmlns:a16="http://schemas.microsoft.com/office/drawing/2014/main" xmlns="" id="{85F418E7-330D-4002-8EC8-33C1A897FF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6" name="Freeform 38">
              <a:extLst>
                <a:ext uri="{FF2B5EF4-FFF2-40B4-BE49-F238E27FC236}">
                  <a16:creationId xmlns:a16="http://schemas.microsoft.com/office/drawing/2014/main" xmlns="" id="{8FFE669A-54C9-4436-9566-C5A90F16DB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9" name="Rectangle 117">
            <a:extLst>
              <a:ext uri="{FF2B5EF4-FFF2-40B4-BE49-F238E27FC236}">
                <a16:creationId xmlns:a16="http://schemas.microsoft.com/office/drawing/2014/main" xmlns="" id="{DE91395A-2D18-4AF6-A0AC-AAA7189FE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3" name="Freeform 11">
            <a:extLst>
              <a:ext uri="{FF2B5EF4-FFF2-40B4-BE49-F238E27FC236}">
                <a16:creationId xmlns:a16="http://schemas.microsoft.com/office/drawing/2014/main" xmlns="" id="{A57352BE-A213-4040-BE8E-D4A925AD9D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7" name="Rectangle 121">
            <a:extLst>
              <a:ext uri="{FF2B5EF4-FFF2-40B4-BE49-F238E27FC236}">
                <a16:creationId xmlns:a16="http://schemas.microsoft.com/office/drawing/2014/main" xmlns="" id="{B2EC7880-C5D9-40A8-A6B0-3198AD07AD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4619543" cy="6854038"/>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xmlns="" id="{1F9D3591-EF2B-4FF0-93FB-484DF7EFE5BE}"/>
              </a:ext>
            </a:extLst>
          </p:cNvPr>
          <p:cNvSpPr>
            <a:spLocks noGrp="1"/>
          </p:cNvSpPr>
          <p:nvPr>
            <p:ph type="title"/>
          </p:nvPr>
        </p:nvSpPr>
        <p:spPr>
          <a:xfrm>
            <a:off x="569309" y="132889"/>
            <a:ext cx="3650279" cy="1259894"/>
          </a:xfrm>
        </p:spPr>
        <p:txBody>
          <a:bodyPr vert="horz" lIns="91440" tIns="45720" rIns="91440" bIns="45720" rtlCol="0" anchor="t">
            <a:normAutofit/>
          </a:bodyPr>
          <a:lstStyle/>
          <a:p>
            <a:r>
              <a:rPr lang="en-US" sz="3600" b="1" err="1">
                <a:solidFill>
                  <a:srgbClr val="FFC000"/>
                </a:solidFill>
                <a:ea typeface="+mj-lt"/>
                <a:cs typeface="+mj-lt"/>
              </a:rPr>
              <a:t>Tochitură</a:t>
            </a:r>
            <a:r>
              <a:rPr lang="en-US" sz="3600" b="1">
                <a:solidFill>
                  <a:srgbClr val="FFC000"/>
                </a:solidFill>
              </a:rPr>
              <a:t> </a:t>
            </a:r>
            <a:br>
              <a:rPr lang="en-US" sz="3600" b="1">
                <a:solidFill>
                  <a:srgbClr val="FFC000"/>
                </a:solidFill>
              </a:rPr>
            </a:br>
            <a:r>
              <a:rPr lang="en-US" sz="3600" b="1" err="1">
                <a:solidFill>
                  <a:srgbClr val="FFC000"/>
                </a:solidFill>
                <a:ea typeface="+mj-lt"/>
                <a:cs typeface="+mj-lt"/>
              </a:rPr>
              <a:t>tradițională</a:t>
            </a:r>
            <a:endParaRPr lang="en-US" sz="3600" b="1" err="1">
              <a:solidFill>
                <a:srgbClr val="FFC000"/>
              </a:solidFill>
            </a:endParaRPr>
          </a:p>
        </p:txBody>
      </p:sp>
      <p:sp>
        <p:nvSpPr>
          <p:cNvPr id="4" name="Substituent text 3">
            <a:extLst>
              <a:ext uri="{FF2B5EF4-FFF2-40B4-BE49-F238E27FC236}">
                <a16:creationId xmlns:a16="http://schemas.microsoft.com/office/drawing/2014/main" xmlns="" id="{061C12E9-704E-4832-81AA-922B7E8BBEFD}"/>
              </a:ext>
            </a:extLst>
          </p:cNvPr>
          <p:cNvSpPr>
            <a:spLocks noGrp="1"/>
          </p:cNvSpPr>
          <p:nvPr>
            <p:ph type="body" sz="half" idx="2"/>
          </p:nvPr>
        </p:nvSpPr>
        <p:spPr>
          <a:xfrm>
            <a:off x="178171" y="1080655"/>
            <a:ext cx="3650278" cy="3759253"/>
          </a:xfrm>
        </p:spPr>
        <p:txBody>
          <a:bodyPr vert="horz" lIns="91440" tIns="45720" rIns="91440" bIns="45720" rtlCol="0" anchor="t">
            <a:noAutofit/>
          </a:bodyPr>
          <a:lstStyle/>
          <a:p>
            <a:pPr>
              <a:buFont typeface="Wingdings 3" charset="2"/>
              <a:buChar char=""/>
            </a:pPr>
            <a:endParaRPr lang="en-US" sz="2700" b="1">
              <a:solidFill>
                <a:schemeClr val="accent1">
                  <a:lumMod val="60000"/>
                  <a:lumOff val="40000"/>
                </a:schemeClr>
              </a:solidFill>
            </a:endParaRPr>
          </a:p>
          <a:p>
            <a:r>
              <a:rPr lang="en-US" sz="2700" b="1">
                <a:solidFill>
                  <a:schemeClr val="accent1">
                    <a:lumMod val="60000"/>
                    <a:lumOff val="40000"/>
                  </a:schemeClr>
                </a:solidFill>
                <a:ea typeface="+mn-lt"/>
                <a:cs typeface="+mn-lt"/>
              </a:rPr>
              <a:t>Tochitura</a:t>
            </a:r>
            <a:r>
              <a:rPr lang="en-US" sz="2700" b="1">
                <a:solidFill>
                  <a:schemeClr val="accent1">
                    <a:lumMod val="60000"/>
                    <a:lumOff val="40000"/>
                  </a:schemeClr>
                </a:solidFill>
              </a:rPr>
              <a:t> is a traditional Romanian food, prepared from pork, veal, beef or chicken fried in a pan or a cauldron and served with </a:t>
            </a:r>
            <a:r>
              <a:rPr lang="en-US" sz="2700" b="1" err="1">
                <a:solidFill>
                  <a:schemeClr val="accent1">
                    <a:lumMod val="60000"/>
                    <a:lumOff val="40000"/>
                  </a:schemeClr>
                </a:solidFill>
                <a:ea typeface="+mn-lt"/>
                <a:cs typeface="+mn-lt"/>
              </a:rPr>
              <a:t>mămăligă</a:t>
            </a:r>
            <a:r>
              <a:rPr lang="en-US" sz="2700" b="1">
                <a:solidFill>
                  <a:schemeClr val="accent1">
                    <a:lumMod val="60000"/>
                    <a:lumOff val="40000"/>
                  </a:schemeClr>
                </a:solidFill>
              </a:rPr>
              <a:t>, fried eggs and cheese or </a:t>
            </a:r>
            <a:r>
              <a:rPr lang="en-US" sz="2700" b="1" err="1">
                <a:solidFill>
                  <a:schemeClr val="accent1">
                    <a:lumMod val="60000"/>
                    <a:lumOff val="40000"/>
                  </a:schemeClr>
                </a:solidFill>
              </a:rPr>
              <a:t>telemea</a:t>
            </a:r>
            <a:r>
              <a:rPr lang="en-US" sz="2700" b="1">
                <a:solidFill>
                  <a:schemeClr val="accent1">
                    <a:lumMod val="60000"/>
                    <a:lumOff val="40000"/>
                  </a:schemeClr>
                </a:solidFill>
              </a:rPr>
              <a:t>, along with pickles and garlic.</a:t>
            </a:r>
            <a:endParaRPr lang="en-US">
              <a:solidFill>
                <a:schemeClr val="accent1">
                  <a:lumMod val="60000"/>
                  <a:lumOff val="40000"/>
                </a:schemeClr>
              </a:solidFill>
            </a:endParaRPr>
          </a:p>
        </p:txBody>
      </p:sp>
      <p:pic>
        <p:nvPicPr>
          <p:cNvPr id="5" name="Imagine 5" descr="O imagine care conține aliment, masă, farfurie, interior&#10;&#10;Descrierea a fost generată cu un grad foarte mare de încredere">
            <a:extLst>
              <a:ext uri="{FF2B5EF4-FFF2-40B4-BE49-F238E27FC236}">
                <a16:creationId xmlns:a16="http://schemas.microsoft.com/office/drawing/2014/main" xmlns="" id="{01DA6D14-7B36-43E9-A202-35961D385A8E}"/>
              </a:ext>
            </a:extLst>
          </p:cNvPr>
          <p:cNvPicPr>
            <a:picLocks noGrp="1" noChangeAspect="1"/>
          </p:cNvPicPr>
          <p:nvPr>
            <p:ph type="pic" idx="1"/>
          </p:nvPr>
        </p:nvPicPr>
        <p:blipFill rotWithShape="1">
          <a:blip r:embed="rId2"/>
          <a:srcRect l="7916" r="9271"/>
          <a:stretch/>
        </p:blipFill>
        <p:spPr>
          <a:xfrm>
            <a:off x="4619543" y="10"/>
            <a:ext cx="7572457" cy="6853242"/>
          </a:xfrm>
          <a:prstGeom prst="rect">
            <a:avLst/>
          </a:prstGeom>
        </p:spPr>
      </p:pic>
    </p:spTree>
    <p:extLst>
      <p:ext uri="{BB962C8B-B14F-4D97-AF65-F5344CB8AC3E}">
        <p14:creationId xmlns:p14="http://schemas.microsoft.com/office/powerpoint/2010/main" xmlns="" val="10834975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7398C59F-5A18-487B-91D6-B955AACF2E5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xmlns="" id="{0557FAFE-C7C3-47EC-A4F5-9B21663192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xmlns="" id="{95BC28FB-3882-4674-9D79-EA58BEB7CE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xmlns="" id="{9C6EC892-83F9-402F-8552-0AD7C0556E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xmlns="" id="{18387766-037C-4EF0-8471-D19CBF2A4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xmlns="" id="{1E364F38-6F3A-476A-93E6-962EA817C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xmlns="" id="{35C335A4-1E67-4293-8BE2-DFB085D4FB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xmlns="" id="{9A8A0F10-2C98-4297-9F92-5D95533927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xmlns="" id="{C3B112A3-006E-4008-A778-DB5F6A09D5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xmlns="" id="{E5E62767-5C25-4C49-9568-432433A3C5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xmlns="" id="{598EC006-77B1-42BA-B815-66CCB9B170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xmlns="" id="{A144ED09-DA06-491D-95A8-AB3DED4329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xmlns="" id="{1CB00BD2-11CD-4A38-8F38-02B0D1105E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xmlns="" id="{520234FB-542E-4550-9C2F-1B56FD41A1C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xmlns="" id="{41FCE1F3-DEB3-47CD-90FF-7DABB4AF45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xmlns="" id="{5708E488-C19B-452C-B197-6F1C34F6E7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xmlns="" id="{89D3FD25-890E-4981-A71D-EE796873D7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xmlns="" id="{51B5414C-556A-47CB-8EE2-974A85A7A4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xmlns="" id="{1C02B20C-2B27-4B75-8AEE-A5D2E2674B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xmlns="" id="{54427714-F9AA-4F93-BD1D-400F1EA93F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xmlns="" id="{28A77D6A-9E81-497F-ABCC-2695BB5ADD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xmlns="" id="{2A1533BA-1478-4F7C-8E24-3F3E905050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xmlns="" id="{39686201-E633-40FD-A80A-1E28AD52E3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xmlns="" id="{76A215C2-F590-4938-810B-F8A79366C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xmlns="" id="{85F418E7-330D-4002-8EC8-33C1A897FF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xmlns="" id="{8FFE669A-54C9-4436-9566-C5A90F16DB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xmlns="" id="{DE91395A-2D18-4AF6-A0AC-AAA7189FE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11">
            <a:extLst>
              <a:ext uri="{FF2B5EF4-FFF2-40B4-BE49-F238E27FC236}">
                <a16:creationId xmlns:a16="http://schemas.microsoft.com/office/drawing/2014/main" xmlns="" id="{A57352BE-A213-4040-BE8E-D4A925AD9D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2" name="Rectangle 41">
            <a:extLst>
              <a:ext uri="{FF2B5EF4-FFF2-40B4-BE49-F238E27FC236}">
                <a16:creationId xmlns:a16="http://schemas.microsoft.com/office/drawing/2014/main" xmlns="" id="{B2EC7880-C5D9-40A8-A6B0-3198AD07AD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4619543" cy="6854038"/>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xmlns="" id="{B628BC1E-8533-4DA3-8B8A-4AA2A63F7B6E}"/>
              </a:ext>
            </a:extLst>
          </p:cNvPr>
          <p:cNvSpPr>
            <a:spLocks noGrp="1"/>
          </p:cNvSpPr>
          <p:nvPr>
            <p:ph type="title"/>
          </p:nvPr>
        </p:nvSpPr>
        <p:spPr>
          <a:xfrm>
            <a:off x="649224" y="160197"/>
            <a:ext cx="3650279" cy="1259894"/>
          </a:xfrm>
        </p:spPr>
        <p:txBody>
          <a:bodyPr vert="horz" lIns="91440" tIns="45720" rIns="91440" bIns="45720" rtlCol="0" anchor="t">
            <a:normAutofit/>
          </a:bodyPr>
          <a:lstStyle/>
          <a:p>
            <a:r>
              <a:rPr lang="en-US" sz="4400" b="1" err="1">
                <a:solidFill>
                  <a:srgbClr val="FFFF00"/>
                </a:solidFill>
                <a:ea typeface="+mj-lt"/>
                <a:cs typeface="+mj-lt"/>
              </a:rPr>
              <a:t>Mămăligă</a:t>
            </a:r>
            <a:endParaRPr lang="ro-RO" sz="4400" b="1">
              <a:solidFill>
                <a:srgbClr val="FFFF00"/>
              </a:solidFill>
            </a:endParaRPr>
          </a:p>
        </p:txBody>
      </p:sp>
      <p:sp>
        <p:nvSpPr>
          <p:cNvPr id="4" name="Substituent text 3">
            <a:extLst>
              <a:ext uri="{FF2B5EF4-FFF2-40B4-BE49-F238E27FC236}">
                <a16:creationId xmlns:a16="http://schemas.microsoft.com/office/drawing/2014/main" xmlns="" id="{C96D10C4-8EE9-4307-9553-44B92197593A}"/>
              </a:ext>
            </a:extLst>
          </p:cNvPr>
          <p:cNvSpPr>
            <a:spLocks noGrp="1"/>
          </p:cNvSpPr>
          <p:nvPr>
            <p:ph type="body" sz="half" idx="2"/>
          </p:nvPr>
        </p:nvSpPr>
        <p:spPr>
          <a:xfrm>
            <a:off x="178170" y="1551709"/>
            <a:ext cx="3650278" cy="3759253"/>
          </a:xfrm>
        </p:spPr>
        <p:txBody>
          <a:bodyPr vert="horz" lIns="91440" tIns="45720" rIns="91440" bIns="45720" rtlCol="0" anchor="t">
            <a:noAutofit/>
          </a:bodyPr>
          <a:lstStyle/>
          <a:p>
            <a:r>
              <a:rPr lang="en" sz="2700" b="1" err="1">
                <a:ea typeface="+mn-lt"/>
                <a:cs typeface="+mn-lt"/>
              </a:rPr>
              <a:t>Mămăliga</a:t>
            </a:r>
            <a:r>
              <a:rPr lang="en" sz="2700" b="1">
                <a:ea typeface="+mn-lt"/>
                <a:cs typeface="+mn-lt"/>
              </a:rPr>
              <a:t> is the name in the Romanian language of a dish prepared from corn flour</a:t>
            </a:r>
            <a:br>
              <a:rPr lang="en" sz="2700" b="1">
                <a:ea typeface="+mn-lt"/>
                <a:cs typeface="+mn-lt"/>
              </a:rPr>
            </a:br>
            <a:r>
              <a:rPr lang="en" sz="2700" b="1">
                <a:ea typeface="+mn-lt"/>
                <a:cs typeface="+mn-lt"/>
              </a:rPr>
              <a:t>Traditionally, </a:t>
            </a:r>
            <a:r>
              <a:rPr lang="en" sz="2700" b="1" err="1">
                <a:ea typeface="+mn-lt"/>
                <a:cs typeface="+mn-lt"/>
              </a:rPr>
              <a:t>mămăliga</a:t>
            </a:r>
            <a:r>
              <a:rPr lang="en" sz="2700" b="1">
                <a:ea typeface="+mn-lt"/>
                <a:cs typeface="+mn-lt"/>
              </a:rPr>
              <a:t> is cooked from boiled water, salt and cornmeal in a cauldron</a:t>
            </a:r>
            <a:endParaRPr lang="en-US" sz="2700"/>
          </a:p>
        </p:txBody>
      </p:sp>
      <p:pic>
        <p:nvPicPr>
          <p:cNvPr id="5" name="Imagine 5" descr="O imagine care conține farfurie, aliment, masă, așezat&#10;&#10;Descrierea a fost generată cu un grad foarte mare de încredere">
            <a:extLst>
              <a:ext uri="{FF2B5EF4-FFF2-40B4-BE49-F238E27FC236}">
                <a16:creationId xmlns:a16="http://schemas.microsoft.com/office/drawing/2014/main" xmlns="" id="{CD5FB29D-D4C4-4481-BBD6-F4BBBE6C6AE2}"/>
              </a:ext>
            </a:extLst>
          </p:cNvPr>
          <p:cNvPicPr>
            <a:picLocks noGrp="1" noChangeAspect="1"/>
          </p:cNvPicPr>
          <p:nvPr>
            <p:ph type="pic" idx="1"/>
          </p:nvPr>
        </p:nvPicPr>
        <p:blipFill rotWithShape="1">
          <a:blip r:embed="rId2"/>
          <a:srcRect t="8751" r="-1" b="-1"/>
          <a:stretch/>
        </p:blipFill>
        <p:spPr>
          <a:xfrm>
            <a:off x="4619543" y="10"/>
            <a:ext cx="7572457" cy="6857990"/>
          </a:xfrm>
          <a:prstGeom prst="rect">
            <a:avLst/>
          </a:prstGeom>
        </p:spPr>
      </p:pic>
    </p:spTree>
    <p:extLst>
      <p:ext uri="{BB962C8B-B14F-4D97-AF65-F5344CB8AC3E}">
        <p14:creationId xmlns:p14="http://schemas.microsoft.com/office/powerpoint/2010/main" xmlns="" val="3086308031"/>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5" descr="O imagine care conține aliment, farfurie, masă, mic&#10;&#10;Descrierea a fost generată cu un grad foarte mare de încredere">
            <a:extLst>
              <a:ext uri="{FF2B5EF4-FFF2-40B4-BE49-F238E27FC236}">
                <a16:creationId xmlns:a16="http://schemas.microsoft.com/office/drawing/2014/main" xmlns="" id="{FBBEFC53-D2D2-4E83-8C86-F60F1AC82CD6}"/>
              </a:ext>
            </a:extLst>
          </p:cNvPr>
          <p:cNvPicPr>
            <a:picLocks noGrp="1" noChangeAspect="1"/>
          </p:cNvPicPr>
          <p:nvPr>
            <p:ph type="pic" idx="1"/>
          </p:nvPr>
        </p:nvPicPr>
        <p:blipFill rotWithShape="1">
          <a:blip r:embed="rId2"/>
          <a:srcRect t="17371" b="17371"/>
          <a:stretch/>
        </p:blipFill>
        <p:spPr>
          <a:xfrm>
            <a:off x="372486" y="53075"/>
            <a:ext cx="11672453" cy="4658532"/>
          </a:xfrm>
        </p:spPr>
      </p:pic>
      <p:sp>
        <p:nvSpPr>
          <p:cNvPr id="4" name="Substituent text 3">
            <a:extLst>
              <a:ext uri="{FF2B5EF4-FFF2-40B4-BE49-F238E27FC236}">
                <a16:creationId xmlns:a16="http://schemas.microsoft.com/office/drawing/2014/main" xmlns="" id="{CB92BD89-3B3D-4CF2-9E5B-D732B639E924}"/>
              </a:ext>
            </a:extLst>
          </p:cNvPr>
          <p:cNvSpPr>
            <a:spLocks noGrp="1"/>
          </p:cNvSpPr>
          <p:nvPr>
            <p:ph type="body" sz="half" idx="2"/>
          </p:nvPr>
        </p:nvSpPr>
        <p:spPr>
          <a:xfrm>
            <a:off x="1602361" y="4992584"/>
            <a:ext cx="10839137" cy="1430597"/>
          </a:xfrm>
        </p:spPr>
        <p:txBody>
          <a:bodyPr vert="horz" lIns="91440" tIns="45720" rIns="91440" bIns="45720" rtlCol="0" anchor="t">
            <a:noAutofit/>
          </a:bodyPr>
          <a:lstStyle/>
          <a:p>
            <a:r>
              <a:rPr lang="en" sz="2700" b="1">
                <a:solidFill>
                  <a:schemeClr val="accent1">
                    <a:lumMod val="60000"/>
                    <a:lumOff val="40000"/>
                  </a:schemeClr>
                </a:solidFill>
                <a:ea typeface="+mn-lt"/>
                <a:cs typeface="+mn-lt"/>
              </a:rPr>
              <a:t>Sarmaua is a culinary preparation of meat minced usually from pork, but also of beef, sheep, chicken or even fish, mixed with rice and other ingredients, wrapped in cabbage leaves. In Romania it is usually served with </a:t>
            </a:r>
            <a:r>
              <a:rPr lang="en" sz="2700" b="1">
                <a:solidFill>
                  <a:srgbClr val="FFC000"/>
                </a:solidFill>
                <a:ea typeface="+mn-lt"/>
                <a:cs typeface="+mn-lt"/>
              </a:rPr>
              <a:t>m</a:t>
            </a:r>
            <a:r>
              <a:rPr lang="en-US" sz="2700" b="1">
                <a:solidFill>
                  <a:srgbClr val="FFC000"/>
                </a:solidFill>
                <a:ea typeface="+mn-lt"/>
                <a:cs typeface="+mn-lt"/>
              </a:rPr>
              <a:t>ămăligă</a:t>
            </a:r>
            <a:r>
              <a:rPr lang="en" sz="2700" b="1">
                <a:solidFill>
                  <a:schemeClr val="accent1">
                    <a:lumMod val="60000"/>
                    <a:lumOff val="40000"/>
                  </a:schemeClr>
                </a:solidFill>
                <a:ea typeface="+mn-lt"/>
                <a:cs typeface="+mn-lt"/>
              </a:rPr>
              <a:t> and sour cream</a:t>
            </a:r>
            <a:endParaRPr lang="en" sz="2700" b="1">
              <a:solidFill>
                <a:schemeClr val="accent1">
                  <a:lumMod val="60000"/>
                  <a:lumOff val="40000"/>
                </a:schemeClr>
              </a:solidFill>
            </a:endParaRPr>
          </a:p>
        </p:txBody>
      </p:sp>
      <p:sp>
        <p:nvSpPr>
          <p:cNvPr id="9" name="CasetăText 8">
            <a:extLst>
              <a:ext uri="{FF2B5EF4-FFF2-40B4-BE49-F238E27FC236}">
                <a16:creationId xmlns:a16="http://schemas.microsoft.com/office/drawing/2014/main" xmlns="" id="{D02CB7E9-7773-4933-81D8-8009278D9B7F}"/>
              </a:ext>
            </a:extLst>
          </p:cNvPr>
          <p:cNvSpPr txBox="1"/>
          <p:nvPr/>
        </p:nvSpPr>
        <p:spPr>
          <a:xfrm rot="-1200000">
            <a:off x="1139252" y="402236"/>
            <a:ext cx="477936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o-RO" sz="8000" b="1" i="1">
                <a:solidFill>
                  <a:schemeClr val="bg1"/>
                </a:solidFill>
              </a:rPr>
              <a:t>Sarmale</a:t>
            </a:r>
          </a:p>
        </p:txBody>
      </p:sp>
    </p:spTree>
    <p:extLst>
      <p:ext uri="{BB962C8B-B14F-4D97-AF65-F5344CB8AC3E}">
        <p14:creationId xmlns:p14="http://schemas.microsoft.com/office/powerpoint/2010/main" xmlns="" val="1551200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0</TotalTime>
  <Words>385</Words>
  <Application>Microsoft Office PowerPoint</Application>
  <PresentationFormat>Custom</PresentationFormat>
  <Paragraphs>46</Paragraphs>
  <Slides>15</Slides>
  <Notes>0</Notes>
  <HiddenSlides>1</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Wisp</vt:lpstr>
      <vt:lpstr>      Traditional Romanian food    </vt:lpstr>
      <vt:lpstr>Meat:</vt:lpstr>
      <vt:lpstr>Belly Soup</vt:lpstr>
      <vt:lpstr>Salata de vinete</vt:lpstr>
      <vt:lpstr>Slide 5</vt:lpstr>
      <vt:lpstr>Micii</vt:lpstr>
      <vt:lpstr>Tochitură  tradițională</vt:lpstr>
      <vt:lpstr>Mămăligă</vt:lpstr>
      <vt:lpstr>Slide 9</vt:lpstr>
      <vt:lpstr>Babicul românesc</vt:lpstr>
      <vt:lpstr>      Papanaşi With sour cream   </vt:lpstr>
      <vt:lpstr>Cozonac</vt:lpstr>
      <vt:lpstr>The honey from Romania is highly appreciated by the whole world, being certified as bio.  It's produced with great care and pleasure. </vt:lpstr>
      <vt:lpstr>Natural Honey</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 postovei</dc:creator>
  <cp:lastModifiedBy>catalina postovei</cp:lastModifiedBy>
  <cp:revision>20</cp:revision>
  <dcterms:created xsi:type="dcterms:W3CDTF">2014-09-12T02:13:59Z</dcterms:created>
  <dcterms:modified xsi:type="dcterms:W3CDTF">2019-11-18T14:32:50Z</dcterms:modified>
</cp:coreProperties>
</file>