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81" r:id="rId17"/>
    <p:sldId id="274" r:id="rId18"/>
    <p:sldId id="275" r:id="rId19"/>
    <p:sldId id="276" r:id="rId20"/>
    <p:sldId id="277" r:id="rId21"/>
    <p:sldId id="278" r:id="rId22"/>
    <p:sldId id="279" r:id="rId23"/>
    <p:sldId id="280" r:id="rId24"/>
    <p:sldId id="282" r:id="rId25"/>
    <p:sldId id="283" r:id="rId26"/>
    <p:sldId id="284" r:id="rId27"/>
    <p:sldId id="25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DF802-19DA-4AD9-93A0-C5ED80C97927}" type="datetimeFigureOut">
              <a:rPr lang="en-US" smtClean="0"/>
              <a:t>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D758E-17B1-4672-922F-0E70CC29718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49721B-9465-4994-B2A0-3D0F6AA25486}" type="slidenum">
              <a:rPr lang="en-US"/>
              <a:pPr fontAlgn="base">
                <a:spcBef>
                  <a:spcPct val="0"/>
                </a:spcBef>
                <a:spcAft>
                  <a:spcPct val="0"/>
                </a:spcAft>
              </a:pPr>
              <a:t>10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3170F7-8E8E-4AC5-BF33-9B4564A503AB}" type="slidenum">
              <a:rPr lang="en-US"/>
              <a:pPr fontAlgn="base">
                <a:spcBef>
                  <a:spcPct val="0"/>
                </a:spcBef>
                <a:spcAft>
                  <a:spcPct val="0"/>
                </a:spcAft>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9F9451-5944-4AA4-8FA1-76357ED8A098}" type="slidenum">
              <a:rPr lang="en-US"/>
              <a:pPr fontAlgn="base">
                <a:spcBef>
                  <a:spcPct val="0"/>
                </a:spcBef>
                <a:spcAft>
                  <a:spcPct val="0"/>
                </a:spcAft>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A065DA-8CE6-48B8-9AF2-65D1E25F1A65}" type="slidenum">
              <a:rPr lang="en-US"/>
              <a:pPr fontAlgn="base">
                <a:spcBef>
                  <a:spcPct val="0"/>
                </a:spcBef>
                <a:spcAft>
                  <a:spcPct val="0"/>
                </a:spcAft>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B03999-84FD-456C-B03B-8C06014D7B0B}" type="slidenum">
              <a:rPr lang="en-US"/>
              <a:pPr fontAlgn="base">
                <a:spcBef>
                  <a:spcPct val="0"/>
                </a:spcBef>
                <a:spcAft>
                  <a:spcPct val="0"/>
                </a:spcAft>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D1BA3E-384F-4BE8-A2F6-4D976FEE79EE}" type="slidenum">
              <a:rPr lang="en-US"/>
              <a:pPr fontAlgn="base">
                <a:spcBef>
                  <a:spcPct val="0"/>
                </a:spcBef>
                <a:spcAft>
                  <a:spcPct val="0"/>
                </a:spcAft>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5D8C15-16C3-40A6-AEC7-3C21C4967E8A}" type="slidenum">
              <a:rPr lang="en-US"/>
              <a:pPr fontAlgn="base">
                <a:spcBef>
                  <a:spcPct val="0"/>
                </a:spcBef>
                <a:spcAft>
                  <a:spcPct val="0"/>
                </a:spcAft>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B6459D-BA73-458A-881A-828000046306}" type="slidenum">
              <a:rPr lang="en-US"/>
              <a:pPr fontAlgn="base">
                <a:spcBef>
                  <a:spcPct val="0"/>
                </a:spcBef>
                <a:spcAft>
                  <a:spcPct val="0"/>
                </a:spcAft>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1D7B05-5474-4BE5-AAED-C7CB094173DA}" type="slidenum">
              <a:rPr lang="en-US"/>
              <a:pPr fontAlgn="base">
                <a:spcBef>
                  <a:spcPct val="0"/>
                </a:spcBef>
                <a:spcAft>
                  <a:spcPct val="0"/>
                </a:spcAft>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311170-6F52-4503-A398-F8CDFFD5EA3E}" type="slidenum">
              <a:rPr lang="en-US"/>
              <a:pPr fontAlgn="base">
                <a:spcBef>
                  <a:spcPct val="0"/>
                </a:spcBef>
                <a:spcAft>
                  <a:spcPct val="0"/>
                </a:spcAft>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31ED49-FDF3-495F-9F87-F2DB8CB66B30}" type="slidenum">
              <a:rPr lang="en-US"/>
              <a:pPr fontAlgn="base">
                <a:spcBef>
                  <a:spcPct val="0"/>
                </a:spcBef>
                <a:spcAft>
                  <a:spcPct val="0"/>
                </a:spcAft>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F35C88-5643-41BB-84EF-3FE35E34215D}" type="slidenum">
              <a:rPr lang="en-US"/>
              <a:pPr fontAlgn="base">
                <a:spcBef>
                  <a:spcPct val="0"/>
                </a:spcBef>
                <a:spcAft>
                  <a:spcPct val="0"/>
                </a:spcAft>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E10B9-5DF1-46E0-B06B-F0E2A37BDA89}" type="datetimeFigureOut">
              <a:rPr lang="en-US" smtClean="0"/>
              <a:pPr/>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5E10B9-5DF1-46E0-B06B-F0E2A37BDA89}" type="datetimeFigureOut">
              <a:rPr lang="en-US" smtClean="0"/>
              <a:pPr/>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5E10B9-5DF1-46E0-B06B-F0E2A37BDA89}" type="datetimeFigureOut">
              <a:rPr lang="en-US" smtClean="0"/>
              <a:pPr/>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E10B9-5DF1-46E0-B06B-F0E2A37BDA89}" type="datetimeFigureOut">
              <a:rPr lang="en-US" smtClean="0"/>
              <a:pPr/>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5E10B9-5DF1-46E0-B06B-F0E2A37BDA89}" type="datetimeFigureOut">
              <a:rPr lang="en-US" smtClean="0"/>
              <a:pPr/>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B842D-1611-49B1-9269-EDA1675B429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alphaModFix amt="30000"/>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E10B9-5DF1-46E0-B06B-F0E2A37BDA89}" type="datetimeFigureOut">
              <a:rPr lang="en-US" smtClean="0"/>
              <a:pPr/>
              <a:t>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B842D-1611-49B1-9269-EDA1675B42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905000"/>
          </a:xfrm>
        </p:spPr>
        <p:txBody>
          <a:bodyPr>
            <a:normAutofit/>
          </a:bodyPr>
          <a:lstStyle/>
          <a:p>
            <a:r>
              <a:rPr lang="en-US" dirty="0" smtClean="0"/>
              <a:t/>
            </a:r>
            <a:br>
              <a:rPr lang="en-US" dirty="0" smtClean="0"/>
            </a:br>
            <a:endParaRPr lang="en-US" dirty="0"/>
          </a:p>
        </p:txBody>
      </p:sp>
      <p:sp>
        <p:nvSpPr>
          <p:cNvPr id="5123" name="Subtitle 2"/>
          <p:cNvSpPr>
            <a:spLocks noGrp="1"/>
          </p:cNvSpPr>
          <p:nvPr>
            <p:ph type="subTitle" idx="1"/>
          </p:nvPr>
        </p:nvSpPr>
        <p:spPr>
          <a:xfrm>
            <a:off x="1447800" y="3200400"/>
            <a:ext cx="7406640" cy="1752600"/>
          </a:xfrm>
        </p:spPr>
        <p:txBody>
          <a:bodyPr>
            <a:normAutofit/>
          </a:bodyPr>
          <a:lstStyle/>
          <a:p>
            <a:pPr marR="0"/>
            <a:endParaRPr lang="ro-RO" dirty="0" smtClean="0"/>
          </a:p>
          <a:p>
            <a:pPr marR="0"/>
            <a:r>
              <a:rPr lang="ro-RO" dirty="0" smtClean="0">
                <a:solidFill>
                  <a:schemeClr val="accent3">
                    <a:lumMod val="50000"/>
                  </a:schemeClr>
                </a:solidFill>
              </a:rPr>
              <a:t>COLEGIUL ECONOMIC BUZAU</a:t>
            </a:r>
          </a:p>
        </p:txBody>
      </p:sp>
      <p:pic>
        <p:nvPicPr>
          <p:cNvPr id="4" name="Picture 3" descr="logo erasmus.jpg"/>
          <p:cNvPicPr>
            <a:picLocks noChangeAspect="1"/>
          </p:cNvPicPr>
          <p:nvPr/>
        </p:nvPicPr>
        <p:blipFill>
          <a:blip r:embed="rId2" cstate="print"/>
          <a:stretch>
            <a:fillRect/>
          </a:stretch>
        </p:blipFill>
        <p:spPr>
          <a:xfrm>
            <a:off x="0" y="5229227"/>
            <a:ext cx="5715000" cy="1628775"/>
          </a:xfrm>
          <a:prstGeom prst="rect">
            <a:avLst/>
          </a:prstGeom>
        </p:spPr>
      </p:pic>
      <p:pic>
        <p:nvPicPr>
          <p:cNvPr id="6" name="Picture 1"/>
          <p:cNvPicPr preferRelativeResize="0">
            <a:picLocks noChangeArrowheads="1"/>
          </p:cNvPicPr>
          <p:nvPr/>
        </p:nvPicPr>
        <p:blipFill>
          <a:blip r:embed="rId3" cstate="print"/>
          <a:srcRect/>
          <a:stretch>
            <a:fillRect/>
          </a:stretch>
        </p:blipFill>
        <p:spPr bwMode="auto">
          <a:xfrm>
            <a:off x="8382000" y="0"/>
            <a:ext cx="762000" cy="685800"/>
          </a:xfrm>
          <a:prstGeom prst="rect">
            <a:avLst/>
          </a:prstGeom>
          <a:noFill/>
          <a:ln w="9525">
            <a:noFill/>
            <a:miter lim="800000"/>
            <a:headEnd/>
            <a:tailEnd/>
          </a:ln>
        </p:spPr>
      </p:pic>
      <p:pic>
        <p:nvPicPr>
          <p:cNvPr id="7" name="Picture 6" descr="spania.jpg"/>
          <p:cNvPicPr>
            <a:picLocks noChangeAspect="1"/>
          </p:cNvPicPr>
          <p:nvPr/>
        </p:nvPicPr>
        <p:blipFill>
          <a:blip r:embed="rId4" cstate="print"/>
          <a:stretch>
            <a:fillRect/>
          </a:stretch>
        </p:blipFill>
        <p:spPr>
          <a:xfrm>
            <a:off x="0" y="1"/>
            <a:ext cx="1524000" cy="625929"/>
          </a:xfrm>
          <a:prstGeom prst="rect">
            <a:avLst/>
          </a:prstGeom>
        </p:spPr>
      </p:pic>
      <p:pic>
        <p:nvPicPr>
          <p:cNvPr id="1026" name="Image 4"/>
          <p:cNvPicPr>
            <a:picLocks noChangeAspect="1" noChangeArrowheads="1"/>
          </p:cNvPicPr>
          <p:nvPr/>
        </p:nvPicPr>
        <p:blipFill>
          <a:blip r:embed="rId5" cstate="print"/>
          <a:srcRect/>
          <a:stretch>
            <a:fillRect/>
          </a:stretch>
        </p:blipFill>
        <p:spPr bwMode="auto">
          <a:xfrm>
            <a:off x="2497002" y="0"/>
            <a:ext cx="1246323" cy="762000"/>
          </a:xfrm>
          <a:prstGeom prst="rect">
            <a:avLst/>
          </a:prstGeom>
          <a:noFill/>
          <a:ln w="9525">
            <a:noFill/>
            <a:miter lim="800000"/>
            <a:headEnd/>
            <a:tailEnd/>
          </a:ln>
        </p:spPr>
      </p:pic>
      <p:pic>
        <p:nvPicPr>
          <p:cNvPr id="1027" name="Grafik 1"/>
          <p:cNvPicPr>
            <a:picLocks noChangeAspect="1" noChangeArrowheads="1"/>
          </p:cNvPicPr>
          <p:nvPr/>
        </p:nvPicPr>
        <p:blipFill>
          <a:blip r:embed="rId6" cstate="print"/>
          <a:srcRect/>
          <a:stretch>
            <a:fillRect/>
          </a:stretch>
        </p:blipFill>
        <p:spPr bwMode="auto">
          <a:xfrm>
            <a:off x="4038600" y="0"/>
            <a:ext cx="3389313" cy="744038"/>
          </a:xfrm>
          <a:prstGeom prst="rect">
            <a:avLst/>
          </a:prstGeom>
          <a:noFill/>
          <a:ln w="9525">
            <a:noFill/>
            <a:miter lim="800000"/>
            <a:headEnd/>
            <a:tailEnd/>
          </a:ln>
        </p:spPr>
      </p:pic>
      <p:sp>
        <p:nvSpPr>
          <p:cNvPr id="12" name="TextBox 11"/>
          <p:cNvSpPr txBox="1"/>
          <p:nvPr/>
        </p:nvSpPr>
        <p:spPr>
          <a:xfrm>
            <a:off x="1066800" y="1752600"/>
            <a:ext cx="6934200" cy="2123658"/>
          </a:xfrm>
          <a:prstGeom prst="rect">
            <a:avLst/>
          </a:prstGeom>
          <a:noFill/>
        </p:spPr>
        <p:txBody>
          <a:bodyPr wrap="square" rtlCol="0">
            <a:spAutoFit/>
          </a:bodyPr>
          <a:lstStyle/>
          <a:p>
            <a:pPr algn="ctr"/>
            <a:r>
              <a:rPr lang="ro-RO" sz="4400" b="1" dirty="0" smtClean="0">
                <a:solidFill>
                  <a:schemeClr val="accent3">
                    <a:lumMod val="50000"/>
                  </a:schemeClr>
                </a:solidFill>
                <a:latin typeface="Bodoni MT Black" pitchFamily="18" charset="0"/>
              </a:rPr>
              <a:t>FOOD IN OUR </a:t>
            </a:r>
            <a:r>
              <a:rPr lang="ro-RO" sz="4400" b="1" dirty="0" smtClean="0">
                <a:solidFill>
                  <a:schemeClr val="accent3">
                    <a:lumMod val="50000"/>
                  </a:schemeClr>
                </a:solidFill>
                <a:latin typeface="Bodoni MT Black" pitchFamily="18" charset="0"/>
              </a:rPr>
              <a:t>LIVES</a:t>
            </a:r>
          </a:p>
          <a:p>
            <a:pPr algn="ctr"/>
            <a:r>
              <a:rPr lang="ro-RO" sz="4400" b="1" dirty="0" smtClean="0">
                <a:solidFill>
                  <a:schemeClr val="accent3">
                    <a:lumMod val="50000"/>
                  </a:schemeClr>
                </a:solidFill>
                <a:latin typeface="Bodoni MT Black" pitchFamily="18" charset="0"/>
              </a:rPr>
              <a:t>Traditional products from Buzau</a:t>
            </a:r>
            <a:endParaRPr lang="en-US" sz="4400" b="1" dirty="0">
              <a:solidFill>
                <a:schemeClr val="accent3">
                  <a:lumMod val="50000"/>
                </a:schemeClr>
              </a:solidFill>
              <a:latin typeface="Bodoni MT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2051" name="Picture 3" descr="C:\Users\Leon\Downloads\10997256_485191731633024_191021310_n.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0" y="0"/>
            <a:ext cx="9144000" cy="6858000"/>
          </a:xfrm>
          <a:prstGeom prst="rect">
            <a:avLst/>
          </a:prstGeom>
          <a:noFill/>
        </p:spPr>
      </p:pic>
      <p:sp>
        <p:nvSpPr>
          <p:cNvPr id="4101" name="TextBox 5"/>
          <p:cNvSpPr txBox="1">
            <a:spLocks noChangeArrowheads="1"/>
          </p:cNvSpPr>
          <p:nvPr/>
        </p:nvSpPr>
        <p:spPr bwMode="auto">
          <a:xfrm>
            <a:off x="3733800" y="533400"/>
            <a:ext cx="746679" cy="646331"/>
          </a:xfrm>
          <a:prstGeom prst="rect">
            <a:avLst/>
          </a:prstGeom>
          <a:noFill/>
          <a:ln w="9525">
            <a:noFill/>
            <a:miter lim="800000"/>
            <a:headEnd/>
            <a:tailEnd/>
          </a:ln>
        </p:spPr>
        <p:txBody>
          <a:bodyPr wrap="none">
            <a:spAutoFit/>
          </a:bodyPr>
          <a:lstStyle/>
          <a:p>
            <a:r>
              <a:rPr lang="ro-RO" dirty="0" smtClean="0">
                <a:solidFill>
                  <a:schemeClr val="bg1"/>
                </a:solidFill>
                <a:latin typeface="Calibri" pitchFamily="34" charset="0"/>
              </a:rPr>
              <a:t>BABIC</a:t>
            </a:r>
            <a:endParaRPr lang="en-US" dirty="0">
              <a:solidFill>
                <a:schemeClr val="bg1"/>
              </a:solidFill>
              <a:latin typeface="Calibri" pitchFamily="34" charset="0"/>
            </a:endParaRPr>
          </a:p>
          <a:p>
            <a:endParaRPr lang="en-US" dirty="0">
              <a:solidFill>
                <a:schemeClr val="bg1"/>
              </a:solidFill>
              <a:latin typeface="Calibri" pitchFamily="34" charset="0"/>
            </a:endParaRPr>
          </a:p>
        </p:txBody>
      </p:sp>
      <p:sp>
        <p:nvSpPr>
          <p:cNvPr id="4102" name="TextBox 6"/>
          <p:cNvSpPr txBox="1">
            <a:spLocks noChangeArrowheads="1"/>
          </p:cNvSpPr>
          <p:nvPr/>
        </p:nvSpPr>
        <p:spPr bwMode="auto">
          <a:xfrm>
            <a:off x="838200" y="1524000"/>
            <a:ext cx="6932613" cy="923925"/>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Babicul ar fi fost pregătită pentru prima dată într-o familie de "sârbi", </a:t>
            </a:r>
          </a:p>
          <a:p>
            <a:r>
              <a:rPr lang="en-US">
                <a:solidFill>
                  <a:schemeClr val="bg1"/>
                </a:solidFill>
                <a:latin typeface="Calibri" pitchFamily="34" charset="0"/>
              </a:rPr>
              <a:t>(cam pe la sfârșitul sec. al XVIII-lea).</a:t>
            </a:r>
          </a:p>
          <a:p>
            <a:endParaRPr lang="en-US">
              <a:solidFill>
                <a:schemeClr val="bg1"/>
              </a:solidFill>
              <a:latin typeface="Calibri" pitchFamily="34" charset="0"/>
            </a:endParaRPr>
          </a:p>
        </p:txBody>
      </p:sp>
      <p:pic>
        <p:nvPicPr>
          <p:cNvPr id="4103" name="Picture 4" descr="C:\Users\Leon\Desktop\download.jpg"/>
          <p:cNvPicPr>
            <a:picLocks noChangeAspect="1" noChangeArrowheads="1"/>
          </p:cNvPicPr>
          <p:nvPr/>
        </p:nvPicPr>
        <p:blipFill>
          <a:blip r:embed="rId4" cstate="print">
            <a:grayscl/>
          </a:blip>
          <a:srcRect/>
          <a:stretch>
            <a:fillRect/>
          </a:stretch>
        </p:blipFill>
        <p:spPr bwMode="auto">
          <a:xfrm>
            <a:off x="0" y="2362200"/>
            <a:ext cx="3340100" cy="2438400"/>
          </a:xfrm>
          <a:prstGeom prst="rect">
            <a:avLst/>
          </a:prstGeom>
          <a:noFill/>
          <a:ln w="9525">
            <a:noFill/>
            <a:miter lim="800000"/>
            <a:headEnd/>
            <a:tailEnd/>
          </a:ln>
        </p:spPr>
      </p:pic>
      <p:pic>
        <p:nvPicPr>
          <p:cNvPr id="2053" name="Picture 5" descr="C:\Users\Leon\Desktop\download (1).jpg"/>
          <p:cNvPicPr>
            <a:picLocks noChangeAspect="1" noChangeArrowheads="1"/>
          </p:cNvPicPr>
          <p:nvPr/>
        </p:nvPicPr>
        <p:blipFill>
          <a:blip r:embed="rId5" cstate="print">
            <a:duotone>
              <a:prstClr val="black"/>
              <a:srgbClr val="D9C3A5">
                <a:tint val="50000"/>
                <a:satMod val="180000"/>
              </a:srgbClr>
            </a:duotone>
          </a:blip>
          <a:srcRect/>
          <a:stretch>
            <a:fillRect/>
          </a:stretch>
        </p:blipFill>
        <p:spPr bwMode="auto">
          <a:xfrm>
            <a:off x="5990341" y="2362200"/>
            <a:ext cx="3153659" cy="2362200"/>
          </a:xfrm>
          <a:prstGeom prst="rect">
            <a:avLst/>
          </a:prstGeom>
          <a:noFill/>
        </p:spPr>
      </p:pic>
      <p:pic>
        <p:nvPicPr>
          <p:cNvPr id="2054" name="Picture 6" descr="C:\Users\Leon\Desktop\images (1).jpg"/>
          <p:cNvPicPr>
            <a:picLocks noChangeAspect="1" noChangeArrowheads="1"/>
          </p:cNvPicPr>
          <p:nvPr/>
        </p:nvPicPr>
        <p:blipFill>
          <a:blip r:embed="rId6" cstate="print">
            <a:duotone>
              <a:prstClr val="black"/>
              <a:srgbClr val="D9C3A5">
                <a:tint val="50000"/>
                <a:satMod val="180000"/>
              </a:srgbClr>
            </a:duotone>
          </a:blip>
          <a:srcRect/>
          <a:stretch>
            <a:fillRect/>
          </a:stretch>
        </p:blipFill>
        <p:spPr bwMode="auto">
          <a:xfrm>
            <a:off x="3352800" y="4714875"/>
            <a:ext cx="2667000" cy="21431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3" descr="C:\Users\Leon\Downloads\11009042_485191694966361_971386450_n (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5" name="TextBox 5"/>
          <p:cNvSpPr txBox="1">
            <a:spLocks noChangeArrowheads="1"/>
          </p:cNvSpPr>
          <p:nvPr/>
        </p:nvSpPr>
        <p:spPr bwMode="auto">
          <a:xfrm>
            <a:off x="2133600" y="685800"/>
            <a:ext cx="1349375" cy="400050"/>
          </a:xfrm>
          <a:prstGeom prst="rect">
            <a:avLst/>
          </a:prstGeom>
          <a:noFill/>
          <a:ln w="9525">
            <a:noFill/>
            <a:miter lim="800000"/>
            <a:headEnd/>
            <a:tailEnd/>
          </a:ln>
        </p:spPr>
        <p:txBody>
          <a:bodyPr wrap="none">
            <a:spAutoFit/>
          </a:bodyPr>
          <a:lstStyle/>
          <a:p>
            <a:r>
              <a:rPr lang="en-US" sz="2000">
                <a:solidFill>
                  <a:schemeClr val="bg1"/>
                </a:solidFill>
                <a:latin typeface="Times New Roman" pitchFamily="18" charset="0"/>
                <a:cs typeface="Times New Roman" pitchFamily="18" charset="0"/>
              </a:rPr>
              <a:t>Ingrediente</a:t>
            </a:r>
          </a:p>
        </p:txBody>
      </p:sp>
      <p:pic>
        <p:nvPicPr>
          <p:cNvPr id="5126" name="Picture 4" descr="C:\Users\Leon\Desktop\images (2).jpg"/>
          <p:cNvPicPr>
            <a:picLocks noChangeAspect="1" noChangeArrowheads="1"/>
          </p:cNvPicPr>
          <p:nvPr/>
        </p:nvPicPr>
        <p:blipFill>
          <a:blip r:embed="rId4" cstate="print"/>
          <a:srcRect/>
          <a:stretch>
            <a:fillRect/>
          </a:stretch>
        </p:blipFill>
        <p:spPr bwMode="auto">
          <a:xfrm>
            <a:off x="0" y="1219200"/>
            <a:ext cx="2543175" cy="1800225"/>
          </a:xfrm>
          <a:prstGeom prst="rect">
            <a:avLst/>
          </a:prstGeom>
          <a:noFill/>
          <a:ln w="9525">
            <a:noFill/>
            <a:miter lim="800000"/>
            <a:headEnd/>
            <a:tailEnd/>
          </a:ln>
        </p:spPr>
      </p:pic>
      <p:sp>
        <p:nvSpPr>
          <p:cNvPr id="5127" name="TextBox 7"/>
          <p:cNvSpPr txBox="1">
            <a:spLocks noChangeArrowheads="1"/>
          </p:cNvSpPr>
          <p:nvPr/>
        </p:nvSpPr>
        <p:spPr bwMode="auto">
          <a:xfrm>
            <a:off x="304800" y="3200400"/>
            <a:ext cx="1497013"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Carne de porc</a:t>
            </a:r>
          </a:p>
        </p:txBody>
      </p:sp>
      <p:pic>
        <p:nvPicPr>
          <p:cNvPr id="5128" name="Picture 5" descr="C:\Users\Leon\Desktop\download (3).jpg"/>
          <p:cNvPicPr>
            <a:picLocks noChangeAspect="1" noChangeArrowheads="1"/>
          </p:cNvPicPr>
          <p:nvPr/>
        </p:nvPicPr>
        <p:blipFill>
          <a:blip r:embed="rId5" cstate="print"/>
          <a:srcRect/>
          <a:stretch>
            <a:fillRect/>
          </a:stretch>
        </p:blipFill>
        <p:spPr bwMode="auto">
          <a:xfrm>
            <a:off x="6286500" y="1219200"/>
            <a:ext cx="2857500" cy="1676400"/>
          </a:xfrm>
          <a:prstGeom prst="rect">
            <a:avLst/>
          </a:prstGeom>
          <a:noFill/>
          <a:ln w="9525">
            <a:noFill/>
            <a:miter lim="800000"/>
            <a:headEnd/>
            <a:tailEnd/>
          </a:ln>
        </p:spPr>
      </p:pic>
      <p:sp>
        <p:nvSpPr>
          <p:cNvPr id="5129" name="TextBox 9"/>
          <p:cNvSpPr txBox="1">
            <a:spLocks noChangeArrowheads="1"/>
          </p:cNvSpPr>
          <p:nvPr/>
        </p:nvSpPr>
        <p:spPr bwMode="auto">
          <a:xfrm>
            <a:off x="6553200" y="3124200"/>
            <a:ext cx="593725"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Sare</a:t>
            </a:r>
          </a:p>
        </p:txBody>
      </p:sp>
      <p:pic>
        <p:nvPicPr>
          <p:cNvPr id="5130" name="Picture 6" descr="C:\Users\Leon\Desktop\download (4).jpg"/>
          <p:cNvPicPr>
            <a:picLocks noChangeAspect="1" noChangeArrowheads="1"/>
          </p:cNvPicPr>
          <p:nvPr/>
        </p:nvPicPr>
        <p:blipFill>
          <a:blip r:embed="rId6" cstate="print"/>
          <a:srcRect/>
          <a:stretch>
            <a:fillRect/>
          </a:stretch>
        </p:blipFill>
        <p:spPr bwMode="auto">
          <a:xfrm>
            <a:off x="0" y="3886200"/>
            <a:ext cx="2514600" cy="1828800"/>
          </a:xfrm>
          <a:prstGeom prst="rect">
            <a:avLst/>
          </a:prstGeom>
          <a:noFill/>
          <a:ln w="9525">
            <a:noFill/>
            <a:miter lim="800000"/>
            <a:headEnd/>
            <a:tailEnd/>
          </a:ln>
        </p:spPr>
      </p:pic>
      <p:sp>
        <p:nvSpPr>
          <p:cNvPr id="5131" name="TextBox 11"/>
          <p:cNvSpPr txBox="1">
            <a:spLocks noChangeArrowheads="1"/>
          </p:cNvSpPr>
          <p:nvPr/>
        </p:nvSpPr>
        <p:spPr bwMode="auto">
          <a:xfrm>
            <a:off x="304800" y="5943600"/>
            <a:ext cx="1770063"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Boia iute si dulce</a:t>
            </a:r>
          </a:p>
        </p:txBody>
      </p:sp>
      <p:pic>
        <p:nvPicPr>
          <p:cNvPr id="5132" name="Picture 7" descr="C:\Users\Leon\Desktop\download (5).jpg"/>
          <p:cNvPicPr>
            <a:picLocks noChangeAspect="1" noChangeArrowheads="1"/>
          </p:cNvPicPr>
          <p:nvPr/>
        </p:nvPicPr>
        <p:blipFill>
          <a:blip r:embed="rId7" cstate="print"/>
          <a:srcRect/>
          <a:stretch>
            <a:fillRect/>
          </a:stretch>
        </p:blipFill>
        <p:spPr bwMode="auto">
          <a:xfrm>
            <a:off x="6477000" y="3657600"/>
            <a:ext cx="2667000" cy="1905000"/>
          </a:xfrm>
          <a:prstGeom prst="rect">
            <a:avLst/>
          </a:prstGeom>
          <a:noFill/>
          <a:ln w="9525">
            <a:noFill/>
            <a:miter lim="800000"/>
            <a:headEnd/>
            <a:tailEnd/>
          </a:ln>
        </p:spPr>
      </p:pic>
      <p:sp>
        <p:nvSpPr>
          <p:cNvPr id="5133" name="TextBox 13"/>
          <p:cNvSpPr txBox="1">
            <a:spLocks noChangeArrowheads="1"/>
          </p:cNvSpPr>
          <p:nvPr/>
        </p:nvSpPr>
        <p:spPr bwMode="auto">
          <a:xfrm>
            <a:off x="6781800" y="5791200"/>
            <a:ext cx="160178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Bulion de ardei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p:txBody>
          <a:bodyPr/>
          <a:lstStyle/>
          <a:p>
            <a:endParaRPr lang="en-US" smtClean="0"/>
          </a:p>
        </p:txBody>
      </p:sp>
      <p:pic>
        <p:nvPicPr>
          <p:cNvPr id="6148" name="Picture 2" descr="C:\Users\Leon\Downloads\images (8).jpg"/>
          <p:cNvPicPr>
            <a:picLocks noChangeAspect="1" noChangeArrowheads="1"/>
          </p:cNvPicPr>
          <p:nvPr/>
        </p:nvPicPr>
        <p:blipFill>
          <a:blip r:embed="rId3" cstate="print">
            <a:grayscl/>
          </a:blip>
          <a:srcRect/>
          <a:stretch>
            <a:fillRect/>
          </a:stretch>
        </p:blipFill>
        <p:spPr bwMode="auto">
          <a:xfrm>
            <a:off x="0" y="0"/>
            <a:ext cx="9155113" cy="6858000"/>
          </a:xfrm>
          <a:prstGeom prst="rect">
            <a:avLst/>
          </a:prstGeom>
          <a:noFill/>
          <a:ln w="9525">
            <a:noFill/>
            <a:miter lim="800000"/>
            <a:headEnd/>
            <a:tailEnd/>
          </a:ln>
        </p:spPr>
      </p:pic>
      <p:pic>
        <p:nvPicPr>
          <p:cNvPr id="6149" name="Picture 3" descr="C:\Users\Leon\Downloads\download (1).jpg"/>
          <p:cNvPicPr>
            <a:picLocks noChangeAspect="1" noChangeArrowheads="1"/>
          </p:cNvPicPr>
          <p:nvPr/>
        </p:nvPicPr>
        <p:blipFill>
          <a:blip r:embed="rId4" cstate="print"/>
          <a:srcRect/>
          <a:stretch>
            <a:fillRect/>
          </a:stretch>
        </p:blipFill>
        <p:spPr bwMode="auto">
          <a:xfrm>
            <a:off x="0" y="914400"/>
            <a:ext cx="3048000" cy="2286000"/>
          </a:xfrm>
          <a:prstGeom prst="rect">
            <a:avLst/>
          </a:prstGeom>
          <a:noFill/>
          <a:ln w="9525">
            <a:noFill/>
            <a:miter lim="800000"/>
            <a:headEnd/>
            <a:tailEnd/>
          </a:ln>
        </p:spPr>
      </p:pic>
      <p:pic>
        <p:nvPicPr>
          <p:cNvPr id="6150" name="Picture 4" descr="C:\Users\Leon\Downloads\images (7).jpg"/>
          <p:cNvPicPr>
            <a:picLocks noChangeAspect="1" noChangeArrowheads="1"/>
          </p:cNvPicPr>
          <p:nvPr/>
        </p:nvPicPr>
        <p:blipFill>
          <a:blip r:embed="rId5" cstate="print"/>
          <a:srcRect/>
          <a:stretch>
            <a:fillRect/>
          </a:stretch>
        </p:blipFill>
        <p:spPr bwMode="auto">
          <a:xfrm>
            <a:off x="0" y="4495800"/>
            <a:ext cx="3048000" cy="2362200"/>
          </a:xfrm>
          <a:prstGeom prst="rect">
            <a:avLst/>
          </a:prstGeom>
          <a:noFill/>
          <a:ln w="9525">
            <a:noFill/>
            <a:miter lim="800000"/>
            <a:headEnd/>
            <a:tailEnd/>
          </a:ln>
        </p:spPr>
      </p:pic>
      <p:pic>
        <p:nvPicPr>
          <p:cNvPr id="6151" name="Picture 5" descr="C:\Users\Leon\Downloads\download.jpg"/>
          <p:cNvPicPr>
            <a:picLocks noChangeAspect="1" noChangeArrowheads="1"/>
          </p:cNvPicPr>
          <p:nvPr/>
        </p:nvPicPr>
        <p:blipFill>
          <a:blip r:embed="rId6" cstate="print"/>
          <a:srcRect/>
          <a:stretch>
            <a:fillRect/>
          </a:stretch>
        </p:blipFill>
        <p:spPr bwMode="auto">
          <a:xfrm>
            <a:off x="5842000" y="838200"/>
            <a:ext cx="3302000" cy="2286000"/>
          </a:xfrm>
          <a:prstGeom prst="rect">
            <a:avLst/>
          </a:prstGeom>
          <a:noFill/>
          <a:ln w="9525">
            <a:noFill/>
            <a:miter lim="800000"/>
            <a:headEnd/>
            <a:tailEnd/>
          </a:ln>
        </p:spPr>
      </p:pic>
      <p:pic>
        <p:nvPicPr>
          <p:cNvPr id="6152" name="Picture 6" descr="C:\Users\Leon\Downloads\download (6).jpg"/>
          <p:cNvPicPr>
            <a:picLocks noChangeAspect="1" noChangeArrowheads="1"/>
          </p:cNvPicPr>
          <p:nvPr/>
        </p:nvPicPr>
        <p:blipFill>
          <a:blip r:embed="rId7" cstate="print"/>
          <a:srcRect/>
          <a:stretch>
            <a:fillRect/>
          </a:stretch>
        </p:blipFill>
        <p:spPr bwMode="auto">
          <a:xfrm>
            <a:off x="5873750" y="4495800"/>
            <a:ext cx="3270250" cy="2362200"/>
          </a:xfrm>
          <a:prstGeom prst="rect">
            <a:avLst/>
          </a:prstGeom>
          <a:noFill/>
          <a:ln w="9525">
            <a:noFill/>
            <a:miter lim="800000"/>
            <a:headEnd/>
            <a:tailEnd/>
          </a:ln>
        </p:spPr>
      </p:pic>
      <p:pic>
        <p:nvPicPr>
          <p:cNvPr id="6153" name="Picture 7" descr="C:\Users\Leon\Downloads\11007609_485191634966367_1180387978_n.jpg"/>
          <p:cNvPicPr>
            <a:picLocks noChangeAspect="1" noChangeArrowheads="1"/>
          </p:cNvPicPr>
          <p:nvPr/>
        </p:nvPicPr>
        <p:blipFill>
          <a:blip r:embed="rId8" cstate="print"/>
          <a:srcRect/>
          <a:stretch>
            <a:fillRect/>
          </a:stretch>
        </p:blipFill>
        <p:spPr bwMode="auto">
          <a:xfrm>
            <a:off x="3048000" y="3124200"/>
            <a:ext cx="28194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3" descr="C:\Users\Leon\Downloads\Comsoradi_srl__comsoradi_site.jpg"/>
          <p:cNvPicPr>
            <a:picLocks noChangeAspect="1" noChangeArrowheads="1"/>
          </p:cNvPicPr>
          <p:nvPr/>
        </p:nvPicPr>
        <p:blipFill>
          <a:blip r:embed="rId3" cstate="print"/>
          <a:srcRect/>
          <a:stretch>
            <a:fillRect/>
          </a:stretch>
        </p:blipFill>
        <p:spPr bwMode="auto">
          <a:xfrm>
            <a:off x="3733800" y="0"/>
            <a:ext cx="4749800" cy="4267200"/>
          </a:xfrm>
          <a:prstGeom prst="rect">
            <a:avLst/>
          </a:prstGeom>
          <a:noFill/>
          <a:ln w="9525">
            <a:noFill/>
            <a:miter lim="800000"/>
            <a:headEnd/>
            <a:tailEnd/>
          </a:ln>
        </p:spPr>
      </p:pic>
      <p:pic>
        <p:nvPicPr>
          <p:cNvPr id="8198" name="Picture 4" descr="C:\Users\Leon\Downloads\download (2).jpg"/>
          <p:cNvPicPr>
            <a:picLocks noChangeAspect="1" noChangeArrowheads="1"/>
          </p:cNvPicPr>
          <p:nvPr/>
        </p:nvPicPr>
        <p:blipFill>
          <a:blip r:embed="rId4" cstate="print"/>
          <a:srcRect/>
          <a:stretch>
            <a:fillRect/>
          </a:stretch>
        </p:blipFill>
        <p:spPr bwMode="auto">
          <a:xfrm>
            <a:off x="304800" y="3657600"/>
            <a:ext cx="4267200" cy="914400"/>
          </a:xfrm>
          <a:prstGeom prst="rect">
            <a:avLst/>
          </a:prstGeom>
          <a:noFill/>
          <a:ln w="9525">
            <a:noFill/>
            <a:miter lim="800000"/>
            <a:headEnd/>
            <a:tailEnd/>
          </a:ln>
        </p:spPr>
      </p:pic>
      <p:pic>
        <p:nvPicPr>
          <p:cNvPr id="8199" name="Picture 5" descr="C:\Users\Leon\Downloads\images (14).jpg"/>
          <p:cNvPicPr>
            <a:picLocks noChangeAspect="1" noChangeArrowheads="1"/>
          </p:cNvPicPr>
          <p:nvPr/>
        </p:nvPicPr>
        <p:blipFill>
          <a:blip r:embed="rId5" cstate="print"/>
          <a:srcRect/>
          <a:stretch>
            <a:fillRect/>
          </a:stretch>
        </p:blipFill>
        <p:spPr bwMode="auto">
          <a:xfrm>
            <a:off x="0" y="4572000"/>
            <a:ext cx="4343400" cy="2286000"/>
          </a:xfrm>
          <a:prstGeom prst="rect">
            <a:avLst/>
          </a:prstGeom>
          <a:noFill/>
          <a:ln w="9525">
            <a:noFill/>
            <a:miter lim="800000"/>
            <a:headEnd/>
            <a:tailEnd/>
          </a:ln>
        </p:spPr>
      </p:pic>
      <p:pic>
        <p:nvPicPr>
          <p:cNvPr id="8200" name="Picture 6" descr="C:\Users\Leon\Downloads\images (9).jpg"/>
          <p:cNvPicPr>
            <a:picLocks noChangeAspect="1" noChangeArrowheads="1"/>
          </p:cNvPicPr>
          <p:nvPr/>
        </p:nvPicPr>
        <p:blipFill>
          <a:blip r:embed="rId6" cstate="print"/>
          <a:srcRect/>
          <a:stretch>
            <a:fillRect/>
          </a:stretch>
        </p:blipFill>
        <p:spPr bwMode="auto">
          <a:xfrm>
            <a:off x="4343400" y="4191000"/>
            <a:ext cx="4800600" cy="265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ro-RO" dirty="0" smtClean="0">
                <a:solidFill>
                  <a:schemeClr val="tx1">
                    <a:lumMod val="85000"/>
                    <a:lumOff val="15000"/>
                  </a:schemeClr>
                </a:solidFill>
              </a:rPr>
              <a:t>MITITEI</a:t>
            </a:r>
            <a:r>
              <a:rPr lang="ro-RO" dirty="0" smtClean="0">
                <a:solidFill>
                  <a:schemeClr val="tx1">
                    <a:lumMod val="85000"/>
                    <a:lumOff val="15000"/>
                  </a:schemeClr>
                </a:solidFill>
              </a:rPr>
              <a:t/>
            </a:r>
            <a:br>
              <a:rPr lang="ro-RO" dirty="0" smtClean="0">
                <a:solidFill>
                  <a:schemeClr val="tx1">
                    <a:lumMod val="85000"/>
                    <a:lumOff val="15000"/>
                  </a:schemeClr>
                </a:solidFill>
              </a:rPr>
            </a:br>
            <a:endParaRPr lang="ro-RO" dirty="0">
              <a:solidFill>
                <a:schemeClr val="tx1">
                  <a:lumMod val="85000"/>
                  <a:lumOff val="15000"/>
                </a:schemeClr>
              </a:solidFill>
            </a:endParaRPr>
          </a:p>
        </p:txBody>
      </p:sp>
      <p:sp>
        <p:nvSpPr>
          <p:cNvPr id="3" name="Content Placeholder 2"/>
          <p:cNvSpPr>
            <a:spLocks noGrp="1"/>
          </p:cNvSpPr>
          <p:nvPr>
            <p:ph idx="1"/>
          </p:nvPr>
        </p:nvSpPr>
        <p:spPr>
          <a:xfrm>
            <a:off x="457200" y="3657600"/>
            <a:ext cx="8229600" cy="2468563"/>
          </a:xfrm>
        </p:spPr>
        <p:txBody>
          <a:bodyPr rtlCol="0">
            <a:normAutofit/>
          </a:bodyPr>
          <a:lstStyle/>
          <a:p>
            <a:pPr marL="514350" indent="-514350" fontAlgn="auto">
              <a:buNone/>
              <a:defRPr/>
            </a:pPr>
            <a:r>
              <a:rPr lang="ro-RO" dirty="0" smtClean="0">
                <a:solidFill>
                  <a:schemeClr val="tx1">
                    <a:lumMod val="85000"/>
                    <a:lumOff val="15000"/>
                  </a:schemeClr>
                </a:solidFill>
              </a:rPr>
              <a:t>Produsul </a:t>
            </a:r>
            <a:r>
              <a:rPr lang="ro-RO" dirty="0" smtClean="0">
                <a:solidFill>
                  <a:schemeClr val="tx1">
                    <a:lumMod val="85000"/>
                    <a:lumOff val="15000"/>
                  </a:schemeClr>
                </a:solidFill>
              </a:rPr>
              <a:t>poate fii confectionat din mai multe amestecuri de materie prima(carne): carne de vita, oaie sau porc, sau diferite mixuri intre</a:t>
            </a:r>
            <a:endParaRPr lang="ro-RO" dirty="0">
              <a:solidFill>
                <a:schemeClr val="tx1">
                  <a:lumMod val="85000"/>
                  <a:lumOff val="15000"/>
                </a:schemeClr>
              </a:solidFill>
            </a:endParaRPr>
          </a:p>
        </p:txBody>
      </p:sp>
      <p:pic>
        <p:nvPicPr>
          <p:cNvPr id="16388" name="Picture 8"/>
          <p:cNvPicPr>
            <a:picLocks noChangeAspect="1"/>
          </p:cNvPicPr>
          <p:nvPr/>
        </p:nvPicPr>
        <p:blipFill>
          <a:blip r:embed="rId2" cstate="print"/>
          <a:srcRect/>
          <a:stretch>
            <a:fillRect/>
          </a:stretch>
        </p:blipFill>
        <p:spPr bwMode="auto">
          <a:xfrm>
            <a:off x="4572000" y="1219200"/>
            <a:ext cx="2559844" cy="1905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ro-RO" dirty="0" smtClean="0">
                <a:ln>
                  <a:noFill/>
                </a:ln>
              </a:rPr>
              <a:t>Firmele </a:t>
            </a:r>
            <a:r>
              <a:rPr lang="ro-RO" dirty="0" smtClean="0">
                <a:ln>
                  <a:noFill/>
                </a:ln>
              </a:rPr>
              <a:t>care Comercializeaza produsul</a:t>
            </a:r>
          </a:p>
        </p:txBody>
      </p:sp>
      <p:sp>
        <p:nvSpPr>
          <p:cNvPr id="18435" name="Content Placeholder 2"/>
          <p:cNvSpPr>
            <a:spLocks noGrp="1"/>
          </p:cNvSpPr>
          <p:nvPr>
            <p:ph idx="1"/>
          </p:nvPr>
        </p:nvSpPr>
        <p:spPr/>
        <p:txBody>
          <a:bodyPr/>
          <a:lstStyle/>
          <a:p>
            <a:r>
              <a:rPr lang="ro-RO" dirty="0" smtClean="0"/>
              <a:t>Diverse magazine si lanturi de hyper-marketuri (in stare </a:t>
            </a:r>
            <a:r>
              <a:rPr lang="ro-RO" dirty="0" smtClean="0"/>
              <a:t>congelata/ refrigerata)</a:t>
            </a:r>
            <a:endParaRPr lang="ro-RO" dirty="0" smtClean="0"/>
          </a:p>
          <a:p>
            <a:r>
              <a:rPr lang="ro-RO" dirty="0" smtClean="0"/>
              <a:t>Tarabe „ambulante” prin imprejuruimile orasului(in stare preparata)</a:t>
            </a:r>
          </a:p>
          <a:p>
            <a:r>
              <a:rPr lang="ro-RO" dirty="0" smtClean="0"/>
              <a:t>Hale de producatori mari care comercializeaza o intreaga varientate</a:t>
            </a:r>
          </a:p>
          <a:p>
            <a:r>
              <a:rPr lang="ro-RO" dirty="0" smtClean="0"/>
              <a:t>Mici interprinzatori locali</a:t>
            </a:r>
          </a:p>
          <a:p>
            <a:endParaRPr lang="ro-RO" dirty="0" smtClean="0"/>
          </a:p>
        </p:txBody>
      </p:sp>
      <p:pic>
        <p:nvPicPr>
          <p:cNvPr id="3074" name="Picture 2" descr="Imagini pentru taverna buzoian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8516" y="4216401"/>
            <a:ext cx="2046579" cy="18200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Imagini pentru kaufland gri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8321" y="4216401"/>
            <a:ext cx="1828382" cy="18200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3078" name="Picture 6" descr="Imagini pentru hale car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23060" y="4519749"/>
            <a:ext cx="2047729" cy="151674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Cosmin\Desktop\descărcare (1).jpg"/>
          <p:cNvPicPr>
            <a:picLocks noChangeAspect="1" noChangeArrowheads="1"/>
          </p:cNvPicPr>
          <p:nvPr/>
        </p:nvPicPr>
        <p:blipFill>
          <a:blip r:embed="rId3" cstate="print"/>
          <a:srcRect/>
          <a:stretch>
            <a:fillRect/>
          </a:stretch>
        </p:blipFill>
        <p:spPr bwMode="auto">
          <a:xfrm rot="21237126">
            <a:off x="799783" y="1012314"/>
            <a:ext cx="3429000" cy="23448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6" name="Picture 4" descr="C:\Users\Cosmin\Desktop\images (3).jpg"/>
          <p:cNvPicPr>
            <a:picLocks noChangeAspect="1" noChangeArrowheads="1"/>
          </p:cNvPicPr>
          <p:nvPr/>
        </p:nvPicPr>
        <p:blipFill>
          <a:blip r:embed="rId4" cstate="print"/>
          <a:srcRect/>
          <a:stretch>
            <a:fillRect/>
          </a:stretch>
        </p:blipFill>
        <p:spPr bwMode="auto">
          <a:xfrm rot="20860011">
            <a:off x="4829673" y="3493659"/>
            <a:ext cx="3764044" cy="2819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077" name="Picture 5" descr="C:\Users\Cosmin\Desktop\images (1).jpg"/>
          <p:cNvPicPr>
            <a:picLocks noChangeAspect="1" noChangeArrowheads="1"/>
          </p:cNvPicPr>
          <p:nvPr/>
        </p:nvPicPr>
        <p:blipFill>
          <a:blip r:embed="rId5" cstate="print"/>
          <a:srcRect/>
          <a:stretch>
            <a:fillRect/>
          </a:stretch>
        </p:blipFill>
        <p:spPr bwMode="auto">
          <a:xfrm>
            <a:off x="4648200" y="762000"/>
            <a:ext cx="3674533" cy="2362200"/>
          </a:xfrm>
          <a:prstGeom prst="ellipse">
            <a:avLst/>
          </a:prstGeom>
          <a:ln>
            <a:noFill/>
          </a:ln>
          <a:effectLst>
            <a:softEdge rad="112500"/>
          </a:effectLst>
        </p:spPr>
      </p:pic>
      <p:pic>
        <p:nvPicPr>
          <p:cNvPr id="3078" name="Picture 6" descr="C:\Users\Cosmin\Desktop\images (5).jpg"/>
          <p:cNvPicPr>
            <a:picLocks noChangeAspect="1" noChangeArrowheads="1"/>
          </p:cNvPicPr>
          <p:nvPr/>
        </p:nvPicPr>
        <p:blipFill>
          <a:blip r:embed="rId6" cstate="print"/>
          <a:srcRect/>
          <a:stretch>
            <a:fillRect/>
          </a:stretch>
        </p:blipFill>
        <p:spPr bwMode="auto">
          <a:xfrm rot="1147336">
            <a:off x="778874" y="3648933"/>
            <a:ext cx="3733800" cy="25928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
            </a:r>
            <a:br>
              <a:rPr lang="en-US"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br>
            <a:r>
              <a:rPr lang="en-US" b="1" dirty="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
            </a:r>
            <a:br>
              <a:rPr lang="en-US" b="1" dirty="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br>
            <a:r>
              <a:rPr lang="en-US"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
            </a:r>
            <a:br>
              <a:rPr lang="en-US"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br>
            <a:r>
              <a:rPr lang="vi-VN"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De </a:t>
            </a:r>
            <a:r>
              <a:rPr lang="vi-VN" b="1" dirty="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unde vine zacusca, una dintre cele mai populare mâncăruri din </a:t>
            </a:r>
            <a:r>
              <a:rPr lang="vi-VN"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România</a:t>
            </a:r>
            <a:r>
              <a:rPr lang="en-US"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a:t>
            </a:r>
            <a:r>
              <a:rPr lang="vi-VN"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t/>
            </a:r>
            <a:br>
              <a:rPr lang="vi-VN" b="1" dirty="0" smtClean="0">
                <a:ln w="18415" cmpd="sng">
                  <a:solidFill>
                    <a:srgbClr val="FFFFFF"/>
                  </a:solidFill>
                  <a:prstDash val="solid"/>
                </a:ln>
                <a:solidFill>
                  <a:srgbClr val="FFFFFF"/>
                </a:solidFill>
                <a:effectLst>
                  <a:glow rad="101600">
                    <a:schemeClr val="accent6">
                      <a:lumMod val="50000"/>
                      <a:alpha val="60000"/>
                    </a:schemeClr>
                  </a:glow>
                  <a:outerShdw blurRad="50800" dist="38100" dir="8100000" algn="tr" rotWithShape="0">
                    <a:prstClr val="black">
                      <a:alpha val="40000"/>
                    </a:prstClr>
                  </a:outerShdw>
                  <a:reflection blurRad="6350" stA="55000" endA="300" endPos="45500" dir="5400000" sy="-100000" algn="bl" rotWithShape="0"/>
                </a:effectLst>
              </a:rPr>
            </a:br>
            <a:r>
              <a:rPr lang="vi-VN" dirty="0" smtClean="0"/>
              <a:t/>
            </a:r>
            <a:br>
              <a:rPr lang="vi-VN"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endParaRPr lang="en-US" dirty="0" smtClean="0"/>
          </a:p>
          <a:p>
            <a:endParaRPr lang="en-US" dirty="0"/>
          </a:p>
          <a:p>
            <a:endParaRPr lang="en-US" dirty="0" smtClean="0"/>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endParaRPr>
          </a:p>
          <a:p>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Conform </a:t>
            </a:r>
            <a:r>
              <a:rPr lang="vi-V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tradiţiei româneşti, după recolta de toamnă unele familii pregătesc zacuscă şi o conservă în borcane sterilizate, pentru iarnă. Poate fi achiziţionată şi în magazine. Se consumă în special întinsă pe pâine</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t/>
            </a:r>
            <a:b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chemeClr val="accent6">
                      <a:satMod val="175000"/>
                      <a:alpha val="40000"/>
                    </a:schemeClr>
                  </a:glow>
                  <a:outerShdw blurRad="50800" dist="38100" dir="2700000" algn="tl" rotWithShape="0">
                    <a:prstClr val="black">
                      <a:alpha val="40000"/>
                    </a:prstClr>
                  </a:outerShdw>
                  <a:reflection blurRad="6350" stA="55000" endA="300" endPos="45500" dir="5400000" sy="-100000" algn="bl" rotWithShape="0"/>
                </a:effectLst>
              </a:rPr>
            </a:br>
            <a:r>
              <a:rPr lang="vi-VN" dirty="0" smtClean="0"/>
              <a:t/>
            </a:r>
            <a:br>
              <a:rPr lang="vi-VN" dirty="0" smtClean="0"/>
            </a:br>
            <a:endParaRPr lang="en-US" dirty="0"/>
          </a:p>
        </p:txBody>
      </p:sp>
      <p:pic>
        <p:nvPicPr>
          <p:cNvPr id="5" name="Content Placeholder 4" descr="cea-mai-buna-zacusca-de-vinete-de-casa-reteta.jpg"/>
          <p:cNvPicPr>
            <a:picLocks noGrp="1" noChangeAspect="1"/>
          </p:cNvPicPr>
          <p:nvPr>
            <p:ph sz="half" idx="2"/>
          </p:nvPr>
        </p:nvPicPr>
        <p:blipFill>
          <a:blip r:embed="rId2" cstate="print"/>
          <a:stretch>
            <a:fillRect/>
          </a:stretch>
        </p:blipFill>
        <p:spPr>
          <a:xfrm>
            <a:off x="5638800" y="4343400"/>
            <a:ext cx="3121152" cy="2069592"/>
          </a:xfrm>
          <a:prstGeom prst="rect">
            <a:avLst/>
          </a:prstGeom>
          <a:ln>
            <a:noFill/>
          </a:ln>
          <a:effectLst>
            <a:outerShdw blurRad="292100" dist="139700" dir="2700000" algn="tl" rotWithShape="0">
              <a:srgbClr val="333333">
                <a:alpha val="65000"/>
              </a:srgbClr>
            </a:outerShdw>
          </a:effectLst>
        </p:spPr>
      </p:pic>
      <p:pic>
        <p:nvPicPr>
          <p:cNvPr id="6" name="Picture 5" descr="zacusca_92030500.jpg"/>
          <p:cNvPicPr>
            <a:picLocks noChangeAspect="1"/>
          </p:cNvPicPr>
          <p:nvPr/>
        </p:nvPicPr>
        <p:blipFill>
          <a:blip r:embed="rId3" cstate="print"/>
          <a:stretch>
            <a:fillRect/>
          </a:stretch>
        </p:blipFill>
        <p:spPr>
          <a:xfrm>
            <a:off x="5638800" y="2743200"/>
            <a:ext cx="3048000" cy="15001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r>
              <a:rPr lang="vi-V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Există numeroase varietăţi de zacuscă, în </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funcţie </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de ingredientele </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folosite</a:t>
            </a:r>
            <a:r>
              <a:rPr lang="ro-RO"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a:t>
            </a:r>
          </a:p>
          <a:p>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zacuscă </a:t>
            </a:r>
            <a:r>
              <a:rPr lang="vi-V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de ciuperci, zacuscă de fasole, zacuscă de vinete etc.   </a:t>
            </a:r>
            <a:endParaRPr lang="ro-RO"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endParaRPr>
          </a:p>
          <a:p>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lipovenii </a:t>
            </a:r>
            <a:r>
              <a:rPr lang="vi-V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au creat o reţetă autentică de zacuscă cu </a:t>
            </a: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peşte</a:t>
            </a:r>
            <a:b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br>
            <a: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t/>
            </a:r>
            <a:br>
              <a:rPr lang="vi-V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rPr>
            </a:b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outerShdw blurRad="50800" dist="38100" dir="8100000" algn="tr" rotWithShape="0">
                  <a:prstClr val="black">
                    <a:alpha val="40000"/>
                  </a:prstClr>
                </a:outerShdw>
                <a:reflection blurRad="6350" stA="55000" endA="300" endPos="45500" dir="5400000" sy="-100000" algn="bl" rotWithShape="0"/>
              </a:effectLst>
            </a:endParaRPr>
          </a:p>
        </p:txBody>
      </p:sp>
      <p:pic>
        <p:nvPicPr>
          <p:cNvPr id="5" name="Content Placeholder 4" descr="zacusca-de-vinete-retete-de-zacusca-cu-legume.jpg"/>
          <p:cNvPicPr>
            <a:picLocks noGrp="1" noChangeAspect="1"/>
          </p:cNvPicPr>
          <p:nvPr>
            <p:ph sz="half" idx="2"/>
          </p:nvPr>
        </p:nvPicPr>
        <p:blipFill>
          <a:blip r:embed="rId2" cstate="print"/>
          <a:stretch>
            <a:fillRect/>
          </a:stretch>
        </p:blipFill>
        <p:spPr>
          <a:xfrm>
            <a:off x="5867400" y="4114800"/>
            <a:ext cx="3048000" cy="2133600"/>
          </a:xfrm>
          <a:prstGeom prst="rect">
            <a:avLst/>
          </a:prstGeom>
          <a:ln>
            <a:noFill/>
          </a:ln>
          <a:effectLst>
            <a:outerShdw blurRad="292100" dist="139700" dir="2700000" algn="tl" rotWithShape="0">
              <a:srgbClr val="333333">
                <a:alpha val="65000"/>
              </a:srgbClr>
            </a:outerShdw>
          </a:effectLst>
        </p:spPr>
      </p:pic>
      <p:pic>
        <p:nvPicPr>
          <p:cNvPr id="6" name="Picture 5" descr="zacusca.JPG"/>
          <p:cNvPicPr>
            <a:picLocks noChangeAspect="1"/>
          </p:cNvPicPr>
          <p:nvPr/>
        </p:nvPicPr>
        <p:blipFill>
          <a:blip r:embed="rId3" cstate="print"/>
          <a:stretch>
            <a:fillRect/>
          </a:stretch>
        </p:blipFill>
        <p:spPr>
          <a:xfrm>
            <a:off x="6934200" y="228600"/>
            <a:ext cx="1975485"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458200" cy="1600200"/>
          </a:xfrm>
        </p:spPr>
        <p:txBody>
          <a:bodyPr>
            <a:normAutofit/>
          </a:bodyPr>
          <a:lstStyle/>
          <a:p>
            <a:r>
              <a:rPr lang="en-US" sz="4800" b="1" dirty="0" err="1" smtClean="0">
                <a:solidFill>
                  <a:schemeClr val="tx1"/>
                </a:solidFill>
              </a:rPr>
              <a:t>Carnatii</a:t>
            </a:r>
            <a:r>
              <a:rPr lang="en-US" sz="4800" b="1" dirty="0" smtClean="0">
                <a:solidFill>
                  <a:schemeClr val="tx1"/>
                </a:solidFill>
              </a:rPr>
              <a:t> </a:t>
            </a:r>
            <a:r>
              <a:rPr lang="en-US" sz="4800" b="1" dirty="0" smtClean="0">
                <a:solidFill>
                  <a:schemeClr val="tx1"/>
                </a:solidFill>
              </a:rPr>
              <a:t>de </a:t>
            </a:r>
            <a:r>
              <a:rPr lang="en-US" sz="4800" b="1" dirty="0" err="1" smtClean="0">
                <a:solidFill>
                  <a:schemeClr val="tx1"/>
                </a:solidFill>
              </a:rPr>
              <a:t>Plescoi</a:t>
            </a:r>
            <a:r>
              <a:rPr lang="ro-RO" sz="4800" b="1" dirty="0" smtClean="0">
                <a:solidFill>
                  <a:schemeClr val="tx1"/>
                </a:solidFill>
              </a:rPr>
              <a:t/>
            </a:r>
            <a:br>
              <a:rPr lang="ro-RO" sz="4800" b="1" dirty="0" smtClean="0">
                <a:solidFill>
                  <a:schemeClr val="tx1"/>
                </a:solidFill>
              </a:rPr>
            </a:br>
            <a:r>
              <a:rPr lang="ro-RO" sz="4800" b="1" dirty="0" smtClean="0"/>
              <a:t>Plescoi saussages</a:t>
            </a:r>
            <a:endParaRPr lang="en-US" sz="4800" b="1" dirty="0">
              <a:solidFill>
                <a:schemeClr val="tx1"/>
              </a:solidFill>
            </a:endParaRPr>
          </a:p>
        </p:txBody>
      </p:sp>
      <p:sp>
        <p:nvSpPr>
          <p:cNvPr id="3" name="Subtitle 2"/>
          <p:cNvSpPr>
            <a:spLocks noGrp="1"/>
          </p:cNvSpPr>
          <p:nvPr>
            <p:ph type="subTitle" idx="1"/>
          </p:nvPr>
        </p:nvSpPr>
        <p:spPr>
          <a:xfrm>
            <a:off x="1143000" y="3886200"/>
            <a:ext cx="6705600" cy="914400"/>
          </a:xfrm>
        </p:spPr>
        <p:txBody>
          <a:bodyPr/>
          <a:lstStyle/>
          <a:p>
            <a:endParaRPr lang="en-US" dirty="0"/>
          </a:p>
        </p:txBody>
      </p:sp>
      <p:pic>
        <p:nvPicPr>
          <p:cNvPr id="6147" name="Picture 3" descr="D:\D\Documentele mele\J&amp;B\Carnati-romanesti.jpg"/>
          <p:cNvPicPr>
            <a:picLocks noChangeAspect="1" noChangeArrowheads="1"/>
          </p:cNvPicPr>
          <p:nvPr/>
        </p:nvPicPr>
        <p:blipFill>
          <a:blip r:embed="rId2" cstate="print"/>
          <a:srcRect/>
          <a:stretch>
            <a:fillRect/>
          </a:stretch>
        </p:blipFill>
        <p:spPr bwMode="auto">
          <a:xfrm>
            <a:off x="990600" y="2133600"/>
            <a:ext cx="7162799" cy="4572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564904"/>
            <a:ext cx="8077200" cy="1673352"/>
          </a:xfrm>
        </p:spPr>
        <p:txBody>
          <a:bodyPr/>
          <a:lstStyle/>
          <a:p>
            <a:pPr algn="ctr" fontAlgn="auto">
              <a:spcAft>
                <a:spcPts val="0"/>
              </a:spcAft>
              <a:defRPr/>
            </a:pPr>
            <a:r>
              <a:rPr lang="en-US" dirty="0" err="1" smtClean="0">
                <a:solidFill>
                  <a:schemeClr val="accent1">
                    <a:satMod val="150000"/>
                  </a:schemeClr>
                </a:solidFill>
              </a:rPr>
              <a:t>Pastrama</a:t>
            </a:r>
            <a:r>
              <a:rPr lang="en-US" dirty="0" smtClean="0">
                <a:solidFill>
                  <a:schemeClr val="accent1">
                    <a:satMod val="150000"/>
                  </a:schemeClr>
                </a:solidFill>
              </a:rPr>
              <a:t> de </a:t>
            </a:r>
            <a:r>
              <a:rPr lang="en-US" dirty="0" err="1" smtClean="0">
                <a:solidFill>
                  <a:schemeClr val="accent1">
                    <a:satMod val="150000"/>
                  </a:schemeClr>
                </a:solidFill>
              </a:rPr>
              <a:t>oaie</a:t>
            </a:r>
            <a:endParaRPr lang="en-US" dirty="0">
              <a:solidFill>
                <a:schemeClr val="accent1">
                  <a:satMod val="150000"/>
                </a:schemeClr>
              </a:solidFill>
            </a:endParaRPr>
          </a:p>
        </p:txBody>
      </p:sp>
      <p:sp>
        <p:nvSpPr>
          <p:cNvPr id="8198" name="TextBox 5"/>
          <p:cNvSpPr txBox="1">
            <a:spLocks noChangeArrowheads="1"/>
          </p:cNvSpPr>
          <p:nvPr/>
        </p:nvSpPr>
        <p:spPr bwMode="auto">
          <a:xfrm>
            <a:off x="3419475" y="6453188"/>
            <a:ext cx="1873250" cy="369887"/>
          </a:xfrm>
          <a:prstGeom prst="rect">
            <a:avLst/>
          </a:prstGeom>
          <a:noFill/>
          <a:ln w="9525">
            <a:noFill/>
            <a:miter lim="800000"/>
            <a:headEnd/>
            <a:tailEnd/>
          </a:ln>
        </p:spPr>
        <p:txBody>
          <a:bodyPr>
            <a:spAutoFit/>
          </a:bodyPr>
          <a:lstStyle/>
          <a:p>
            <a:pPr algn="ctr"/>
            <a:r>
              <a:rPr lang="en-US">
                <a:solidFill>
                  <a:srgbClr val="FFFF00"/>
                </a:solidFill>
                <a:latin typeface="Arial Narrow" pitchFamily="34" charset="0"/>
              </a:rPr>
              <a:t>2014-2015</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err="1" smtClean="0">
                <a:solidFill>
                  <a:schemeClr val="accent1">
                    <a:satMod val="150000"/>
                  </a:schemeClr>
                </a:solidFill>
                <a:latin typeface="Algerian" pitchFamily="82" charset="0"/>
              </a:rPr>
              <a:t>Scurt</a:t>
            </a:r>
            <a:r>
              <a:rPr lang="en-US" dirty="0" smtClean="0">
                <a:solidFill>
                  <a:schemeClr val="accent1">
                    <a:satMod val="150000"/>
                  </a:schemeClr>
                </a:solidFill>
                <a:latin typeface="Algerian" pitchFamily="82" charset="0"/>
              </a:rPr>
              <a:t> </a:t>
            </a:r>
            <a:r>
              <a:rPr lang="en-US" dirty="0" err="1" smtClean="0">
                <a:solidFill>
                  <a:schemeClr val="accent1">
                    <a:satMod val="150000"/>
                  </a:schemeClr>
                </a:solidFill>
                <a:latin typeface="Algerian" pitchFamily="82" charset="0"/>
              </a:rPr>
              <a:t>istoric</a:t>
            </a:r>
            <a:endParaRPr lang="en-US" dirty="0">
              <a:solidFill>
                <a:schemeClr val="accent1">
                  <a:satMod val="150000"/>
                </a:schemeClr>
              </a:solidFill>
              <a:latin typeface="Algerian" pitchFamily="82" charset="0"/>
            </a:endParaRPr>
          </a:p>
        </p:txBody>
      </p:sp>
      <p:sp>
        <p:nvSpPr>
          <p:cNvPr id="5" name="Text Placeholder 4"/>
          <p:cNvSpPr>
            <a:spLocks noGrp="1"/>
          </p:cNvSpPr>
          <p:nvPr>
            <p:ph type="body" sz="half" idx="2"/>
          </p:nvPr>
        </p:nvSpPr>
        <p:spPr>
          <a:xfrm>
            <a:off x="179388" y="1673225"/>
            <a:ext cx="2520950" cy="5184775"/>
          </a:xfrm>
        </p:spPr>
        <p:txBody>
          <a:bodyPr rtlCol="0">
            <a:normAutofit/>
          </a:bodyPr>
          <a:lstStyle/>
          <a:p>
            <a:pPr fontAlgn="auto">
              <a:spcBef>
                <a:spcPts val="0"/>
              </a:spcBef>
              <a:spcAft>
                <a:spcPts val="0"/>
              </a:spcAft>
              <a:buFont typeface="Wingdings 2"/>
              <a:buNone/>
              <a:defRPr/>
            </a:pPr>
            <a:r>
              <a:rPr lang="vi-VN" sz="1600" b="1" dirty="0">
                <a:solidFill>
                  <a:schemeClr val="tx2">
                    <a:lumMod val="50000"/>
                  </a:schemeClr>
                </a:solidFill>
              </a:rPr>
              <a:t>Începuturile </a:t>
            </a:r>
            <a:r>
              <a:rPr lang="en-US" sz="1600" b="1" dirty="0" smtClean="0">
                <a:solidFill>
                  <a:schemeClr val="tx2">
                    <a:lumMod val="50000"/>
                  </a:schemeClr>
                </a:solidFill>
                <a:latin typeface="Arial" pitchFamily="34" charset="0"/>
                <a:cs typeface="Arial" pitchFamily="34" charset="0"/>
              </a:rPr>
              <a:t>nu se </a:t>
            </a:r>
            <a:r>
              <a:rPr lang="en-US" sz="1600" b="1" dirty="0" err="1" smtClean="0">
                <a:solidFill>
                  <a:schemeClr val="tx2">
                    <a:lumMod val="50000"/>
                  </a:schemeClr>
                </a:solidFill>
                <a:latin typeface="Arial" pitchFamily="34" charset="0"/>
                <a:cs typeface="Arial" pitchFamily="34" charset="0"/>
              </a:rPr>
              <a:t>mai</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cunosc</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dar</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exista</a:t>
            </a:r>
            <a:r>
              <a:rPr lang="en-US" sz="1600" b="1" dirty="0" smtClean="0">
                <a:solidFill>
                  <a:schemeClr val="tx2">
                    <a:lumMod val="50000"/>
                  </a:schemeClr>
                </a:solidFill>
                <a:latin typeface="Arial" pitchFamily="34" charset="0"/>
                <a:cs typeface="Arial" pitchFamily="34" charset="0"/>
              </a:rPr>
              <a:t> o </a:t>
            </a:r>
            <a:r>
              <a:rPr lang="vi-VN" sz="1600" b="1" dirty="0" smtClean="0">
                <a:solidFill>
                  <a:schemeClr val="tx2">
                    <a:lumMod val="50000"/>
                  </a:schemeClr>
                </a:solidFill>
              </a:rPr>
              <a:t>legenda </a:t>
            </a:r>
            <a:r>
              <a:rPr lang="en-US" sz="1600" b="1" dirty="0" smtClean="0">
                <a:solidFill>
                  <a:schemeClr val="tx2">
                    <a:lumMod val="50000"/>
                  </a:schemeClr>
                </a:solidFill>
                <a:latin typeface="Arial" pitchFamily="34" charset="0"/>
                <a:cs typeface="Arial" pitchFamily="34" charset="0"/>
              </a:rPr>
              <a:t>a</a:t>
            </a:r>
            <a:r>
              <a:rPr lang="en-US" sz="1600" b="1" dirty="0" smtClean="0">
                <a:solidFill>
                  <a:schemeClr val="tx2">
                    <a:lumMod val="50000"/>
                  </a:schemeClr>
                </a:solidFill>
              </a:rPr>
              <a:t> </a:t>
            </a:r>
            <a:r>
              <a:rPr lang="vi-VN" sz="1600" b="1" dirty="0" smtClean="0">
                <a:solidFill>
                  <a:schemeClr val="tx2">
                    <a:lumMod val="50000"/>
                  </a:schemeClr>
                </a:solidFill>
              </a:rPr>
              <a:t>haiducilor</a:t>
            </a:r>
            <a:r>
              <a:rPr lang="en-US" sz="1600" b="1" dirty="0" smtClean="0">
                <a:solidFill>
                  <a:schemeClr val="tx2">
                    <a:lumMod val="50000"/>
                  </a:schemeClr>
                </a:solidFill>
              </a:rPr>
              <a:t> </a:t>
            </a:r>
            <a:r>
              <a:rPr lang="en-US" sz="1600" b="1" dirty="0" smtClean="0">
                <a:solidFill>
                  <a:schemeClr val="tx2">
                    <a:lumMod val="50000"/>
                  </a:schemeClr>
                </a:solidFill>
                <a:latin typeface="Arial" pitchFamily="34" charset="0"/>
                <a:cs typeface="Arial" pitchFamily="34" charset="0"/>
              </a:rPr>
              <a:t>care </a:t>
            </a:r>
            <a:r>
              <a:rPr lang="en-US" sz="1600" b="1" dirty="0" err="1" smtClean="0">
                <a:solidFill>
                  <a:schemeClr val="tx2">
                    <a:lumMod val="50000"/>
                  </a:schemeClr>
                </a:solidFill>
                <a:latin typeface="Arial" pitchFamily="34" charset="0"/>
                <a:cs typeface="Arial" pitchFamily="34" charset="0"/>
              </a:rPr>
              <a:t>spune</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ca</a:t>
            </a:r>
            <a:r>
              <a:rPr lang="vi-VN" sz="1600" b="1" dirty="0" smtClean="0">
                <a:solidFill>
                  <a:schemeClr val="tx2">
                    <a:lumMod val="50000"/>
                  </a:schemeClr>
                </a:solidFill>
                <a:cs typeface="Arial" pitchFamily="34" charset="0"/>
              </a:rPr>
              <a:t> </a:t>
            </a:r>
            <a:r>
              <a:rPr lang="en-US" sz="1600" b="1" dirty="0" smtClean="0">
                <a:solidFill>
                  <a:schemeClr val="tx2">
                    <a:lumMod val="50000"/>
                  </a:schemeClr>
                </a:solidFill>
                <a:latin typeface="Arial" pitchFamily="34" charset="0"/>
                <a:cs typeface="Arial" pitchFamily="34" charset="0"/>
              </a:rPr>
              <a:t>e</a:t>
            </a:r>
            <a:r>
              <a:rPr lang="vi-VN" sz="1600" b="1" dirty="0" smtClean="0">
                <a:solidFill>
                  <a:schemeClr val="tx2">
                    <a:lumMod val="50000"/>
                  </a:schemeClr>
                </a:solidFill>
              </a:rPr>
              <a:t>i </a:t>
            </a:r>
            <a:r>
              <a:rPr lang="vi-VN" sz="1600" b="1" dirty="0">
                <a:solidFill>
                  <a:schemeClr val="tx2">
                    <a:lumMod val="50000"/>
                  </a:schemeClr>
                </a:solidFill>
              </a:rPr>
              <a:t>prindeau oile muntenilor bogaţi, când aceştia veneau la târg, la Buzău şi, ca să nu-i prindă potera cu prada vie, o făceau pastramă şi cârnaţi</a:t>
            </a:r>
            <a:r>
              <a:rPr lang="vi-VN" sz="1600" b="1" dirty="0" smtClean="0">
                <a:solidFill>
                  <a:schemeClr val="tx2">
                    <a:lumMod val="50000"/>
                  </a:schemeClr>
                </a:solidFill>
              </a:rPr>
              <a:t>.</a:t>
            </a:r>
            <a:endParaRPr lang="en-US" sz="1600" b="1" dirty="0" smtClean="0">
              <a:solidFill>
                <a:schemeClr val="tx2">
                  <a:lumMod val="50000"/>
                </a:schemeClr>
              </a:solidFill>
            </a:endParaRPr>
          </a:p>
        </p:txBody>
      </p:sp>
      <p:pic>
        <p:nvPicPr>
          <p:cNvPr id="10244" name="Picture 2"/>
          <p:cNvPicPr>
            <a:picLocks noChangeAspect="1"/>
          </p:cNvPicPr>
          <p:nvPr/>
        </p:nvPicPr>
        <p:blipFill>
          <a:blip r:embed="rId3" cstate="print"/>
          <a:srcRect/>
          <a:stretch>
            <a:fillRect/>
          </a:stretch>
        </p:blipFill>
        <p:spPr bwMode="auto">
          <a:xfrm>
            <a:off x="2916238" y="1916113"/>
            <a:ext cx="6227762" cy="4465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9388" y="1773238"/>
            <a:ext cx="2663825" cy="4751387"/>
          </a:xfrm>
        </p:spPr>
        <p:txBody>
          <a:bodyPr rtlCol="0">
            <a:normAutofit/>
          </a:bodyPr>
          <a:lstStyle/>
          <a:p>
            <a:pPr fontAlgn="auto">
              <a:spcBef>
                <a:spcPts val="0"/>
              </a:spcBef>
              <a:spcAft>
                <a:spcPts val="0"/>
              </a:spcAft>
              <a:buFont typeface="Wingdings 2"/>
              <a:buNone/>
              <a:defRPr/>
            </a:pPr>
            <a:r>
              <a:rPr lang="en-US" sz="1600" b="1" dirty="0" smtClean="0">
                <a:solidFill>
                  <a:schemeClr val="tx2">
                    <a:lumMod val="50000"/>
                  </a:schemeClr>
                </a:solidFill>
                <a:latin typeface="Arial" pitchFamily="34" charset="0"/>
                <a:cs typeface="Arial" pitchFamily="34" charset="0"/>
              </a:rPr>
              <a:t>C</a:t>
            </a:r>
            <a:r>
              <a:rPr lang="vi-VN" sz="1600" b="1" dirty="0" smtClean="0">
                <a:solidFill>
                  <a:schemeClr val="tx2">
                    <a:lumMod val="50000"/>
                  </a:schemeClr>
                </a:solidFill>
                <a:cs typeface="Arial" pitchFamily="34" charset="0"/>
              </a:rPr>
              <a:t>ele </a:t>
            </a:r>
            <a:r>
              <a:rPr lang="vi-VN" sz="1600" b="1" dirty="0">
                <a:solidFill>
                  <a:schemeClr val="tx2">
                    <a:lumMod val="50000"/>
                  </a:schemeClr>
                </a:solidFill>
                <a:cs typeface="Arial" pitchFamily="34" charset="0"/>
              </a:rPr>
              <a:t>mai multe surse indică pastrama ca fiind un produs românesc, preparat din carne de oaie sau de capră, sărată, condimentată şi uscată la fum, servită apoi friptă la grătar. Preparatul a fost importat şi de alte bucătării, care îl prepară </a:t>
            </a:r>
            <a:r>
              <a:rPr lang="vi-VN" sz="1600" b="1" dirty="0" smtClean="0">
                <a:solidFill>
                  <a:schemeClr val="tx2">
                    <a:lumMod val="50000"/>
                  </a:schemeClr>
                </a:solidFill>
                <a:cs typeface="Arial" pitchFamily="34" charset="0"/>
              </a:rPr>
              <a:t>similar</a:t>
            </a:r>
            <a:r>
              <a:rPr lang="en-US" sz="1600" b="1" dirty="0" smtClean="0">
                <a:solidFill>
                  <a:schemeClr val="tx2">
                    <a:lumMod val="50000"/>
                  </a:schemeClr>
                </a:solidFill>
                <a:latin typeface="Arial" pitchFamily="34" charset="0"/>
                <a:cs typeface="Arial" pitchFamily="34" charset="0"/>
              </a:rPr>
              <a:t>.</a:t>
            </a:r>
            <a:endParaRPr lang="en-US" sz="1600" b="1" dirty="0">
              <a:solidFill>
                <a:schemeClr val="tx2">
                  <a:lumMod val="50000"/>
                </a:schemeClr>
              </a:solidFill>
              <a:latin typeface="Arial" pitchFamily="34" charset="0"/>
              <a:cs typeface="Arial" pitchFamily="34" charset="0"/>
            </a:endParaRPr>
          </a:p>
        </p:txBody>
      </p:sp>
      <p:pic>
        <p:nvPicPr>
          <p:cNvPr id="12292" name="Picture 2" descr="C:\Users\M4rYu5\Desktop\pastrama\pastrama_vita[1].jpg"/>
          <p:cNvPicPr>
            <a:picLocks noChangeAspect="1" noChangeArrowheads="1"/>
          </p:cNvPicPr>
          <p:nvPr/>
        </p:nvPicPr>
        <p:blipFill>
          <a:blip r:embed="rId3" cstate="print"/>
          <a:srcRect/>
          <a:stretch>
            <a:fillRect/>
          </a:stretch>
        </p:blipFill>
        <p:spPr bwMode="auto">
          <a:xfrm>
            <a:off x="3657600" y="1676400"/>
            <a:ext cx="4620858" cy="3633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cstate="print"/>
          <a:srcRect l="11265" r="11265"/>
          <a:stretch>
            <a:fillRect/>
          </a:stretch>
        </p:blipFill>
        <p:spPr>
          <a:xfrm>
            <a:off x="3962400" y="1524000"/>
            <a:ext cx="3733800" cy="3025682"/>
          </a:xfrm>
        </p:spPr>
      </p:pic>
      <p:sp>
        <p:nvSpPr>
          <p:cNvPr id="4" name="Text Placeholder 3"/>
          <p:cNvSpPr>
            <a:spLocks noGrp="1"/>
          </p:cNvSpPr>
          <p:nvPr>
            <p:ph type="body" sz="half" idx="2"/>
          </p:nvPr>
        </p:nvSpPr>
        <p:spPr>
          <a:xfrm>
            <a:off x="165100" y="1728788"/>
            <a:ext cx="2468563" cy="4572000"/>
          </a:xfrm>
        </p:spPr>
        <p:txBody>
          <a:bodyPr rtlCol="0">
            <a:normAutofit/>
          </a:bodyPr>
          <a:lstStyle/>
          <a:p>
            <a:pPr fontAlgn="auto">
              <a:spcBef>
                <a:spcPts val="0"/>
              </a:spcBef>
              <a:spcAft>
                <a:spcPts val="0"/>
              </a:spcAft>
              <a:buFont typeface="Wingdings 2"/>
              <a:buNone/>
              <a:defRPr/>
            </a:pPr>
            <a:r>
              <a:rPr lang="en-US" sz="1600" b="1" dirty="0" err="1" smtClean="0">
                <a:solidFill>
                  <a:schemeClr val="tx2">
                    <a:lumMod val="50000"/>
                  </a:schemeClr>
                </a:solidFill>
                <a:latin typeface="Arial" pitchFamily="34" charset="0"/>
                <a:cs typeface="Arial" pitchFamily="34" charset="0"/>
              </a:rPr>
              <a:t>Pastrama</a:t>
            </a:r>
            <a:r>
              <a:rPr lang="en-US" sz="1600" b="1" dirty="0" smtClean="0">
                <a:solidFill>
                  <a:schemeClr val="tx2">
                    <a:lumMod val="50000"/>
                  </a:schemeClr>
                </a:solidFill>
                <a:latin typeface="Arial" pitchFamily="34" charset="0"/>
                <a:cs typeface="Arial" pitchFamily="34" charset="0"/>
              </a:rPr>
              <a:t> de </a:t>
            </a:r>
            <a:r>
              <a:rPr lang="en-US" sz="1600" b="1" dirty="0" err="1" smtClean="0">
                <a:solidFill>
                  <a:schemeClr val="tx2">
                    <a:lumMod val="50000"/>
                  </a:schemeClr>
                </a:solidFill>
                <a:latin typeface="Arial" pitchFamily="34" charset="0"/>
                <a:cs typeface="Arial" pitchFamily="34" charset="0"/>
              </a:rPr>
              <a:t>oaie</a:t>
            </a:r>
            <a:r>
              <a:rPr lang="en-US" sz="1600" b="1" dirty="0" smtClean="0">
                <a:solidFill>
                  <a:schemeClr val="tx2">
                    <a:lumMod val="50000"/>
                  </a:schemeClr>
                </a:solidFill>
                <a:latin typeface="Arial" pitchFamily="34" charset="0"/>
                <a:cs typeface="Arial" pitchFamily="34" charset="0"/>
              </a:rPr>
              <a:t> de </a:t>
            </a:r>
            <a:r>
              <a:rPr lang="en-US" sz="1600" b="1" dirty="0" err="1" smtClean="0">
                <a:solidFill>
                  <a:schemeClr val="tx2">
                    <a:lumMod val="50000"/>
                  </a:schemeClr>
                </a:solidFill>
                <a:latin typeface="Arial" pitchFamily="34" charset="0"/>
                <a:cs typeface="Arial" pitchFamily="34" charset="0"/>
              </a:rPr>
              <a:t>Plescoi</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este</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marca</a:t>
            </a:r>
            <a:r>
              <a:rPr lang="en-US" sz="1600" b="1" dirty="0" smtClean="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inregistrata</a:t>
            </a:r>
            <a:r>
              <a:rPr lang="en-US" sz="1600" b="1" dirty="0">
                <a:solidFill>
                  <a:schemeClr val="tx2">
                    <a:lumMod val="50000"/>
                  </a:schemeClr>
                </a:solidFill>
                <a:latin typeface="Arial" pitchFamily="34" charset="0"/>
                <a:cs typeface="Arial" pitchFamily="34" charset="0"/>
              </a:rPr>
              <a:t> de </a:t>
            </a:r>
            <a:r>
              <a:rPr lang="en-US" sz="1600" b="1" dirty="0" err="1">
                <a:solidFill>
                  <a:schemeClr val="tx2">
                    <a:lumMod val="50000"/>
                  </a:schemeClr>
                </a:solidFill>
                <a:latin typeface="Arial" pitchFamily="34" charset="0"/>
                <a:cs typeface="Arial" pitchFamily="34" charset="0"/>
              </a:rPr>
              <a:t>catre</a:t>
            </a:r>
            <a:r>
              <a:rPr lang="en-US" sz="1600" b="1" dirty="0">
                <a:solidFill>
                  <a:schemeClr val="tx2">
                    <a:lumMod val="50000"/>
                  </a:schemeClr>
                </a:solidFill>
                <a:latin typeface="Arial" pitchFamily="34" charset="0"/>
                <a:cs typeface="Arial" pitchFamily="34" charset="0"/>
              </a:rPr>
              <a:t> </a:t>
            </a:r>
            <a:r>
              <a:rPr lang="en-US" sz="1600" b="1" dirty="0" err="1">
                <a:solidFill>
                  <a:schemeClr val="tx2">
                    <a:lumMod val="50000"/>
                  </a:schemeClr>
                </a:solidFill>
                <a:latin typeface="Arial" pitchFamily="34" charset="0"/>
                <a:cs typeface="Arial" pitchFamily="34" charset="0"/>
              </a:rPr>
              <a:t>producatorul</a:t>
            </a:r>
            <a:r>
              <a:rPr lang="en-US" sz="1600" b="1" dirty="0">
                <a:solidFill>
                  <a:schemeClr val="tx2">
                    <a:lumMod val="50000"/>
                  </a:schemeClr>
                </a:solidFill>
                <a:latin typeface="Arial" pitchFamily="34" charset="0"/>
                <a:cs typeface="Arial" pitchFamily="34" charset="0"/>
              </a:rPr>
              <a:t> S.C. VALMAR 05S.R.L. </a:t>
            </a:r>
          </a:p>
          <a:p>
            <a:pPr fontAlgn="auto">
              <a:spcBef>
                <a:spcPts val="0"/>
              </a:spcBef>
              <a:spcAft>
                <a:spcPts val="0"/>
              </a:spcAft>
              <a:buFont typeface="Wingdings 2"/>
              <a:buNone/>
              <a:defRPr/>
            </a:pPr>
            <a:r>
              <a:rPr lang="en-US" sz="1600" b="1" dirty="0" smtClean="0">
                <a:solidFill>
                  <a:schemeClr val="tx2">
                    <a:lumMod val="50000"/>
                  </a:schemeClr>
                </a:solidFill>
                <a:latin typeface="Arial" pitchFamily="34" charset="0"/>
                <a:cs typeface="Arial" pitchFamily="34" charset="0"/>
              </a:rPr>
              <a:t>in  </a:t>
            </a:r>
            <a:r>
              <a:rPr lang="en-US" sz="1600" b="1" dirty="0" err="1">
                <a:solidFill>
                  <a:schemeClr val="tx2">
                    <a:lumMod val="50000"/>
                  </a:schemeClr>
                </a:solidFill>
                <a:latin typeface="Arial" pitchFamily="34" charset="0"/>
                <a:cs typeface="Arial" pitchFamily="34" charset="0"/>
              </a:rPr>
              <a:t>Registrul</a:t>
            </a:r>
            <a:r>
              <a:rPr lang="en-US" sz="1600" b="1" dirty="0">
                <a:solidFill>
                  <a:schemeClr val="tx2">
                    <a:lumMod val="50000"/>
                  </a:schemeClr>
                </a:solidFill>
                <a:latin typeface="Arial" pitchFamily="34" charset="0"/>
                <a:cs typeface="Arial" pitchFamily="34" charset="0"/>
              </a:rPr>
              <a:t>  </a:t>
            </a:r>
            <a:r>
              <a:rPr lang="en-US" sz="1600" b="1" dirty="0" err="1">
                <a:solidFill>
                  <a:schemeClr val="tx2">
                    <a:lumMod val="50000"/>
                  </a:schemeClr>
                </a:solidFill>
                <a:latin typeface="Arial" pitchFamily="34" charset="0"/>
                <a:cs typeface="Arial" pitchFamily="34" charset="0"/>
              </a:rPr>
              <a:t>naţional</a:t>
            </a:r>
            <a:r>
              <a:rPr lang="en-US" sz="1600" b="1" dirty="0">
                <a:solidFill>
                  <a:schemeClr val="tx2">
                    <a:lumMod val="50000"/>
                  </a:schemeClr>
                </a:solidFill>
                <a:latin typeface="Arial" pitchFamily="34" charset="0"/>
                <a:cs typeface="Arial" pitchFamily="34" charset="0"/>
              </a:rPr>
              <a:t> al </a:t>
            </a:r>
            <a:r>
              <a:rPr lang="en-US" sz="1600" b="1" dirty="0" err="1">
                <a:solidFill>
                  <a:schemeClr val="tx2">
                    <a:lumMod val="50000"/>
                  </a:schemeClr>
                </a:solidFill>
                <a:latin typeface="Arial" pitchFamily="34" charset="0"/>
                <a:cs typeface="Arial" pitchFamily="34" charset="0"/>
              </a:rPr>
              <a:t>produselor</a:t>
            </a:r>
            <a:r>
              <a:rPr lang="en-US" sz="1600" b="1" dirty="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tradiţionale</a:t>
            </a:r>
            <a:r>
              <a:rPr lang="en-US" sz="1600" b="1" dirty="0" smtClean="0">
                <a:solidFill>
                  <a:schemeClr val="tx2">
                    <a:lumMod val="50000"/>
                  </a:schemeClr>
                </a:solidFill>
                <a:latin typeface="Arial" pitchFamily="34" charset="0"/>
                <a:cs typeface="Arial" pitchFamily="34" charset="0"/>
              </a:rPr>
              <a:t> din </a:t>
            </a:r>
            <a:r>
              <a:rPr lang="en-US" sz="1600" b="1" dirty="0" err="1" smtClean="0">
                <a:solidFill>
                  <a:schemeClr val="tx2">
                    <a:lumMod val="50000"/>
                  </a:schemeClr>
                </a:solidFill>
                <a:latin typeface="Arial" pitchFamily="34" charset="0"/>
                <a:cs typeface="Arial" pitchFamily="34" charset="0"/>
              </a:rPr>
              <a:t>judetul</a:t>
            </a:r>
            <a:r>
              <a:rPr lang="en-US" sz="1600" b="1" dirty="0" smtClean="0">
                <a:solidFill>
                  <a:schemeClr val="tx2">
                    <a:lumMod val="50000"/>
                  </a:schemeClr>
                </a:solidFill>
                <a:latin typeface="Arial" pitchFamily="34" charset="0"/>
                <a:cs typeface="Arial" pitchFamily="34" charset="0"/>
              </a:rPr>
              <a:t> Buzau </a:t>
            </a:r>
            <a:r>
              <a:rPr lang="en-US" sz="1600" b="1" dirty="0">
                <a:solidFill>
                  <a:schemeClr val="tx2">
                    <a:lumMod val="50000"/>
                  </a:schemeClr>
                </a:solidFill>
                <a:latin typeface="Arial" pitchFamily="34" charset="0"/>
                <a:cs typeface="Arial" pitchFamily="34" charset="0"/>
              </a:rPr>
              <a:t>(RNPT) conform </a:t>
            </a:r>
            <a:r>
              <a:rPr lang="en-US" sz="1600" b="1" dirty="0" err="1">
                <a:solidFill>
                  <a:schemeClr val="tx2">
                    <a:lumMod val="50000"/>
                  </a:schemeClr>
                </a:solidFill>
                <a:latin typeface="Arial" pitchFamily="34" charset="0"/>
                <a:cs typeface="Arial" pitchFamily="34" charset="0"/>
              </a:rPr>
              <a:t>ordinului</a:t>
            </a:r>
            <a:r>
              <a:rPr lang="en-US" sz="1600" b="1" dirty="0">
                <a:solidFill>
                  <a:schemeClr val="tx2">
                    <a:lumMod val="50000"/>
                  </a:schemeClr>
                </a:solidFill>
                <a:latin typeface="Arial" pitchFamily="34" charset="0"/>
                <a:cs typeface="Arial" pitchFamily="34" charset="0"/>
              </a:rPr>
              <a:t> nr. 724 din 29 </a:t>
            </a:r>
            <a:r>
              <a:rPr lang="en-US" sz="1600" b="1" dirty="0" err="1">
                <a:solidFill>
                  <a:schemeClr val="tx2">
                    <a:lumMod val="50000"/>
                  </a:schemeClr>
                </a:solidFill>
                <a:latin typeface="Arial" pitchFamily="34" charset="0"/>
                <a:cs typeface="Arial" pitchFamily="34" charset="0"/>
              </a:rPr>
              <a:t>iulie</a:t>
            </a:r>
            <a:r>
              <a:rPr lang="en-US" sz="1600" b="1" dirty="0">
                <a:solidFill>
                  <a:schemeClr val="tx2">
                    <a:lumMod val="50000"/>
                  </a:schemeClr>
                </a:solidFill>
                <a:latin typeface="Arial" pitchFamily="34" charset="0"/>
                <a:cs typeface="Arial" pitchFamily="34" charset="0"/>
              </a:rPr>
              <a:t> 2013 </a:t>
            </a:r>
            <a:r>
              <a:rPr lang="en-US" sz="1600" b="1" dirty="0" err="1">
                <a:solidFill>
                  <a:schemeClr val="tx2">
                    <a:lumMod val="50000"/>
                  </a:schemeClr>
                </a:solidFill>
                <a:latin typeface="Arial" pitchFamily="34" charset="0"/>
                <a:cs typeface="Arial" pitchFamily="34" charset="0"/>
              </a:rPr>
              <a:t>privind</a:t>
            </a:r>
            <a:r>
              <a:rPr lang="en-US" sz="1600" b="1" dirty="0">
                <a:solidFill>
                  <a:schemeClr val="tx2">
                    <a:lumMod val="50000"/>
                  </a:schemeClr>
                </a:solidFill>
                <a:latin typeface="Arial" pitchFamily="34" charset="0"/>
                <a:cs typeface="Arial" pitchFamily="34" charset="0"/>
              </a:rPr>
              <a:t> </a:t>
            </a:r>
            <a:r>
              <a:rPr lang="en-US" sz="1600" b="1" dirty="0" err="1">
                <a:solidFill>
                  <a:schemeClr val="tx2">
                    <a:lumMod val="50000"/>
                  </a:schemeClr>
                </a:solidFill>
                <a:latin typeface="Arial" pitchFamily="34" charset="0"/>
                <a:cs typeface="Arial" pitchFamily="34" charset="0"/>
              </a:rPr>
              <a:t>atestarea</a:t>
            </a:r>
            <a:r>
              <a:rPr lang="en-US" sz="1600" b="1" dirty="0">
                <a:solidFill>
                  <a:schemeClr val="tx2">
                    <a:lumMod val="50000"/>
                  </a:schemeClr>
                </a:solidFill>
                <a:latin typeface="Arial" pitchFamily="34" charset="0"/>
                <a:cs typeface="Arial" pitchFamily="34" charset="0"/>
              </a:rPr>
              <a:t> </a:t>
            </a:r>
            <a:r>
              <a:rPr lang="en-US" sz="1600" b="1" dirty="0" err="1">
                <a:solidFill>
                  <a:schemeClr val="tx2">
                    <a:lumMod val="50000"/>
                  </a:schemeClr>
                </a:solidFill>
                <a:latin typeface="Arial" pitchFamily="34" charset="0"/>
                <a:cs typeface="Arial" pitchFamily="34" charset="0"/>
              </a:rPr>
              <a:t>produselor</a:t>
            </a:r>
            <a:r>
              <a:rPr lang="en-US" sz="1600" b="1" dirty="0">
                <a:solidFill>
                  <a:schemeClr val="tx2">
                    <a:lumMod val="50000"/>
                  </a:schemeClr>
                </a:solidFill>
                <a:latin typeface="Arial" pitchFamily="34" charset="0"/>
                <a:cs typeface="Arial" pitchFamily="34" charset="0"/>
              </a:rPr>
              <a:t> </a:t>
            </a:r>
            <a:r>
              <a:rPr lang="en-US" sz="1600" b="1" dirty="0" err="1" smtClean="0">
                <a:solidFill>
                  <a:schemeClr val="tx2">
                    <a:lumMod val="50000"/>
                  </a:schemeClr>
                </a:solidFill>
                <a:latin typeface="Arial" pitchFamily="34" charset="0"/>
                <a:cs typeface="Arial" pitchFamily="34" charset="0"/>
              </a:rPr>
              <a:t>tradiţionale</a:t>
            </a:r>
            <a:r>
              <a:rPr lang="en-US" sz="1600" b="1" dirty="0" smtClean="0">
                <a:solidFill>
                  <a:schemeClr val="tx2">
                    <a:lumMod val="50000"/>
                  </a:schemeClr>
                </a:solidFill>
                <a:latin typeface="Arial" pitchFamily="34" charset="0"/>
                <a:cs typeface="Arial" pitchFamily="34" charset="0"/>
              </a:rPr>
              <a:t>.</a:t>
            </a:r>
            <a:endParaRPr lang="en-US" sz="1600" b="1"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838200" y="228600"/>
            <a:ext cx="7653338" cy="1570038"/>
          </a:xfrm>
          <a:prstGeom prst="rect">
            <a:avLst/>
          </a:prstGeom>
          <a:noFill/>
          <a:ln w="9525">
            <a:noFill/>
            <a:miter lim="800000"/>
            <a:headEnd/>
            <a:tailEnd/>
          </a:ln>
          <a:effectLst/>
        </p:spPr>
        <p:txBody>
          <a:bodyPr wrap="none" anchor="ctr">
            <a:spAutoFit/>
          </a:bodyPr>
          <a:lstStyle/>
          <a:p>
            <a:pPr algn="ctr"/>
            <a:r>
              <a:rPr lang="en-US" sz="2400" i="1">
                <a:solidFill>
                  <a:srgbClr val="000000"/>
                </a:solidFill>
                <a:effectLst>
                  <a:outerShdw blurRad="38100" dist="38100" dir="2700000" algn="tl">
                    <a:srgbClr val="C0C0C0"/>
                  </a:outerShdw>
                </a:effectLst>
                <a:latin typeface="Times New Roman" pitchFamily="18" charset="0"/>
                <a:cs typeface="Times New Roman" pitchFamily="18" charset="0"/>
              </a:rPr>
              <a:t>Caşcavalul Penteleu a facut furori la începutul secolului XX,</a:t>
            </a:r>
            <a:endParaRPr lang="ro-RO" sz="2400" i="1">
              <a:solidFill>
                <a:srgbClr val="000000"/>
              </a:solidFill>
              <a:effectLst>
                <a:outerShdw blurRad="38100" dist="38100" dir="2700000" algn="tl">
                  <a:srgbClr val="C0C0C0"/>
                </a:outerShdw>
              </a:effectLst>
              <a:latin typeface="Times New Roman" pitchFamily="18" charset="0"/>
              <a:cs typeface="Times New Roman" pitchFamily="18" charset="0"/>
            </a:endParaRPr>
          </a:p>
          <a:p>
            <a:pPr algn="ctr"/>
            <a:r>
              <a:rPr lang="en-US" sz="2400" i="1">
                <a:solidFill>
                  <a:srgbClr val="000000"/>
                </a:solidFill>
                <a:effectLst>
                  <a:outerShdw blurRad="38100" dist="38100" dir="2700000" algn="tl">
                    <a:srgbClr val="C0C0C0"/>
                  </a:outerShdw>
                </a:effectLst>
                <a:latin typeface="Times New Roman" pitchFamily="18" charset="0"/>
                <a:cs typeface="Times New Roman" pitchFamily="18" charset="0"/>
              </a:rPr>
              <a:t> pentru că negustorii îl presau în roţi groase de trei degete, </a:t>
            </a:r>
            <a:endParaRPr lang="ro-RO" sz="2400" i="1">
              <a:solidFill>
                <a:srgbClr val="000000"/>
              </a:solidFill>
              <a:effectLst>
                <a:outerShdw blurRad="38100" dist="38100" dir="2700000" algn="tl">
                  <a:srgbClr val="C0C0C0"/>
                </a:outerShdw>
              </a:effectLst>
              <a:latin typeface="Times New Roman" pitchFamily="18" charset="0"/>
              <a:cs typeface="Times New Roman" pitchFamily="18" charset="0"/>
            </a:endParaRPr>
          </a:p>
          <a:p>
            <a:pPr algn="ctr"/>
            <a:r>
              <a:rPr lang="en-US" sz="2400" i="1">
                <a:solidFill>
                  <a:srgbClr val="000000"/>
                </a:solidFill>
                <a:effectLst>
                  <a:outerShdw blurRad="38100" dist="38100" dir="2700000" algn="tl">
                    <a:srgbClr val="C0C0C0"/>
                  </a:outerShdw>
                </a:effectLst>
                <a:latin typeface="Times New Roman" pitchFamily="18" charset="0"/>
                <a:cs typeface="Times New Roman" pitchFamily="18" charset="0"/>
              </a:rPr>
              <a:t>cu frunze de vişin sau de piersic între ele, </a:t>
            </a:r>
            <a:endParaRPr lang="ro-RO" sz="2400" i="1">
              <a:solidFill>
                <a:srgbClr val="000000"/>
              </a:solidFill>
              <a:effectLst>
                <a:outerShdw blurRad="38100" dist="38100" dir="2700000" algn="tl">
                  <a:srgbClr val="C0C0C0"/>
                </a:outerShdw>
              </a:effectLst>
              <a:latin typeface="Times New Roman" pitchFamily="18" charset="0"/>
              <a:cs typeface="Times New Roman" pitchFamily="18" charset="0"/>
            </a:endParaRPr>
          </a:p>
          <a:p>
            <a:pPr algn="ctr"/>
            <a:r>
              <a:rPr lang="en-US" sz="2400" i="1">
                <a:solidFill>
                  <a:srgbClr val="000000"/>
                </a:solidFill>
                <a:effectLst>
                  <a:outerShdw blurRad="38100" dist="38100" dir="2700000" algn="tl">
                    <a:srgbClr val="C0C0C0"/>
                  </a:outerShdw>
                </a:effectLst>
                <a:latin typeface="Times New Roman" pitchFamily="18" charset="0"/>
                <a:cs typeface="Times New Roman" pitchFamily="18" charset="0"/>
              </a:rPr>
              <a:t>apoi îl înfăşurau în foi de viţă şi-l acopereau cu o plasă.</a:t>
            </a:r>
            <a:endParaRPr lang="en-US" sz="2400" i="1">
              <a:effectLst>
                <a:outerShdw blurRad="38100" dist="38100" dir="2700000" algn="tl">
                  <a:srgbClr val="C0C0C0"/>
                </a:outerShdw>
              </a:effectLst>
              <a:latin typeface="Times New Roman" pitchFamily="18" charset="0"/>
              <a:cs typeface="Times New Roman" pitchFamily="18" charset="0"/>
            </a:endParaRPr>
          </a:p>
        </p:txBody>
      </p:sp>
      <p:pic>
        <p:nvPicPr>
          <p:cNvPr id="54276" name="Picture 4" descr="http://www.universulagricol.ro/img_produse/img1mare_635.jpg"/>
          <p:cNvPicPr>
            <a:picLocks noChangeAspect="1" noChangeArrowheads="1"/>
          </p:cNvPicPr>
          <p:nvPr/>
        </p:nvPicPr>
        <p:blipFill>
          <a:blip r:embed="rId3" cstate="print"/>
          <a:srcRect/>
          <a:stretch>
            <a:fillRect/>
          </a:stretch>
        </p:blipFill>
        <p:spPr bwMode="auto">
          <a:xfrm>
            <a:off x="1371600" y="1905000"/>
            <a:ext cx="6324600" cy="448543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14400" y="685800"/>
            <a:ext cx="7124700" cy="923925"/>
          </a:xfrm>
        </p:spPr>
        <p:txBody>
          <a:bodyPr>
            <a:normAutofit fontScale="90000"/>
          </a:bodyPr>
          <a:lstStyle/>
          <a:p>
            <a:r>
              <a:rPr lang="en-US" smtClean="0">
                <a:cs typeface="Trebuchet MS" pitchFamily="34" charset="0"/>
              </a:rPr>
              <a:t>Vedeta tomnei</a:t>
            </a:r>
            <a:br>
              <a:rPr lang="en-US" smtClean="0">
                <a:cs typeface="Trebuchet MS" pitchFamily="34" charset="0"/>
              </a:rPr>
            </a:br>
            <a:endParaRPr lang="en-US" smtClean="0">
              <a:cs typeface="Trebuchet MS" pitchFamily="34" charset="0"/>
            </a:endParaRPr>
          </a:p>
        </p:txBody>
      </p:sp>
      <p:sp>
        <p:nvSpPr>
          <p:cNvPr id="5123" name="Content Placeholder 2"/>
          <p:cNvSpPr>
            <a:spLocks noGrp="1"/>
          </p:cNvSpPr>
          <p:nvPr>
            <p:ph idx="1"/>
          </p:nvPr>
        </p:nvSpPr>
        <p:spPr>
          <a:xfrm>
            <a:off x="762000" y="1295400"/>
            <a:ext cx="7124700" cy="4051300"/>
          </a:xfrm>
        </p:spPr>
        <p:txBody>
          <a:bodyPr/>
          <a:lstStyle/>
          <a:p>
            <a:r>
              <a:rPr lang="en-US" smtClean="0"/>
              <a:t>In această perioadă a anului, ceapa de apă, in special cea roşie de Buzău, face deliciul bucătăriei tradiţionale. Mai puţin iute decăt celelalte soiuri, ceapa de apă este ideală pentru salatele de toamnă.</a:t>
            </a:r>
          </a:p>
        </p:txBody>
      </p:sp>
      <p:pic>
        <p:nvPicPr>
          <p:cNvPr id="5124" name="Picture 2" descr="http://jurnalul.ro/thumbs/big/2007/11/06/vedeta-toamnei-ceapa-de-buzau-18325999.jpg"/>
          <p:cNvPicPr>
            <a:picLocks noChangeAspect="1" noChangeArrowheads="1"/>
          </p:cNvPicPr>
          <p:nvPr/>
        </p:nvPicPr>
        <p:blipFill>
          <a:blip r:embed="rId3" cstate="print"/>
          <a:srcRect/>
          <a:stretch>
            <a:fillRect/>
          </a:stretch>
        </p:blipFill>
        <p:spPr bwMode="auto">
          <a:xfrm>
            <a:off x="1600200" y="4267200"/>
            <a:ext cx="3892550" cy="25685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869156" y="1030178"/>
            <a:ext cx="7659291" cy="646331"/>
          </a:xfrm>
          <a:prstGeom prst="rect">
            <a:avLst/>
          </a:prstGeom>
          <a:noFill/>
          <a:ln w="9525">
            <a:solidFill>
              <a:schemeClr val="bg2"/>
            </a:solidFill>
            <a:miter lim="800000"/>
            <a:headEnd/>
            <a:tailEnd/>
          </a:ln>
        </p:spPr>
        <p:txBody>
          <a:bodyPr anchor="ctr" anchorCtr="1">
            <a:spAutoFit/>
          </a:bodyPr>
          <a:lstStyle/>
          <a:p>
            <a:r>
              <a:rPr lang="ro-RO" b="1" i="1" dirty="0">
                <a:latin typeface="Calibri" pitchFamily="34" charset="0"/>
              </a:rPr>
              <a:t>	</a:t>
            </a:r>
            <a:r>
              <a:rPr lang="ro-RO" b="1" i="1" dirty="0" smtClean="0">
                <a:latin typeface="Calibri" pitchFamily="34" charset="0"/>
              </a:rPr>
              <a:t>BRANZA DE BURDUF</a:t>
            </a:r>
            <a:r>
              <a:rPr lang="ro-RO" i="1" dirty="0">
                <a:latin typeface="Calibri" pitchFamily="34" charset="0"/>
              </a:rPr>
              <a:t>	</a:t>
            </a:r>
          </a:p>
          <a:p>
            <a:r>
              <a:rPr lang="ro-RO" i="1" dirty="0">
                <a:latin typeface="Calibri" pitchFamily="34" charset="0"/>
              </a:rPr>
              <a:t>	</a:t>
            </a:r>
          </a:p>
        </p:txBody>
      </p:sp>
      <p:pic>
        <p:nvPicPr>
          <p:cNvPr id="5123" name="Picture 2"/>
          <p:cNvPicPr>
            <a:picLocks noChangeAspect="1"/>
          </p:cNvPicPr>
          <p:nvPr/>
        </p:nvPicPr>
        <p:blipFill>
          <a:blip r:embed="rId3" cstate="print"/>
          <a:srcRect/>
          <a:stretch>
            <a:fillRect/>
          </a:stretch>
        </p:blipFill>
        <p:spPr bwMode="auto">
          <a:xfrm>
            <a:off x="6678217" y="2260600"/>
            <a:ext cx="1850231" cy="1847850"/>
          </a:xfrm>
          <a:prstGeom prst="rect">
            <a:avLst/>
          </a:prstGeom>
          <a:noFill/>
          <a:ln w="9525">
            <a:noFill/>
            <a:miter lim="800000"/>
            <a:headEnd/>
            <a:tailEnd/>
          </a:ln>
        </p:spPr>
      </p:pic>
      <p:sp>
        <p:nvSpPr>
          <p:cNvPr id="5124" name="TextBox 3"/>
          <p:cNvSpPr txBox="1">
            <a:spLocks noChangeArrowheads="1"/>
          </p:cNvSpPr>
          <p:nvPr/>
        </p:nvSpPr>
        <p:spPr bwMode="auto">
          <a:xfrm>
            <a:off x="869156" y="4553676"/>
            <a:ext cx="7853363" cy="1754326"/>
          </a:xfrm>
          <a:prstGeom prst="rect">
            <a:avLst/>
          </a:prstGeom>
          <a:noFill/>
          <a:ln w="9525">
            <a:solidFill>
              <a:schemeClr val="bg2"/>
            </a:solidFill>
            <a:miter lim="800000"/>
            <a:headEnd/>
            <a:tailEnd/>
          </a:ln>
        </p:spPr>
        <p:txBody>
          <a:bodyPr anchor="ctr" anchorCtr="1">
            <a:spAutoFit/>
          </a:bodyPr>
          <a:lstStyle/>
          <a:p>
            <a:r>
              <a:rPr lang="ro-RO" i="1" dirty="0">
                <a:latin typeface="Calibri" pitchFamily="34" charset="0"/>
              </a:rPr>
              <a:t>	</a:t>
            </a:r>
            <a:r>
              <a:rPr lang="en-US" i="1" dirty="0" err="1">
                <a:latin typeface="Calibri" pitchFamily="34" charset="0"/>
              </a:rPr>
              <a:t>Despre</a:t>
            </a:r>
            <a:r>
              <a:rPr lang="en-US" i="1" dirty="0">
                <a:latin typeface="Calibri" pitchFamily="34" charset="0"/>
              </a:rPr>
              <a:t> </a:t>
            </a:r>
            <a:r>
              <a:rPr lang="en-US" i="1" dirty="0" err="1">
                <a:latin typeface="Calibri" pitchFamily="34" charset="0"/>
              </a:rPr>
              <a:t>gamele</a:t>
            </a:r>
            <a:r>
              <a:rPr lang="en-US" i="1" dirty="0">
                <a:latin typeface="Calibri" pitchFamily="34" charset="0"/>
              </a:rPr>
              <a:t> de </a:t>
            </a:r>
            <a:r>
              <a:rPr lang="en-US" i="1" dirty="0" err="1">
                <a:latin typeface="Calibri" pitchFamily="34" charset="0"/>
              </a:rPr>
              <a:t>brânzeturi</a:t>
            </a:r>
            <a:r>
              <a:rPr lang="en-US" i="1" dirty="0">
                <a:latin typeface="Calibri" pitchFamily="34" charset="0"/>
              </a:rPr>
              <a:t> </a:t>
            </a:r>
            <a:r>
              <a:rPr lang="en-US" i="1" dirty="0" err="1">
                <a:latin typeface="Calibri" pitchFamily="34" charset="0"/>
              </a:rPr>
              <a:t>denumite</a:t>
            </a:r>
            <a:r>
              <a:rPr lang="en-US" i="1" dirty="0">
                <a:latin typeface="Calibri" pitchFamily="34" charset="0"/>
              </a:rPr>
              <a:t> “</a:t>
            </a:r>
            <a:r>
              <a:rPr lang="en-US" i="1" dirty="0" err="1">
                <a:latin typeface="Calibri" pitchFamily="34" charset="0"/>
              </a:rPr>
              <a:t>frământate</a:t>
            </a:r>
            <a:r>
              <a:rPr lang="en-US" i="1" dirty="0">
                <a:latin typeface="Calibri" pitchFamily="34" charset="0"/>
              </a:rPr>
              <a:t>” se </a:t>
            </a:r>
            <a:r>
              <a:rPr lang="en-US" i="1" dirty="0" err="1">
                <a:latin typeface="Calibri" pitchFamily="34" charset="0"/>
              </a:rPr>
              <a:t>aminteşte</a:t>
            </a:r>
            <a:r>
              <a:rPr lang="en-US" i="1" dirty="0">
                <a:latin typeface="Calibri" pitchFamily="34" charset="0"/>
              </a:rPr>
              <a:t> </a:t>
            </a:r>
            <a:r>
              <a:rPr lang="en-US" i="1" dirty="0" err="1">
                <a:latin typeface="Calibri" pitchFamily="34" charset="0"/>
              </a:rPr>
              <a:t>încă</a:t>
            </a:r>
            <a:r>
              <a:rPr lang="en-US" i="1" dirty="0">
                <a:latin typeface="Calibri" pitchFamily="34" charset="0"/>
              </a:rPr>
              <a:t> din </a:t>
            </a:r>
            <a:r>
              <a:rPr lang="en-US" i="1" dirty="0" err="1">
                <a:latin typeface="Calibri" pitchFamily="34" charset="0"/>
              </a:rPr>
              <a:t>anii</a:t>
            </a:r>
            <a:r>
              <a:rPr lang="en-US" i="1" dirty="0">
                <a:latin typeface="Calibri" pitchFamily="34" charset="0"/>
              </a:rPr>
              <a:t> </a:t>
            </a:r>
            <a:r>
              <a:rPr lang="en-US" i="1" dirty="0" smtClean="0">
                <a:latin typeface="Calibri" pitchFamily="34" charset="0"/>
              </a:rPr>
              <a:t>200</a:t>
            </a:r>
            <a:r>
              <a:rPr lang="ro-RO" i="1" smtClean="0">
                <a:latin typeface="Calibri" pitchFamily="34" charset="0"/>
              </a:rPr>
              <a:t>0</a:t>
            </a:r>
            <a:r>
              <a:rPr lang="en-US" i="1" smtClean="0">
                <a:latin typeface="Calibri" pitchFamily="34" charset="0"/>
              </a:rPr>
              <a:t>. </a:t>
            </a:r>
            <a:r>
              <a:rPr lang="en-US" i="1" dirty="0" err="1">
                <a:latin typeface="Calibri" pitchFamily="34" charset="0"/>
              </a:rPr>
              <a:t>În</a:t>
            </a:r>
            <a:r>
              <a:rPr lang="en-US" i="1" dirty="0">
                <a:latin typeface="Calibri" pitchFamily="34" charset="0"/>
              </a:rPr>
              <a:t> </a:t>
            </a:r>
            <a:r>
              <a:rPr lang="en-US" i="1" dirty="0" err="1">
                <a:latin typeface="Calibri" pitchFamily="34" charset="0"/>
              </a:rPr>
              <a:t>România</a:t>
            </a:r>
            <a:r>
              <a:rPr lang="en-US" i="1" dirty="0">
                <a:latin typeface="Calibri" pitchFamily="34" charset="0"/>
              </a:rPr>
              <a:t>, la </a:t>
            </a:r>
            <a:r>
              <a:rPr lang="en-US" i="1" dirty="0" err="1">
                <a:latin typeface="Calibri" pitchFamily="34" charset="0"/>
              </a:rPr>
              <a:t>începutul</a:t>
            </a:r>
            <a:r>
              <a:rPr lang="en-US" i="1" dirty="0">
                <a:latin typeface="Calibri" pitchFamily="34" charset="0"/>
              </a:rPr>
              <a:t> </a:t>
            </a:r>
            <a:r>
              <a:rPr lang="en-US" i="1" dirty="0" err="1">
                <a:latin typeface="Calibri" pitchFamily="34" charset="0"/>
              </a:rPr>
              <a:t>perioadei</a:t>
            </a:r>
            <a:r>
              <a:rPr lang="en-US" i="1" dirty="0">
                <a:latin typeface="Calibri" pitchFamily="34" charset="0"/>
              </a:rPr>
              <a:t> de </a:t>
            </a:r>
            <a:r>
              <a:rPr lang="en-US" i="1" dirty="0" err="1">
                <a:latin typeface="Calibri" pitchFamily="34" charset="0"/>
              </a:rPr>
              <a:t>industrializare</a:t>
            </a:r>
            <a:r>
              <a:rPr lang="en-US" i="1" dirty="0">
                <a:latin typeface="Calibri" pitchFamily="34" charset="0"/>
              </a:rPr>
              <a:t> a </a:t>
            </a:r>
            <a:r>
              <a:rPr lang="en-US" i="1" dirty="0" err="1">
                <a:latin typeface="Calibri" pitchFamily="34" charset="0"/>
              </a:rPr>
              <a:t>laptelui</a:t>
            </a:r>
            <a:r>
              <a:rPr lang="en-US" i="1" dirty="0">
                <a:latin typeface="Calibri" pitchFamily="34" charset="0"/>
              </a:rPr>
              <a:t>, </a:t>
            </a:r>
            <a:r>
              <a:rPr lang="en-US" i="1" dirty="0" err="1">
                <a:latin typeface="Calibri" pitchFamily="34" charset="0"/>
              </a:rPr>
              <a:t>prelucrarea</a:t>
            </a:r>
            <a:r>
              <a:rPr lang="en-US" i="1" dirty="0">
                <a:latin typeface="Calibri" pitchFamily="34" charset="0"/>
              </a:rPr>
              <a:t> </a:t>
            </a:r>
            <a:r>
              <a:rPr lang="en-US" i="1" dirty="0" err="1">
                <a:latin typeface="Calibri" pitchFamily="34" charset="0"/>
              </a:rPr>
              <a:t>acestuia</a:t>
            </a:r>
            <a:r>
              <a:rPr lang="en-US" i="1" dirty="0">
                <a:latin typeface="Calibri" pitchFamily="34" charset="0"/>
              </a:rPr>
              <a:t> </a:t>
            </a:r>
            <a:r>
              <a:rPr lang="en-US" i="1" dirty="0" err="1">
                <a:latin typeface="Calibri" pitchFamily="34" charset="0"/>
              </a:rPr>
              <a:t>în</a:t>
            </a:r>
            <a:r>
              <a:rPr lang="en-US" i="1" dirty="0">
                <a:latin typeface="Calibri" pitchFamily="34" charset="0"/>
              </a:rPr>
              <a:t> </a:t>
            </a:r>
            <a:r>
              <a:rPr lang="en-US" i="1" dirty="0" err="1">
                <a:latin typeface="Calibri" pitchFamily="34" charset="0"/>
              </a:rPr>
              <a:t>brânzeturi</a:t>
            </a:r>
            <a:r>
              <a:rPr lang="en-US" i="1" dirty="0">
                <a:latin typeface="Calibri" pitchFamily="34" charset="0"/>
              </a:rPr>
              <a:t> a </a:t>
            </a:r>
            <a:r>
              <a:rPr lang="en-US" i="1" dirty="0" err="1">
                <a:latin typeface="Calibri" pitchFamily="34" charset="0"/>
              </a:rPr>
              <a:t>fost</a:t>
            </a:r>
            <a:r>
              <a:rPr lang="en-US" i="1" dirty="0">
                <a:latin typeface="Calibri" pitchFamily="34" charset="0"/>
              </a:rPr>
              <a:t> </a:t>
            </a:r>
            <a:r>
              <a:rPr lang="en-US" i="1" dirty="0" err="1">
                <a:latin typeface="Calibri" pitchFamily="34" charset="0"/>
              </a:rPr>
              <a:t>remarcată</a:t>
            </a:r>
            <a:r>
              <a:rPr lang="en-US" i="1" dirty="0">
                <a:latin typeface="Calibri" pitchFamily="34" charset="0"/>
              </a:rPr>
              <a:t> de </a:t>
            </a:r>
            <a:r>
              <a:rPr lang="en-US" i="1" dirty="0" err="1">
                <a:latin typeface="Calibri" pitchFamily="34" charset="0"/>
              </a:rPr>
              <a:t>Enciclopedia</a:t>
            </a:r>
            <a:r>
              <a:rPr lang="en-US" i="1" dirty="0">
                <a:latin typeface="Calibri" pitchFamily="34" charset="0"/>
              </a:rPr>
              <a:t> </a:t>
            </a:r>
            <a:r>
              <a:rPr lang="en-US" i="1" dirty="0" err="1">
                <a:latin typeface="Calibri" pitchFamily="34" charset="0"/>
              </a:rPr>
              <a:t>României</a:t>
            </a:r>
            <a:r>
              <a:rPr lang="en-US" i="1" dirty="0">
                <a:latin typeface="Calibri" pitchFamily="34" charset="0"/>
              </a:rPr>
              <a:t>, </a:t>
            </a:r>
            <a:r>
              <a:rPr lang="en-US" i="1" dirty="0" err="1">
                <a:latin typeface="Calibri" pitchFamily="34" charset="0"/>
              </a:rPr>
              <a:t>în</a:t>
            </a:r>
            <a:r>
              <a:rPr lang="en-US" i="1" dirty="0">
                <a:latin typeface="Calibri" pitchFamily="34" charset="0"/>
              </a:rPr>
              <a:t> </a:t>
            </a:r>
            <a:r>
              <a:rPr lang="en-US" i="1" dirty="0" err="1">
                <a:latin typeface="Calibri" pitchFamily="34" charset="0"/>
              </a:rPr>
              <a:t>anul</a:t>
            </a:r>
            <a:r>
              <a:rPr lang="en-US" i="1" dirty="0">
                <a:latin typeface="Calibri" pitchFamily="34" charset="0"/>
              </a:rPr>
              <a:t> 1940, </a:t>
            </a:r>
            <a:r>
              <a:rPr lang="en-US" i="1" dirty="0" err="1">
                <a:latin typeface="Calibri" pitchFamily="34" charset="0"/>
              </a:rPr>
              <a:t>considerându</a:t>
            </a:r>
            <a:r>
              <a:rPr lang="en-US" i="1" dirty="0">
                <a:latin typeface="Calibri" pitchFamily="34" charset="0"/>
              </a:rPr>
              <a:t>-se </a:t>
            </a:r>
            <a:r>
              <a:rPr lang="en-US" i="1" dirty="0" err="1">
                <a:latin typeface="Calibri" pitchFamily="34" charset="0"/>
              </a:rPr>
              <a:t>că</a:t>
            </a:r>
            <a:r>
              <a:rPr lang="en-US" i="1" dirty="0">
                <a:latin typeface="Calibri" pitchFamily="34" charset="0"/>
              </a:rPr>
              <a:t> “</a:t>
            </a:r>
            <a:r>
              <a:rPr lang="en-US" i="1" dirty="0" err="1">
                <a:latin typeface="Calibri" pitchFamily="34" charset="0"/>
              </a:rPr>
              <a:t>printre</a:t>
            </a:r>
            <a:r>
              <a:rPr lang="en-US" i="1" dirty="0">
                <a:latin typeface="Calibri" pitchFamily="34" charset="0"/>
              </a:rPr>
              <a:t> </a:t>
            </a:r>
            <a:r>
              <a:rPr lang="en-US" i="1" dirty="0" err="1">
                <a:latin typeface="Calibri" pitchFamily="34" charset="0"/>
              </a:rPr>
              <a:t>brânzeturile</a:t>
            </a:r>
            <a:r>
              <a:rPr lang="en-US" i="1" dirty="0">
                <a:latin typeface="Calibri" pitchFamily="34" charset="0"/>
              </a:rPr>
              <a:t> fabricate din </a:t>
            </a:r>
            <a:r>
              <a:rPr lang="en-US" i="1" dirty="0" err="1">
                <a:latin typeface="Calibri" pitchFamily="34" charset="0"/>
              </a:rPr>
              <a:t>lapte</a:t>
            </a:r>
            <a:r>
              <a:rPr lang="en-US" i="1" dirty="0">
                <a:latin typeface="Calibri" pitchFamily="34" charset="0"/>
              </a:rPr>
              <a:t> de </a:t>
            </a:r>
            <a:r>
              <a:rPr lang="en-US" i="1" dirty="0" err="1">
                <a:latin typeface="Calibri" pitchFamily="34" charset="0"/>
              </a:rPr>
              <a:t>oaie</a:t>
            </a:r>
            <a:r>
              <a:rPr lang="en-US" i="1" dirty="0">
                <a:latin typeface="Calibri" pitchFamily="34" charset="0"/>
              </a:rPr>
              <a:t>, </a:t>
            </a:r>
            <a:r>
              <a:rPr lang="en-US" i="1" dirty="0" err="1">
                <a:latin typeface="Calibri" pitchFamily="34" charset="0"/>
              </a:rPr>
              <a:t>specifice</a:t>
            </a:r>
            <a:r>
              <a:rPr lang="en-US" i="1" dirty="0">
                <a:latin typeface="Calibri" pitchFamily="34" charset="0"/>
              </a:rPr>
              <a:t> </a:t>
            </a:r>
            <a:r>
              <a:rPr lang="en-US" i="1" dirty="0" err="1">
                <a:latin typeface="Calibri" pitchFamily="34" charset="0"/>
              </a:rPr>
              <a:t>ţării</a:t>
            </a:r>
            <a:r>
              <a:rPr lang="en-US" i="1" dirty="0">
                <a:latin typeface="Calibri" pitchFamily="34" charset="0"/>
              </a:rPr>
              <a:t> </a:t>
            </a:r>
            <a:r>
              <a:rPr lang="en-US" i="1" dirty="0" err="1">
                <a:latin typeface="Calibri" pitchFamily="34" charset="0"/>
              </a:rPr>
              <a:t>noastre</a:t>
            </a:r>
            <a:r>
              <a:rPr lang="en-US" i="1" dirty="0">
                <a:latin typeface="Calibri" pitchFamily="34" charset="0"/>
              </a:rPr>
              <a:t>, se </a:t>
            </a:r>
            <a:r>
              <a:rPr lang="en-US" i="1" dirty="0" err="1">
                <a:latin typeface="Calibri" pitchFamily="34" charset="0"/>
              </a:rPr>
              <a:t>numără</a:t>
            </a:r>
            <a:r>
              <a:rPr lang="en-US" i="1" dirty="0">
                <a:latin typeface="Calibri" pitchFamily="34" charset="0"/>
              </a:rPr>
              <a:t> </a:t>
            </a:r>
            <a:r>
              <a:rPr lang="en-US" i="1" dirty="0" err="1">
                <a:latin typeface="Calibri" pitchFamily="34" charset="0"/>
              </a:rPr>
              <a:t>şi</a:t>
            </a:r>
            <a:r>
              <a:rPr lang="en-US" i="1" dirty="0">
                <a:latin typeface="Calibri" pitchFamily="34" charset="0"/>
              </a:rPr>
              <a:t> </a:t>
            </a:r>
            <a:r>
              <a:rPr lang="en-US" i="1" dirty="0" err="1">
                <a:latin typeface="Calibri" pitchFamily="34" charset="0"/>
              </a:rPr>
              <a:t>brânza</a:t>
            </a:r>
            <a:r>
              <a:rPr lang="en-US" i="1" dirty="0">
                <a:latin typeface="Calibri" pitchFamily="34" charset="0"/>
              </a:rPr>
              <a:t> de </a:t>
            </a:r>
            <a:r>
              <a:rPr lang="en-US" i="1" dirty="0" err="1">
                <a:latin typeface="Calibri" pitchFamily="34" charset="0"/>
              </a:rPr>
              <a:t>burduf</a:t>
            </a:r>
            <a:r>
              <a:rPr lang="en-US" i="1" dirty="0">
                <a:latin typeface="Calibri" pitchFamily="34" charset="0"/>
              </a:rPr>
              <a:t>”.</a:t>
            </a:r>
            <a:endParaRPr lang="ro-RO" i="1" dirty="0">
              <a:latin typeface="Calibri" pitchFamily="34" charset="0"/>
            </a:endParaRPr>
          </a:p>
          <a:p>
            <a:endParaRPr lang="en-US" dirty="0">
              <a:latin typeface="Calibri" pitchFamily="34" charset="0"/>
            </a:endParaRPr>
          </a:p>
        </p:txBody>
      </p:sp>
      <p:pic>
        <p:nvPicPr>
          <p:cNvPr id="5125" name="Picture 4"/>
          <p:cNvPicPr>
            <a:picLocks noChangeAspect="1"/>
          </p:cNvPicPr>
          <p:nvPr/>
        </p:nvPicPr>
        <p:blipFill>
          <a:blip r:embed="rId4" cstate="print"/>
          <a:srcRect/>
          <a:stretch>
            <a:fillRect/>
          </a:stretch>
        </p:blipFill>
        <p:spPr bwMode="auto">
          <a:xfrm>
            <a:off x="869156" y="2097089"/>
            <a:ext cx="1776413" cy="2179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logo erasmus.jpg"/>
          <p:cNvPicPr>
            <a:picLocks noChangeAspect="1"/>
          </p:cNvPicPr>
          <p:nvPr/>
        </p:nvPicPr>
        <p:blipFill>
          <a:blip r:embed="rId2" cstate="print"/>
          <a:srcRect/>
          <a:stretch>
            <a:fillRect/>
          </a:stretch>
        </p:blipFill>
        <p:spPr bwMode="auto">
          <a:xfrm>
            <a:off x="561975" y="1981200"/>
            <a:ext cx="7937500" cy="2262188"/>
          </a:xfrm>
          <a:prstGeom prst="rect">
            <a:avLst/>
          </a:prstGeom>
          <a:noFill/>
          <a:ln w="9525">
            <a:noFill/>
            <a:miter lim="800000"/>
            <a:headEnd/>
            <a:tailEnd/>
          </a:ln>
        </p:spPr>
      </p:pic>
      <p:sp>
        <p:nvSpPr>
          <p:cNvPr id="3" name="Rectangle 2"/>
          <p:cNvSpPr/>
          <p:nvPr/>
        </p:nvSpPr>
        <p:spPr>
          <a:xfrm>
            <a:off x="457200" y="4495800"/>
            <a:ext cx="8229600" cy="1200329"/>
          </a:xfrm>
          <a:prstGeom prst="rect">
            <a:avLst/>
          </a:prstGeom>
        </p:spPr>
        <p:txBody>
          <a:bodyPr wrap="square">
            <a:spAutoFit/>
          </a:bodyPr>
          <a:lstStyle/>
          <a:p>
            <a:r>
              <a:rPr lang="en-US" dirty="0" smtClean="0"/>
              <a:t>‘This project is financed with support from the European Commission. This material only reflects the views of the authors, and the Commission cannot be held responsible for  any use which may be made of the information contained therein.’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Ingredients?</a:t>
            </a:r>
            <a:endParaRPr lang="en-US" dirty="0"/>
          </a:p>
        </p:txBody>
      </p:sp>
      <p:sp>
        <p:nvSpPr>
          <p:cNvPr id="3" name="Rectangle 2"/>
          <p:cNvSpPr/>
          <p:nvPr/>
        </p:nvSpPr>
        <p:spPr>
          <a:xfrm>
            <a:off x="838200" y="1676400"/>
            <a:ext cx="7772400" cy="646331"/>
          </a:xfrm>
          <a:prstGeom prst="rect">
            <a:avLst/>
          </a:prstGeom>
        </p:spPr>
        <p:txBody>
          <a:bodyPr wrap="square">
            <a:spAutoFit/>
          </a:bodyPr>
          <a:lstStyle/>
          <a:p>
            <a:r>
              <a:rPr lang="ro-RO" dirty="0" smtClean="0"/>
              <a:t>C</a:t>
            </a:r>
            <a:r>
              <a:rPr lang="en-US" dirty="0" err="1" smtClean="0"/>
              <a:t>arne</a:t>
            </a:r>
            <a:r>
              <a:rPr lang="en-US" dirty="0" smtClean="0"/>
              <a:t> </a:t>
            </a:r>
            <a:r>
              <a:rPr lang="en-US" dirty="0" smtClean="0"/>
              <a:t>de </a:t>
            </a:r>
            <a:r>
              <a:rPr lang="en-US" dirty="0" err="1" smtClean="0"/>
              <a:t>oaie</a:t>
            </a:r>
            <a:r>
              <a:rPr lang="en-US" dirty="0" smtClean="0"/>
              <a:t> </a:t>
            </a:r>
            <a:r>
              <a:rPr lang="en-US" dirty="0" err="1" smtClean="0"/>
              <a:t>si</a:t>
            </a:r>
            <a:r>
              <a:rPr lang="en-US" dirty="0" smtClean="0"/>
              <a:t> vita cu </a:t>
            </a:r>
            <a:r>
              <a:rPr lang="en-US" dirty="0" err="1" smtClean="0"/>
              <a:t>condimente</a:t>
            </a:r>
            <a:r>
              <a:rPr lang="en-US" dirty="0" smtClean="0"/>
              <a:t> (</a:t>
            </a:r>
            <a:r>
              <a:rPr lang="en-US" dirty="0" err="1" smtClean="0"/>
              <a:t>usturoi</a:t>
            </a:r>
            <a:r>
              <a:rPr lang="en-US" dirty="0" smtClean="0"/>
              <a:t>, </a:t>
            </a:r>
            <a:r>
              <a:rPr lang="en-US" dirty="0" err="1" smtClean="0"/>
              <a:t>ardei</a:t>
            </a:r>
            <a:r>
              <a:rPr lang="en-US" dirty="0" smtClean="0"/>
              <a:t> </a:t>
            </a:r>
            <a:r>
              <a:rPr lang="en-US" dirty="0" err="1" smtClean="0"/>
              <a:t>iute</a:t>
            </a:r>
            <a:r>
              <a:rPr lang="en-US" dirty="0" smtClean="0"/>
              <a:t> </a:t>
            </a:r>
            <a:r>
              <a:rPr lang="en-US" dirty="0" err="1" smtClean="0"/>
              <a:t>rosu</a:t>
            </a:r>
            <a:r>
              <a:rPr lang="en-US" dirty="0" smtClean="0"/>
              <a:t>, </a:t>
            </a:r>
            <a:r>
              <a:rPr lang="en-US" dirty="0" err="1" smtClean="0"/>
              <a:t>cimbru</a:t>
            </a:r>
            <a:r>
              <a:rPr lang="en-US" dirty="0" smtClean="0"/>
              <a:t>, </a:t>
            </a:r>
            <a:r>
              <a:rPr lang="en-US" dirty="0" err="1" smtClean="0"/>
              <a:t>sare</a:t>
            </a:r>
            <a:r>
              <a:rPr lang="en-US" dirty="0" smtClean="0"/>
              <a:t>, </a:t>
            </a:r>
            <a:r>
              <a:rPr lang="en-US" dirty="0" smtClean="0"/>
              <a:t>ma</a:t>
            </a:r>
            <a:r>
              <a:rPr lang="ro-RO" dirty="0" smtClean="0"/>
              <a:t>țe</a:t>
            </a:r>
            <a:r>
              <a:rPr lang="en-US" dirty="0" smtClean="0"/>
              <a:t> </a:t>
            </a:r>
            <a:r>
              <a:rPr lang="en-US" dirty="0" smtClean="0"/>
              <a:t>de </a:t>
            </a:r>
            <a:r>
              <a:rPr lang="en-US" dirty="0" err="1" smtClean="0"/>
              <a:t>oaie</a:t>
            </a:r>
            <a:r>
              <a:rPr lang="en-US" dirty="0" smtClean="0"/>
              <a:t>).</a:t>
            </a:r>
            <a:endParaRPr lang="en-US" dirty="0"/>
          </a:p>
        </p:txBody>
      </p:sp>
      <p:sp>
        <p:nvSpPr>
          <p:cNvPr id="4" name="TextBox 3"/>
          <p:cNvSpPr txBox="1"/>
          <p:nvPr/>
        </p:nvSpPr>
        <p:spPr>
          <a:xfrm>
            <a:off x="990600" y="2819400"/>
            <a:ext cx="6781800" cy="646331"/>
          </a:xfrm>
          <a:prstGeom prst="rect">
            <a:avLst/>
          </a:prstGeom>
          <a:noFill/>
        </p:spPr>
        <p:txBody>
          <a:bodyPr wrap="square" rtlCol="0">
            <a:spAutoFit/>
          </a:bodyPr>
          <a:lstStyle/>
          <a:p>
            <a:r>
              <a:rPr lang="en-US" b="1" dirty="0" err="1" smtClean="0"/>
              <a:t>Cârnații</a:t>
            </a:r>
            <a:r>
              <a:rPr lang="en-US" b="1" dirty="0" smtClean="0"/>
              <a:t> de </a:t>
            </a:r>
            <a:r>
              <a:rPr lang="en-US" b="1" dirty="0" err="1" smtClean="0"/>
              <a:t>Pleșcoi</a:t>
            </a:r>
            <a:r>
              <a:rPr lang="en-US" b="1" dirty="0" smtClean="0"/>
              <a:t> au </a:t>
            </a:r>
            <a:r>
              <a:rPr lang="en-US" b="1" dirty="0" err="1" smtClean="0"/>
              <a:t>fost</a:t>
            </a:r>
            <a:r>
              <a:rPr lang="en-US" b="1" dirty="0" smtClean="0"/>
              <a:t> </a:t>
            </a:r>
            <a:r>
              <a:rPr lang="en-US" b="1" dirty="0" err="1" smtClean="0"/>
              <a:t>înscriși</a:t>
            </a:r>
            <a:r>
              <a:rPr lang="en-US" b="1" dirty="0" smtClean="0"/>
              <a:t>, </a:t>
            </a:r>
            <a:r>
              <a:rPr lang="en-US" b="1" dirty="0" err="1" smtClean="0"/>
              <a:t>oficial</a:t>
            </a:r>
            <a:r>
              <a:rPr lang="en-US" b="1" dirty="0" smtClean="0"/>
              <a:t>, </a:t>
            </a:r>
            <a:r>
              <a:rPr lang="en-US" b="1" dirty="0" err="1" smtClean="0"/>
              <a:t>în</a:t>
            </a:r>
            <a:r>
              <a:rPr lang="en-US" b="1" dirty="0" smtClean="0"/>
              <a:t> </a:t>
            </a:r>
            <a:r>
              <a:rPr lang="en-US" b="1" dirty="0" err="1" smtClean="0"/>
              <a:t>registrul</a:t>
            </a:r>
            <a:r>
              <a:rPr lang="en-US" b="1" dirty="0" smtClean="0"/>
              <a:t> </a:t>
            </a:r>
            <a:r>
              <a:rPr lang="en-US" b="1" dirty="0" err="1" smtClean="0"/>
              <a:t>Indicaţiilor</a:t>
            </a:r>
            <a:r>
              <a:rPr lang="en-US" b="1" dirty="0" smtClean="0"/>
              <a:t> </a:t>
            </a:r>
            <a:r>
              <a:rPr lang="en-US" b="1" dirty="0" err="1" smtClean="0"/>
              <a:t>Geografice</a:t>
            </a:r>
            <a:r>
              <a:rPr lang="en-US" b="1" dirty="0" smtClean="0"/>
              <a:t> </a:t>
            </a:r>
            <a:r>
              <a:rPr lang="en-US" b="1" dirty="0" err="1" smtClean="0"/>
              <a:t>Protejate</a:t>
            </a:r>
            <a:r>
              <a:rPr lang="ro-RO" b="1" dirty="0" smtClean="0"/>
              <a:t>/ Comisia Europeană</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305800" cy="2585323"/>
          </a:xfrm>
          <a:prstGeom prst="rect">
            <a:avLst/>
          </a:prstGeom>
          <a:noFill/>
        </p:spPr>
        <p:txBody>
          <a:bodyPr wrap="square" rtlCol="0">
            <a:spAutoFit/>
          </a:bodyPr>
          <a:lstStyle/>
          <a:p>
            <a:r>
              <a:rPr lang="vi-VN" dirty="0" smtClean="0"/>
              <a:t>Asociația pentru Promovarea Cârnaților de Pleșcoi. </a:t>
            </a:r>
            <a:endParaRPr lang="ro-RO" dirty="0" smtClean="0"/>
          </a:p>
          <a:p>
            <a:endParaRPr lang="ro-RO" dirty="0" smtClean="0"/>
          </a:p>
          <a:p>
            <a:r>
              <a:rPr lang="vi-VN" dirty="0" smtClean="0"/>
              <a:t>S.C</a:t>
            </a:r>
            <a:r>
              <a:rPr lang="vi-VN" dirty="0" smtClean="0"/>
              <a:t>. Comsoradi S.R.L – procesator Cârnați de Pleșcoi si membru </a:t>
            </a:r>
            <a:r>
              <a:rPr lang="vi-VN" dirty="0" smtClean="0"/>
              <a:t>fondator</a:t>
            </a:r>
            <a:endParaRPr lang="ro-RO" dirty="0" smtClean="0"/>
          </a:p>
          <a:p>
            <a:r>
              <a:rPr lang="vi-VN" dirty="0" smtClean="0"/>
              <a:t>S.C</a:t>
            </a:r>
            <a:r>
              <a:rPr lang="vi-VN" dirty="0" smtClean="0"/>
              <a:t>. Tri 94 Prodcom S.R.L.– procesator Cârnați de Pleșcoi, S.C. Valmar 05 S.R.L. – procesator Cârnați de </a:t>
            </a:r>
            <a:r>
              <a:rPr lang="vi-VN" dirty="0" smtClean="0"/>
              <a:t>Pleșcoi</a:t>
            </a:r>
            <a:endParaRPr lang="ro-RO" dirty="0" smtClean="0"/>
          </a:p>
          <a:p>
            <a:r>
              <a:rPr lang="vi-VN" dirty="0" smtClean="0"/>
              <a:t>S.C</a:t>
            </a:r>
            <a:r>
              <a:rPr lang="vi-VN" dirty="0" smtClean="0"/>
              <a:t>. Produse Tradiționale Gabioti din Pleșcoi S.R.L. – procesator Cârnați de </a:t>
            </a:r>
            <a:r>
              <a:rPr lang="vi-VN" dirty="0" smtClean="0"/>
              <a:t>Pleșcoi</a:t>
            </a:r>
            <a:endParaRPr lang="ro-RO" dirty="0" smtClean="0"/>
          </a:p>
          <a:p>
            <a:r>
              <a:rPr lang="vi-VN" dirty="0" smtClean="0"/>
              <a:t>S.C</a:t>
            </a:r>
            <a:r>
              <a:rPr lang="vi-VN" dirty="0" smtClean="0"/>
              <a:t>. Soradi Danalex S.R.L. – comerciant Cârnați de Pleșcoi si S.C. Danalex Com 97 S.R.L. – comerciant Cârnați de Pleșcoi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96025" y="117853"/>
            <a:ext cx="3651161" cy="3243449"/>
          </a:xfrm>
          <a:prstGeom prst="rect">
            <a:avLst/>
          </a:prstGeom>
        </p:spPr>
      </p:pic>
      <p:pic>
        <p:nvPicPr>
          <p:cNvPr id="3" name="Picture 2"/>
          <p:cNvPicPr>
            <a:picLocks noChangeAspect="1"/>
          </p:cNvPicPr>
          <p:nvPr/>
        </p:nvPicPr>
        <p:blipFill>
          <a:blip r:embed="rId3" cstate="print"/>
          <a:stretch>
            <a:fillRect/>
          </a:stretch>
        </p:blipFill>
        <p:spPr>
          <a:xfrm>
            <a:off x="1510851" y="3554820"/>
            <a:ext cx="3749363" cy="3090427"/>
          </a:xfrm>
          <a:prstGeom prst="rect">
            <a:avLst/>
          </a:prstGeom>
        </p:spPr>
      </p:pic>
      <p:pic>
        <p:nvPicPr>
          <p:cNvPr id="4" name="Picture 3"/>
          <p:cNvPicPr>
            <a:picLocks noChangeAspect="1"/>
          </p:cNvPicPr>
          <p:nvPr/>
        </p:nvPicPr>
        <p:blipFill>
          <a:blip r:embed="rId4" cstate="print"/>
          <a:stretch>
            <a:fillRect/>
          </a:stretch>
        </p:blipFill>
        <p:spPr>
          <a:xfrm>
            <a:off x="5327828" y="117852"/>
            <a:ext cx="3388002" cy="4517336"/>
          </a:xfrm>
          <a:prstGeom prst="rect">
            <a:avLst/>
          </a:prstGeom>
        </p:spPr>
      </p:pic>
      <p:sp>
        <p:nvSpPr>
          <p:cNvPr id="5" name="TextBox 4"/>
          <p:cNvSpPr txBox="1"/>
          <p:nvPr/>
        </p:nvSpPr>
        <p:spPr>
          <a:xfrm>
            <a:off x="5715000" y="5105400"/>
            <a:ext cx="3048000" cy="646331"/>
          </a:xfrm>
          <a:prstGeom prst="rect">
            <a:avLst/>
          </a:prstGeom>
          <a:noFill/>
        </p:spPr>
        <p:txBody>
          <a:bodyPr wrap="square" rtlCol="0">
            <a:spAutoFit/>
          </a:bodyPr>
          <a:lstStyle/>
          <a:p>
            <a:r>
              <a:rPr lang="ro-RO" dirty="0" smtClean="0"/>
              <a:t>COVRIGI DE BUZAU</a:t>
            </a:r>
          </a:p>
          <a:p>
            <a:r>
              <a:rPr lang="ro-RO" dirty="0" smtClean="0"/>
              <a:t>BUZAU BREZELS</a:t>
            </a:r>
            <a:endParaRPr lang="en-US" dirty="0"/>
          </a:p>
        </p:txBody>
      </p:sp>
    </p:spTree>
    <p:extLst>
      <p:ext uri="{BB962C8B-B14F-4D97-AF65-F5344CB8AC3E}">
        <p14:creationId xmlns="" xmlns:p14="http://schemas.microsoft.com/office/powerpoint/2010/main" val="3624027867"/>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53" y="241242"/>
            <a:ext cx="6683765" cy="1505755"/>
          </a:xfrm>
        </p:spPr>
        <p:txBody>
          <a:bodyPr>
            <a:noAutofit/>
          </a:bodyPr>
          <a:lstStyle/>
          <a:p>
            <a:pPr algn="ctr"/>
            <a:r>
              <a:rPr lang="ro-RO" sz="3600" dirty="0" smtClean="0">
                <a:solidFill>
                  <a:srgbClr val="C00000"/>
                </a:solidFill>
                <a:latin typeface="Berlin Sans FB Demi" panose="020E0802020502020306" pitchFamily="34" charset="0"/>
              </a:rPr>
              <a:t>Firmele care comercializează produsul în localitatea Buzău</a:t>
            </a:r>
            <a:endParaRPr lang="en-US" sz="3600" dirty="0">
              <a:solidFill>
                <a:srgbClr val="C00000"/>
              </a:solidFill>
              <a:latin typeface="Berlin Sans FB Demi" panose="020E0802020502020306" pitchFamily="34" charset="0"/>
            </a:endParaRPr>
          </a:p>
        </p:txBody>
      </p:sp>
      <p:sp>
        <p:nvSpPr>
          <p:cNvPr id="3" name="Content Placeholder 2"/>
          <p:cNvSpPr>
            <a:spLocks noGrp="1"/>
          </p:cNvSpPr>
          <p:nvPr>
            <p:ph idx="1"/>
          </p:nvPr>
        </p:nvSpPr>
        <p:spPr>
          <a:xfrm>
            <a:off x="541152" y="2138266"/>
            <a:ext cx="7892748" cy="4442838"/>
          </a:xfrm>
        </p:spPr>
        <p:txBody>
          <a:bodyPr>
            <a:normAutofit/>
          </a:bodyPr>
          <a:lstStyle/>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Boromir</a:t>
            </a:r>
            <a:r>
              <a:rPr lang="en-US" sz="2000" dirty="0" smtClean="0">
                <a:latin typeface="Arial" panose="020B0604020202020204" pitchFamily="34" charset="0"/>
                <a:cs typeface="Arial" panose="020B0604020202020204" pitchFamily="34" charset="0"/>
              </a:rPr>
              <a:t> </a:t>
            </a:r>
            <a:r>
              <a:rPr lang="ro-RO" sz="2000" dirty="0" smtClean="0">
                <a:latin typeface="Arial" panose="020B0604020202020204" pitchFamily="34" charset="0"/>
                <a:cs typeface="Arial" panose="020B0604020202020204" pitchFamily="34" charset="0"/>
              </a:rPr>
              <a:t>Prod SA           </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Pan Prodexim SRL</a:t>
            </a: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a:t>
            </a:r>
            <a:r>
              <a:rPr lang="en-US" sz="2000" dirty="0" err="1" smtClean="0">
                <a:latin typeface="Arial" panose="020B0604020202020204" pitchFamily="34" charset="0"/>
                <a:cs typeface="Arial" panose="020B0604020202020204" pitchFamily="34" charset="0"/>
              </a:rPr>
              <a:t>Covrig</a:t>
            </a:r>
            <a:r>
              <a:rPr lang="ro-RO" sz="2000" dirty="0" smtClean="0">
                <a:latin typeface="Arial" panose="020B0604020202020204" pitchFamily="34" charset="0"/>
                <a:cs typeface="Arial" panose="020B0604020202020204" pitchFamily="34" charset="0"/>
              </a:rPr>
              <a:t>ăria </a:t>
            </a:r>
            <a:r>
              <a:rPr lang="en-US" sz="2000" dirty="0" smtClean="0">
                <a:latin typeface="Arial" panose="020B0604020202020204" pitchFamily="34" charset="0"/>
                <a:cs typeface="Arial" panose="020B0604020202020204" pitchFamily="34" charset="0"/>
              </a:rPr>
              <a:t>‘80 </a:t>
            </a:r>
            <a:r>
              <a:rPr lang="ro-RO" sz="2000" dirty="0" smtClean="0">
                <a:latin typeface="Arial" panose="020B0604020202020204" pitchFamily="34" charset="0"/>
                <a:cs typeface="Arial" panose="020B0604020202020204" pitchFamily="34" charset="0"/>
              </a:rPr>
              <a:t>SRL</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Tomi Prod Com </a:t>
            </a:r>
            <a:r>
              <a:rPr lang="en-US" sz="2000" dirty="0" smtClean="0">
                <a:latin typeface="Arial" panose="020B0604020202020204" pitchFamily="34" charset="0"/>
                <a:cs typeface="Arial" panose="020B0604020202020204" pitchFamily="34" charset="0"/>
              </a:rPr>
              <a:t>’9</a:t>
            </a:r>
            <a:r>
              <a:rPr lang="ro-RO" sz="2000" dirty="0" smtClean="0">
                <a:latin typeface="Arial" panose="020B0604020202020204" pitchFamily="34" charset="0"/>
                <a:cs typeface="Arial" panose="020B0604020202020204" pitchFamily="34" charset="0"/>
              </a:rPr>
              <a:t>5 SRL</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Simigeria Petru</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Brutarex SA</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Ginar Prod Panif SRL</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Pănescu Covrigărie SRL</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ADY Comp SRL</a:t>
            </a:r>
          </a:p>
          <a:p>
            <a:pPr>
              <a:buFont typeface="Wingdings" panose="05000000000000000000" pitchFamily="2" charset="2"/>
              <a:buChar char="Ø"/>
            </a:pPr>
            <a:r>
              <a:rPr lang="ro-RO" sz="2000" dirty="0" smtClean="0">
                <a:latin typeface="Arial" panose="020B0604020202020204" pitchFamily="34" charset="0"/>
                <a:cs typeface="Arial" panose="020B0604020202020204" pitchFamily="34" charset="0"/>
              </a:rPr>
              <a:t>SC Lipia SRL</a:t>
            </a:r>
          </a:p>
          <a:p>
            <a:pPr>
              <a:buFont typeface="Wingdings" panose="05000000000000000000" pitchFamily="2" charset="2"/>
              <a:buChar char="Ø"/>
            </a:pPr>
            <a:endParaRPr lang="ro-RO" dirty="0" smtClean="0"/>
          </a:p>
          <a:p>
            <a:endParaRPr lang="ro-RO" dirty="0" smtClean="0"/>
          </a:p>
          <a:p>
            <a:endParaRPr lang="ro-RO" dirty="0" smtClean="0"/>
          </a:p>
          <a:p>
            <a:endParaRPr lang="en-US" dirty="0"/>
          </a:p>
        </p:txBody>
      </p:sp>
      <p:pic>
        <p:nvPicPr>
          <p:cNvPr id="4" name="Picture 3"/>
          <p:cNvPicPr>
            <a:picLocks noChangeAspect="1"/>
          </p:cNvPicPr>
          <p:nvPr/>
        </p:nvPicPr>
        <p:blipFill>
          <a:blip r:embed="rId2" cstate="print"/>
          <a:stretch>
            <a:fillRect/>
          </a:stretch>
        </p:blipFill>
        <p:spPr>
          <a:xfrm>
            <a:off x="4254368" y="1973622"/>
            <a:ext cx="1475377" cy="1967169"/>
          </a:xfrm>
          <a:prstGeom prst="rect">
            <a:avLst/>
          </a:prstGeom>
        </p:spPr>
      </p:pic>
      <p:pic>
        <p:nvPicPr>
          <p:cNvPr id="5" name="Picture 4"/>
          <p:cNvPicPr>
            <a:picLocks noChangeAspect="1"/>
          </p:cNvPicPr>
          <p:nvPr/>
        </p:nvPicPr>
        <p:blipFill>
          <a:blip r:embed="rId3" cstate="print"/>
          <a:stretch>
            <a:fillRect/>
          </a:stretch>
        </p:blipFill>
        <p:spPr>
          <a:xfrm>
            <a:off x="7371752" y="1892223"/>
            <a:ext cx="1609484" cy="2133785"/>
          </a:xfrm>
          <a:prstGeom prst="rect">
            <a:avLst/>
          </a:prstGeom>
        </p:spPr>
      </p:pic>
      <p:pic>
        <p:nvPicPr>
          <p:cNvPr id="6" name="Picture 5"/>
          <p:cNvPicPr>
            <a:picLocks noChangeAspect="1"/>
          </p:cNvPicPr>
          <p:nvPr/>
        </p:nvPicPr>
        <p:blipFill>
          <a:blip r:embed="rId4" cstate="print"/>
          <a:stretch>
            <a:fillRect/>
          </a:stretch>
        </p:blipFill>
        <p:spPr>
          <a:xfrm>
            <a:off x="5638297" y="3348475"/>
            <a:ext cx="1586621" cy="1591194"/>
          </a:xfrm>
          <a:prstGeom prst="rect">
            <a:avLst/>
          </a:prstGeom>
        </p:spPr>
      </p:pic>
      <p:pic>
        <p:nvPicPr>
          <p:cNvPr id="7" name="Picture 6"/>
          <p:cNvPicPr>
            <a:picLocks noChangeAspect="1"/>
          </p:cNvPicPr>
          <p:nvPr/>
        </p:nvPicPr>
        <p:blipFill>
          <a:blip r:embed="rId5" cstate="print"/>
          <a:stretch>
            <a:fillRect/>
          </a:stretch>
        </p:blipFill>
        <p:spPr>
          <a:xfrm>
            <a:off x="4266308" y="4617585"/>
            <a:ext cx="2450306" cy="1762125"/>
          </a:xfrm>
          <a:prstGeom prst="rect">
            <a:avLst/>
          </a:prstGeom>
        </p:spPr>
      </p:pic>
    </p:spTree>
    <p:extLst>
      <p:ext uri="{BB962C8B-B14F-4D97-AF65-F5344CB8AC3E}">
        <p14:creationId xmlns="" xmlns:p14="http://schemas.microsoft.com/office/powerpoint/2010/main" val="174554259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486177" y="677751"/>
            <a:ext cx="3551350" cy="4735133"/>
          </a:xfrm>
          <a:prstGeom prst="rect">
            <a:avLst/>
          </a:prstGeom>
        </p:spPr>
      </p:pic>
      <p:pic>
        <p:nvPicPr>
          <p:cNvPr id="4" name="Picture 3"/>
          <p:cNvPicPr>
            <a:picLocks noChangeAspect="1"/>
          </p:cNvPicPr>
          <p:nvPr/>
        </p:nvPicPr>
        <p:blipFill>
          <a:blip r:embed="rId3" cstate="print"/>
          <a:stretch>
            <a:fillRect/>
          </a:stretch>
        </p:blipFill>
        <p:spPr>
          <a:xfrm>
            <a:off x="4362647" y="542521"/>
            <a:ext cx="3296108" cy="2469325"/>
          </a:xfrm>
          <a:prstGeom prst="rect">
            <a:avLst/>
          </a:prstGeom>
        </p:spPr>
      </p:pic>
      <p:pic>
        <p:nvPicPr>
          <p:cNvPr id="5" name="Picture 4"/>
          <p:cNvPicPr>
            <a:picLocks noChangeAspect="1"/>
          </p:cNvPicPr>
          <p:nvPr/>
        </p:nvPicPr>
        <p:blipFill>
          <a:blip r:embed="rId4" cstate="print"/>
          <a:stretch>
            <a:fillRect/>
          </a:stretch>
        </p:blipFill>
        <p:spPr>
          <a:xfrm>
            <a:off x="5100034" y="3282302"/>
            <a:ext cx="3768277" cy="3361303"/>
          </a:xfrm>
          <a:prstGeom prst="rect">
            <a:avLst/>
          </a:prstGeom>
        </p:spPr>
      </p:pic>
    </p:spTree>
    <p:extLst>
      <p:ext uri="{BB962C8B-B14F-4D97-AF65-F5344CB8AC3E}">
        <p14:creationId xmlns="" xmlns:p14="http://schemas.microsoft.com/office/powerpoint/2010/main" val="408000628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PITUSCA</a:t>
            </a:r>
            <a:endParaRPr lang="en-US" dirty="0"/>
          </a:p>
        </p:txBody>
      </p:sp>
      <p:sp>
        <p:nvSpPr>
          <p:cNvPr id="3" name="Content Placeholder 2"/>
          <p:cNvSpPr>
            <a:spLocks noGrp="1"/>
          </p:cNvSpPr>
          <p:nvPr>
            <p:ph sz="quarter" idx="1"/>
          </p:nvPr>
        </p:nvSpPr>
        <p:spPr/>
        <p:txBody>
          <a:bodyPr/>
          <a:lstStyle/>
          <a:p>
            <a:r>
              <a:rPr lang="en-US" b="1" dirty="0" err="1" smtClean="0"/>
              <a:t>Pitusca</a:t>
            </a:r>
            <a:r>
              <a:rPr lang="en-US" b="1" dirty="0" smtClean="0"/>
              <a:t> </a:t>
            </a:r>
            <a:r>
              <a:rPr lang="en-US" dirty="0" err="1" smtClean="0"/>
              <a:t>este</a:t>
            </a:r>
            <a:r>
              <a:rPr lang="en-US" dirty="0" smtClean="0"/>
              <a:t> </a:t>
            </a:r>
            <a:r>
              <a:rPr lang="en-US" dirty="0" err="1" smtClean="0"/>
              <a:t>unul</a:t>
            </a:r>
            <a:r>
              <a:rPr lang="en-US" dirty="0" smtClean="0"/>
              <a:t> </a:t>
            </a:r>
            <a:r>
              <a:rPr lang="en-US" dirty="0" err="1" smtClean="0"/>
              <a:t>dintre</a:t>
            </a:r>
            <a:r>
              <a:rPr lang="en-US" dirty="0" smtClean="0"/>
              <a:t> </a:t>
            </a:r>
            <a:r>
              <a:rPr lang="en-US" dirty="0" err="1" smtClean="0"/>
              <a:t>cele</a:t>
            </a:r>
            <a:r>
              <a:rPr lang="en-US" dirty="0" smtClean="0"/>
              <a:t> </a:t>
            </a:r>
            <a:r>
              <a:rPr lang="en-US" dirty="0" err="1" smtClean="0"/>
              <a:t>mai</a:t>
            </a:r>
            <a:r>
              <a:rPr lang="en-US" dirty="0" smtClean="0"/>
              <a:t> </a:t>
            </a:r>
            <a:r>
              <a:rPr lang="en-US" dirty="0" err="1" smtClean="0"/>
              <a:t>cunoscute</a:t>
            </a:r>
            <a:r>
              <a:rPr lang="en-US" dirty="0" smtClean="0"/>
              <a:t> </a:t>
            </a:r>
            <a:r>
              <a:rPr lang="en-US" dirty="0" err="1" smtClean="0"/>
              <a:t>produse</a:t>
            </a:r>
            <a:r>
              <a:rPr lang="en-US" dirty="0" smtClean="0"/>
              <a:t> </a:t>
            </a:r>
            <a:r>
              <a:rPr lang="en-US" dirty="0" err="1" smtClean="0"/>
              <a:t>traditionale</a:t>
            </a:r>
            <a:r>
              <a:rPr lang="en-US" dirty="0" smtClean="0"/>
              <a:t> </a:t>
            </a:r>
            <a:r>
              <a:rPr lang="en-US" dirty="0" err="1" smtClean="0"/>
              <a:t>romanesti</a:t>
            </a:r>
            <a:r>
              <a:rPr lang="en-US" dirty="0" smtClean="0"/>
              <a:t>, </a:t>
            </a:r>
            <a:r>
              <a:rPr lang="en-US" dirty="0" err="1" smtClean="0"/>
              <a:t>avndu-si</a:t>
            </a:r>
            <a:r>
              <a:rPr lang="en-US" dirty="0" smtClean="0"/>
              <a:t> </a:t>
            </a:r>
            <a:r>
              <a:rPr lang="en-US" dirty="0" err="1" smtClean="0"/>
              <a:t>originile</a:t>
            </a:r>
            <a:r>
              <a:rPr lang="en-US" dirty="0" smtClean="0"/>
              <a:t> in </a:t>
            </a:r>
            <a:r>
              <a:rPr lang="en-US" dirty="0" err="1" smtClean="0"/>
              <a:t>vechile</a:t>
            </a:r>
            <a:r>
              <a:rPr lang="en-US" dirty="0" smtClean="0"/>
              <a:t> </a:t>
            </a:r>
            <a:r>
              <a:rPr lang="en-US" dirty="0" err="1" smtClean="0"/>
              <a:t>retete</a:t>
            </a:r>
            <a:r>
              <a:rPr lang="en-US" dirty="0" smtClean="0"/>
              <a:t> ale </a:t>
            </a:r>
            <a:r>
              <a:rPr lang="en-US" dirty="0" err="1" smtClean="0"/>
              <a:t>poporului</a:t>
            </a:r>
            <a:r>
              <a:rPr lang="en-US" dirty="0" smtClean="0"/>
              <a:t> roman, care in </a:t>
            </a:r>
            <a:r>
              <a:rPr lang="en-US" dirty="0" err="1" smtClean="0"/>
              <a:t>ultima</a:t>
            </a:r>
            <a:r>
              <a:rPr lang="en-US" dirty="0" smtClean="0"/>
              <a:t> </a:t>
            </a:r>
            <a:r>
              <a:rPr lang="en-US" dirty="0" err="1" smtClean="0"/>
              <a:t>vreme</a:t>
            </a:r>
            <a:r>
              <a:rPr lang="en-US" dirty="0" smtClean="0"/>
              <a:t> </a:t>
            </a:r>
            <a:r>
              <a:rPr lang="en-US" dirty="0" err="1" smtClean="0"/>
              <a:t>devin</a:t>
            </a:r>
            <a:r>
              <a:rPr lang="en-US" dirty="0" smtClean="0"/>
              <a:t> tot </a:t>
            </a:r>
            <a:r>
              <a:rPr lang="en-US" dirty="0" err="1" smtClean="0"/>
              <a:t>mai</a:t>
            </a:r>
            <a:r>
              <a:rPr lang="en-US" dirty="0" smtClean="0"/>
              <a:t> </a:t>
            </a:r>
            <a:r>
              <a:rPr lang="en-US" dirty="0" err="1" smtClean="0"/>
              <a:t>populare</a:t>
            </a:r>
            <a:r>
              <a:rPr lang="en-US" dirty="0" smtClean="0"/>
              <a:t>.</a:t>
            </a:r>
          </a:p>
        </p:txBody>
      </p:sp>
      <p:pic>
        <p:nvPicPr>
          <p:cNvPr id="4" name="Picture 3" descr="gratarul-de-vara-nu-mai-are-secrete-cum-sa-faci-un-hamburger-perfect_size1.jpg"/>
          <p:cNvPicPr>
            <a:picLocks noChangeAspect="1"/>
          </p:cNvPicPr>
          <p:nvPr/>
        </p:nvPicPr>
        <p:blipFill>
          <a:blip r:embed="rId2" cstate="print"/>
          <a:stretch>
            <a:fillRect/>
          </a:stretch>
        </p:blipFill>
        <p:spPr>
          <a:xfrm>
            <a:off x="3200400" y="3733800"/>
            <a:ext cx="3619500" cy="247124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Principalii</a:t>
            </a:r>
            <a:r>
              <a:rPr lang="en-US" dirty="0" smtClean="0"/>
              <a:t> </a:t>
            </a:r>
            <a:r>
              <a:rPr lang="en-US" dirty="0" err="1" smtClean="0"/>
              <a:t>comercianti</a:t>
            </a:r>
            <a:r>
              <a:rPr lang="en-US" dirty="0" smtClean="0"/>
              <a:t>…</a:t>
            </a:r>
            <a:endParaRPr lang="en-US" dirty="0"/>
          </a:p>
        </p:txBody>
      </p:sp>
      <p:sp>
        <p:nvSpPr>
          <p:cNvPr id="3" name="Content Placeholder 2"/>
          <p:cNvSpPr>
            <a:spLocks noGrp="1"/>
          </p:cNvSpPr>
          <p:nvPr>
            <p:ph sz="quarter" idx="1"/>
          </p:nvPr>
        </p:nvSpPr>
        <p:spPr/>
        <p:txBody>
          <a:bodyPr/>
          <a:lstStyle/>
          <a:p>
            <a:r>
              <a:rPr lang="en-US" dirty="0" err="1" smtClean="0"/>
              <a:t>CarmOlimp</a:t>
            </a:r>
            <a:r>
              <a:rPr lang="en-US" dirty="0" smtClean="0"/>
              <a:t>;</a:t>
            </a:r>
          </a:p>
          <a:p>
            <a:r>
              <a:rPr lang="en-US" dirty="0" err="1" smtClean="0"/>
              <a:t>Comsoradi</a:t>
            </a:r>
            <a:r>
              <a:rPr lang="en-US" dirty="0" smtClean="0"/>
              <a:t>;</a:t>
            </a:r>
          </a:p>
          <a:p>
            <a:r>
              <a:rPr lang="en-US" dirty="0" err="1" smtClean="0"/>
              <a:t>Rensturant</a:t>
            </a:r>
            <a:r>
              <a:rPr lang="en-US" dirty="0" smtClean="0"/>
              <a:t> </a:t>
            </a:r>
            <a:r>
              <a:rPr lang="en-US" dirty="0" err="1" smtClean="0"/>
              <a:t>Stefi</a:t>
            </a:r>
            <a:r>
              <a:rPr lang="en-US" dirty="0" smtClean="0"/>
              <a:t>;</a:t>
            </a:r>
          </a:p>
          <a:p>
            <a:r>
              <a:rPr lang="en-US" dirty="0" smtClean="0"/>
              <a:t>Casa </a:t>
            </a:r>
            <a:r>
              <a:rPr lang="en-US" dirty="0" err="1" smtClean="0"/>
              <a:t>Ispas</a:t>
            </a:r>
            <a:r>
              <a:rPr lang="en-US" dirty="0" smtClean="0"/>
              <a:t>;</a:t>
            </a:r>
          </a:p>
          <a:p>
            <a:r>
              <a:rPr lang="en-US" dirty="0" smtClean="0"/>
              <a:t>Casa </a:t>
            </a:r>
            <a:r>
              <a:rPr lang="en-US" dirty="0" err="1" smtClean="0"/>
              <a:t>Papuc</a:t>
            </a:r>
            <a:r>
              <a:rPr lang="en-US" dirty="0" smtClean="0"/>
              <a:t>;</a:t>
            </a:r>
          </a:p>
          <a:p>
            <a:endParaRPr lang="en-US" dirty="0"/>
          </a:p>
        </p:txBody>
      </p:sp>
      <p:pic>
        <p:nvPicPr>
          <p:cNvPr id="4" name="Picture 3" descr="program-gestiune-stocuri-si-madmarket-poza5-1018x550w.jpg"/>
          <p:cNvPicPr>
            <a:picLocks noChangeAspect="1"/>
          </p:cNvPicPr>
          <p:nvPr/>
        </p:nvPicPr>
        <p:blipFill>
          <a:blip r:embed="rId2" cstate="print"/>
          <a:stretch>
            <a:fillRect/>
          </a:stretch>
        </p:blipFill>
        <p:spPr>
          <a:xfrm>
            <a:off x="3505200" y="3276600"/>
            <a:ext cx="4936375"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685</Words>
  <Application>Microsoft Office PowerPoint</Application>
  <PresentationFormat>On-screen Show (4:3)</PresentationFormat>
  <Paragraphs>91</Paragraphs>
  <Slides>27</Slides>
  <Notes>12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vt:lpstr>
      <vt:lpstr>Carnatii de Plescoi Plescoi saussages</vt:lpstr>
      <vt:lpstr>Ingredients?</vt:lpstr>
      <vt:lpstr>Slide 4</vt:lpstr>
      <vt:lpstr>Slide 5</vt:lpstr>
      <vt:lpstr>Firmele care comercializează produsul în localitatea Buzău</vt:lpstr>
      <vt:lpstr>Slide 7</vt:lpstr>
      <vt:lpstr>PITUSCA</vt:lpstr>
      <vt:lpstr>Principalii comercianti…</vt:lpstr>
      <vt:lpstr>Slide 10</vt:lpstr>
      <vt:lpstr>Slide 11</vt:lpstr>
      <vt:lpstr>Slide 12</vt:lpstr>
      <vt:lpstr>Slide 13</vt:lpstr>
      <vt:lpstr>MITITEI </vt:lpstr>
      <vt:lpstr>Firmele care Comercializeaza produsul</vt:lpstr>
      <vt:lpstr>Slide 16</vt:lpstr>
      <vt:lpstr>   De unde vine zacusca, una dintre cele mai populare mâncăruri din România?  </vt:lpstr>
      <vt:lpstr>Slide 18</vt:lpstr>
      <vt:lpstr>Slide 19</vt:lpstr>
      <vt:lpstr>Pastrama de oaie</vt:lpstr>
      <vt:lpstr>Scurt istoric</vt:lpstr>
      <vt:lpstr>Slide 22</vt:lpstr>
      <vt:lpstr>Slide 23</vt:lpstr>
      <vt:lpstr>Slide 24</vt:lpstr>
      <vt:lpstr>Vedeta tomnei </vt:lpstr>
      <vt:lpstr>Slide 26</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catalina postovei</dc:creator>
  <cp:lastModifiedBy>catalina postovei</cp:lastModifiedBy>
  <cp:revision>7</cp:revision>
  <dcterms:created xsi:type="dcterms:W3CDTF">2018-12-05T15:18:47Z</dcterms:created>
  <dcterms:modified xsi:type="dcterms:W3CDTF">2019-11-03T07:30:54Z</dcterms:modified>
</cp:coreProperties>
</file>