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8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7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3" autoAdjust="0"/>
  </p:normalViewPr>
  <p:slideViewPr>
    <p:cSldViewPr snapToGrid="0" snapToObjects="1">
      <p:cViewPr varScale="1">
        <p:scale>
          <a:sx n="107" d="100"/>
          <a:sy n="107" d="100"/>
        </p:scale>
        <p:origin x="-15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abril 19,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abril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abril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abril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abril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abril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abril 19,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abril 19,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abril 19,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abril 19,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abril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abril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33365" y="2934759"/>
            <a:ext cx="3313355" cy="111303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7200" b="1" dirty="0" err="1" smtClean="0"/>
              <a:t>Escher</a:t>
            </a:r>
            <a:endParaRPr lang="es-ES" sz="7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33365" y="4421081"/>
            <a:ext cx="3309803" cy="946862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err="1" smtClean="0">
                <a:solidFill>
                  <a:schemeClr val="bg1">
                    <a:lumMod val="50000"/>
                  </a:schemeClr>
                </a:solidFill>
              </a:rPr>
              <a:t>Tessellations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85" y="928451"/>
            <a:ext cx="4279830" cy="61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4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594087" y="1853236"/>
            <a:ext cx="3467651" cy="289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000" b="1" dirty="0" smtClean="0"/>
          </a:p>
          <a:p>
            <a:r>
              <a:rPr lang="es-ES" sz="1600" dirty="0" smtClean="0"/>
              <a:t>(17 </a:t>
            </a:r>
            <a:r>
              <a:rPr lang="es-ES" sz="1600" dirty="0"/>
              <a:t>June 1898 – 27 </a:t>
            </a:r>
            <a:r>
              <a:rPr lang="es-ES" sz="1600" dirty="0" err="1"/>
              <a:t>March</a:t>
            </a:r>
            <a:r>
              <a:rPr lang="es-ES" sz="1600" dirty="0"/>
              <a:t> 1972), </a:t>
            </a:r>
            <a:r>
              <a:rPr lang="es-ES" sz="1600" dirty="0" err="1"/>
              <a:t>usually</a:t>
            </a:r>
            <a:r>
              <a:rPr lang="es-ES" sz="1600" dirty="0"/>
              <a:t> </a:t>
            </a:r>
            <a:r>
              <a:rPr lang="es-ES" sz="1600" dirty="0" err="1"/>
              <a:t>referred</a:t>
            </a:r>
            <a:r>
              <a:rPr lang="es-ES" sz="1600" dirty="0"/>
              <a:t> </a:t>
            </a:r>
            <a:r>
              <a:rPr lang="es-ES" sz="1600" dirty="0" err="1"/>
              <a:t>to</a:t>
            </a:r>
            <a:r>
              <a:rPr lang="es-ES" sz="1600" dirty="0"/>
              <a:t> as M. C. </a:t>
            </a:r>
            <a:r>
              <a:rPr lang="es-ES" sz="1600" dirty="0" err="1"/>
              <a:t>Escher</a:t>
            </a:r>
            <a:r>
              <a:rPr lang="es-ES" sz="1600" dirty="0"/>
              <a:t>, </a:t>
            </a:r>
            <a:r>
              <a:rPr lang="es-ES" sz="1600" dirty="0" err="1"/>
              <a:t>was</a:t>
            </a:r>
            <a:r>
              <a:rPr lang="es-ES" sz="1600" dirty="0"/>
              <a:t> a Dutch </a:t>
            </a:r>
            <a:r>
              <a:rPr lang="es-ES" sz="1600" dirty="0" err="1"/>
              <a:t>graphic</a:t>
            </a:r>
            <a:r>
              <a:rPr lang="es-ES" sz="1600" dirty="0"/>
              <a:t> </a:t>
            </a:r>
            <a:r>
              <a:rPr lang="es-ES" sz="1600" dirty="0" err="1"/>
              <a:t>artist</a:t>
            </a:r>
            <a:r>
              <a:rPr lang="es-ES" sz="1600" dirty="0"/>
              <a:t>. He </a:t>
            </a:r>
            <a:r>
              <a:rPr lang="es-ES" sz="1600" dirty="0" err="1"/>
              <a:t>is</a:t>
            </a:r>
            <a:r>
              <a:rPr lang="es-ES" sz="1600" dirty="0"/>
              <a:t> </a:t>
            </a:r>
            <a:r>
              <a:rPr lang="es-ES" sz="1600" dirty="0" err="1"/>
              <a:t>known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</a:t>
            </a:r>
            <a:r>
              <a:rPr lang="es-ES" sz="1600" dirty="0" err="1"/>
              <a:t>his</a:t>
            </a:r>
            <a:r>
              <a:rPr lang="es-ES" sz="1600" dirty="0"/>
              <a:t> </a:t>
            </a:r>
            <a:r>
              <a:rPr lang="es-ES" sz="1600" dirty="0" err="1"/>
              <a:t>often</a:t>
            </a:r>
            <a:r>
              <a:rPr lang="es-ES" sz="1600" dirty="0"/>
              <a:t> </a:t>
            </a:r>
            <a:r>
              <a:rPr lang="es-ES" sz="1600" dirty="0" err="1"/>
              <a:t>mathematically</a:t>
            </a:r>
            <a:r>
              <a:rPr lang="es-ES" sz="1600" dirty="0"/>
              <a:t> </a:t>
            </a:r>
            <a:r>
              <a:rPr lang="es-ES" sz="1600" dirty="0" err="1"/>
              <a:t>inspired</a:t>
            </a:r>
            <a:r>
              <a:rPr lang="es-ES" sz="1600" dirty="0"/>
              <a:t> </a:t>
            </a:r>
            <a:r>
              <a:rPr lang="es-ES" sz="1600" dirty="0" err="1"/>
              <a:t>woodcuts</a:t>
            </a:r>
            <a:r>
              <a:rPr lang="es-ES" sz="1600" dirty="0"/>
              <a:t>, </a:t>
            </a:r>
            <a:r>
              <a:rPr lang="es-ES" sz="1600" dirty="0" err="1"/>
              <a:t>lithographs</a:t>
            </a:r>
            <a:r>
              <a:rPr lang="es-ES" sz="1600" dirty="0"/>
              <a:t>, and </a:t>
            </a:r>
            <a:r>
              <a:rPr lang="es-ES" sz="1600" dirty="0" err="1"/>
              <a:t>mezzotints</a:t>
            </a:r>
            <a:r>
              <a:rPr lang="es-ES" sz="1600" dirty="0"/>
              <a:t>. </a:t>
            </a:r>
            <a:r>
              <a:rPr lang="es-ES" sz="1600" dirty="0" err="1"/>
              <a:t>These</a:t>
            </a:r>
            <a:r>
              <a:rPr lang="es-ES" sz="1600" dirty="0"/>
              <a:t> </a:t>
            </a:r>
            <a:r>
              <a:rPr lang="es-ES" sz="1600" dirty="0" err="1"/>
              <a:t>feature</a:t>
            </a:r>
            <a:r>
              <a:rPr lang="es-ES" sz="1600" dirty="0"/>
              <a:t> </a:t>
            </a:r>
            <a:r>
              <a:rPr lang="es-ES" sz="1600" dirty="0" err="1"/>
              <a:t>impossible</a:t>
            </a:r>
            <a:r>
              <a:rPr lang="es-ES" sz="1600" dirty="0"/>
              <a:t> </a:t>
            </a:r>
            <a:r>
              <a:rPr lang="es-ES" sz="1600" dirty="0" err="1"/>
              <a:t>constructions</a:t>
            </a:r>
            <a:r>
              <a:rPr lang="es-ES" sz="1600" dirty="0"/>
              <a:t>, </a:t>
            </a:r>
            <a:r>
              <a:rPr lang="es-ES" sz="1600" dirty="0" err="1"/>
              <a:t>explorations</a:t>
            </a:r>
            <a:r>
              <a:rPr lang="es-ES" sz="1600" dirty="0"/>
              <a:t> of </a:t>
            </a:r>
            <a:r>
              <a:rPr lang="es-ES" sz="1600" dirty="0" err="1"/>
              <a:t>infinity</a:t>
            </a:r>
            <a:r>
              <a:rPr lang="es-ES" sz="1600" dirty="0"/>
              <a:t>, </a:t>
            </a:r>
            <a:r>
              <a:rPr lang="es-ES" sz="1600" dirty="0" err="1"/>
              <a:t>architecture</a:t>
            </a:r>
            <a:r>
              <a:rPr lang="es-ES" sz="1600" dirty="0"/>
              <a:t>, and </a:t>
            </a:r>
            <a:r>
              <a:rPr lang="es-ES" sz="1600" dirty="0" err="1"/>
              <a:t>tessellations</a:t>
            </a:r>
            <a:r>
              <a:rPr lang="es-ES" sz="1600" dirty="0"/>
              <a:t>.</a:t>
            </a:r>
            <a:endParaRPr lang="es-ES" sz="1600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58" y="533060"/>
            <a:ext cx="3607364" cy="572064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824147" y="1022239"/>
            <a:ext cx="3073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>
                <a:solidFill>
                  <a:srgbClr val="2C7C9F"/>
                </a:solidFill>
              </a:rPr>
              <a:t>Maurits</a:t>
            </a:r>
            <a:r>
              <a:rPr lang="es-ES" sz="2400" b="1" dirty="0">
                <a:solidFill>
                  <a:srgbClr val="2C7C9F"/>
                </a:solidFill>
              </a:rPr>
              <a:t> </a:t>
            </a:r>
            <a:r>
              <a:rPr lang="es-ES" sz="2400" b="1" dirty="0" err="1">
                <a:solidFill>
                  <a:srgbClr val="2C7C9F"/>
                </a:solidFill>
              </a:rPr>
              <a:t>Cornelis</a:t>
            </a:r>
            <a:r>
              <a:rPr lang="es-ES" sz="2400" b="1" dirty="0">
                <a:solidFill>
                  <a:srgbClr val="2C7C9F"/>
                </a:solidFill>
              </a:rPr>
              <a:t> </a:t>
            </a:r>
            <a:r>
              <a:rPr lang="es-ES" sz="2400" b="1" dirty="0" err="1">
                <a:solidFill>
                  <a:srgbClr val="2C7C9F"/>
                </a:solidFill>
              </a:rPr>
              <a:t>Escher</a:t>
            </a:r>
            <a:endParaRPr lang="es-ES" sz="2400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7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53746"/>
            <a:ext cx="9144000" cy="81533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dirty="0" err="1" smtClean="0">
                <a:solidFill>
                  <a:srgbClr val="2C7C9F"/>
                </a:solidFill>
              </a:rPr>
              <a:t>Tessellations</a:t>
            </a:r>
            <a:endParaRPr lang="es-ES" sz="4800" b="1" dirty="0">
              <a:solidFill>
                <a:srgbClr val="2C7C9F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899772" y="1792871"/>
            <a:ext cx="54111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</a:rPr>
              <a:t>A </a:t>
            </a:r>
            <a:r>
              <a:rPr lang="es-ES" b="1" dirty="0" err="1">
                <a:solidFill>
                  <a:srgbClr val="000000"/>
                </a:solidFill>
              </a:rPr>
              <a:t>tessellation</a:t>
            </a:r>
            <a:r>
              <a:rPr lang="es-ES" dirty="0">
                <a:solidFill>
                  <a:srgbClr val="000000"/>
                </a:solidFill>
              </a:rPr>
              <a:t> of a flat </a:t>
            </a:r>
            <a:r>
              <a:rPr lang="es-ES" dirty="0" err="1">
                <a:solidFill>
                  <a:srgbClr val="000000"/>
                </a:solidFill>
              </a:rPr>
              <a:t>surface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is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the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tiling</a:t>
            </a:r>
            <a:r>
              <a:rPr lang="es-ES" dirty="0">
                <a:solidFill>
                  <a:srgbClr val="000000"/>
                </a:solidFill>
              </a:rPr>
              <a:t> of a plane using one or more geometric shapes, called tiles, with no overlaps and no gaps. In </a:t>
            </a:r>
            <a:r>
              <a:rPr lang="es-ES" dirty="0" err="1" smtClean="0">
                <a:solidFill>
                  <a:srgbClr val="000000"/>
                </a:solidFill>
              </a:rPr>
              <a:t>mathematics</a:t>
            </a:r>
            <a:r>
              <a:rPr lang="es-ES" dirty="0">
                <a:solidFill>
                  <a:srgbClr val="000000"/>
                </a:solidFill>
              </a:rPr>
              <a:t>, tessellations can be generalized to higher </a:t>
            </a:r>
            <a:r>
              <a:rPr lang="es-ES" dirty="0" smtClean="0">
                <a:solidFill>
                  <a:srgbClr val="000000"/>
                </a:solidFill>
              </a:rPr>
              <a:t>dimensions</a:t>
            </a:r>
            <a:r>
              <a:rPr lang="es-ES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s-ES" dirty="0">
                <a:solidFill>
                  <a:srgbClr val="000000"/>
                </a:solidFill>
              </a:rPr>
              <a:t>A </a:t>
            </a:r>
            <a:r>
              <a:rPr lang="es-ES" dirty="0" err="1">
                <a:solidFill>
                  <a:srgbClr val="000000"/>
                </a:solidFill>
              </a:rPr>
              <a:t>periodic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tiling</a:t>
            </a:r>
            <a:r>
              <a:rPr lang="es-ES" dirty="0">
                <a:solidFill>
                  <a:srgbClr val="000000"/>
                </a:solidFill>
              </a:rPr>
              <a:t> has a </a:t>
            </a:r>
            <a:r>
              <a:rPr lang="es-ES" dirty="0" err="1">
                <a:solidFill>
                  <a:srgbClr val="000000"/>
                </a:solidFill>
              </a:rPr>
              <a:t>repeating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pattern</a:t>
            </a:r>
            <a:r>
              <a:rPr lang="es-ES" dirty="0">
                <a:solidFill>
                  <a:srgbClr val="000000"/>
                </a:solidFill>
              </a:rPr>
              <a:t>. </a:t>
            </a:r>
            <a:r>
              <a:rPr lang="es-ES" dirty="0" err="1">
                <a:solidFill>
                  <a:srgbClr val="000000"/>
                </a:solidFill>
              </a:rPr>
              <a:t>Some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special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kinds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include</a:t>
            </a:r>
            <a:r>
              <a:rPr lang="es-ES" dirty="0">
                <a:solidFill>
                  <a:srgbClr val="000000"/>
                </a:solidFill>
              </a:rPr>
              <a:t> regular tilings </a:t>
            </a:r>
            <a:r>
              <a:rPr lang="es-ES" dirty="0" smtClean="0">
                <a:solidFill>
                  <a:srgbClr val="000000"/>
                </a:solidFill>
              </a:rPr>
              <a:t>with </a:t>
            </a:r>
            <a:r>
              <a:rPr lang="es-ES" dirty="0">
                <a:solidFill>
                  <a:srgbClr val="000000"/>
                </a:solidFill>
              </a:rPr>
              <a:t>regular polygonal tiles all of the same shape, and semi-regular tilings with regular tiles of more than one shape and with every corner identically arranged. The patterns formed by periodic tilings can be categorized into 17 wallpaper groups. A tiling that lacks a repeating pattern is called "non-periodic". </a:t>
            </a:r>
          </a:p>
        </p:txBody>
      </p:sp>
    </p:spTree>
    <p:extLst>
      <p:ext uri="{BB962C8B-B14F-4D97-AF65-F5344CB8AC3E}">
        <p14:creationId xmlns:p14="http://schemas.microsoft.com/office/powerpoint/2010/main" val="233600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768373"/>
            <a:ext cx="7024744" cy="868698"/>
          </a:xfrm>
        </p:spPr>
        <p:txBody>
          <a:bodyPr/>
          <a:lstStyle/>
          <a:p>
            <a:pPr algn="ctr"/>
            <a:r>
              <a:rPr lang="es-ES" b="1" dirty="0" err="1" smtClean="0"/>
              <a:t>Types</a:t>
            </a:r>
            <a:r>
              <a:rPr lang="es-ES" b="1" dirty="0" smtClean="0"/>
              <a:t> of </a:t>
            </a:r>
            <a:r>
              <a:rPr lang="es-ES" b="1" dirty="0" err="1" smtClean="0"/>
              <a:t>tessellations</a:t>
            </a:r>
            <a:endParaRPr lang="es-ES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043490" y="1978571"/>
            <a:ext cx="72920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A </a:t>
            </a:r>
            <a:r>
              <a:rPr lang="es-ES" sz="1600" b="1" dirty="0"/>
              <a:t>regular</a:t>
            </a:r>
            <a:r>
              <a:rPr lang="es-ES" sz="1600" dirty="0"/>
              <a:t> tessellation is a </a:t>
            </a:r>
            <a:r>
              <a:rPr lang="es-ES" sz="1600" dirty="0" smtClean="0"/>
              <a:t>highly </a:t>
            </a:r>
            <a:r>
              <a:rPr lang="es-ES" sz="1600" dirty="0"/>
              <a:t>symmetric, edge-to-edge tiling made up of regular polygons, all of the same shape. There are only three regular tessellations: those made up of equilateral triangles, squares, or regular hexagons. All three of these tilings are isogonal and </a:t>
            </a:r>
            <a:r>
              <a:rPr lang="es-ES" sz="1600" dirty="0" err="1"/>
              <a:t>monohedral</a:t>
            </a:r>
            <a:r>
              <a:rPr lang="es-ES" sz="1600" dirty="0" smtClean="0"/>
              <a:t>.</a:t>
            </a:r>
          </a:p>
          <a:p>
            <a:endParaRPr lang="es-ES" sz="1600" dirty="0"/>
          </a:p>
          <a:p>
            <a:r>
              <a:rPr lang="es-ES" sz="1600" dirty="0"/>
              <a:t>A </a:t>
            </a:r>
            <a:r>
              <a:rPr lang="es-ES" sz="1600" b="1" dirty="0"/>
              <a:t>semi-</a:t>
            </a:r>
            <a:r>
              <a:rPr lang="es-ES" sz="1600" b="1" dirty="0" smtClean="0"/>
              <a:t>regular</a:t>
            </a:r>
            <a:r>
              <a:rPr lang="es-ES" sz="1600" dirty="0" smtClean="0"/>
              <a:t> </a:t>
            </a:r>
            <a:r>
              <a:rPr lang="es-ES" sz="1600" dirty="0"/>
              <a:t>tessellation uses more than one type of regular polygon in an isogonal arrangement. There are eight semi-regular </a:t>
            </a:r>
            <a:r>
              <a:rPr lang="es-ES" sz="1600" dirty="0" err="1" smtClean="0"/>
              <a:t>tilings</a:t>
            </a:r>
            <a:r>
              <a:rPr lang="es-ES" sz="1600" dirty="0" smtClean="0"/>
              <a:t>. </a:t>
            </a:r>
            <a:r>
              <a:rPr lang="es-ES" sz="1600" dirty="0"/>
              <a:t>These can be described by their </a:t>
            </a:r>
            <a:r>
              <a:rPr lang="es-ES" sz="1600" dirty="0" err="1"/>
              <a:t>vertex</a:t>
            </a:r>
            <a:r>
              <a:rPr lang="es-ES" sz="1600" dirty="0"/>
              <a:t> </a:t>
            </a:r>
            <a:r>
              <a:rPr lang="es-ES" sz="1600" dirty="0" smtClean="0"/>
              <a:t>configuration</a:t>
            </a:r>
            <a:r>
              <a:rPr lang="es-ES" sz="1600" dirty="0"/>
              <a:t>4.8</a:t>
            </a:r>
            <a:r>
              <a:rPr lang="es-ES" sz="1600" baseline="30000" dirty="0"/>
              <a:t>2</a:t>
            </a:r>
            <a:r>
              <a:rPr lang="es-ES" sz="1600" dirty="0" smtClean="0"/>
              <a:t>; </a:t>
            </a:r>
            <a:r>
              <a:rPr lang="es-ES" sz="1600" dirty="0"/>
              <a:t>for example, a semi-regular tiling using squares and regular octagons has the </a:t>
            </a:r>
            <a:r>
              <a:rPr lang="es-ES" sz="1600" dirty="0" err="1"/>
              <a:t>vertex</a:t>
            </a:r>
            <a:r>
              <a:rPr lang="es-ES" sz="1600" dirty="0"/>
              <a:t> </a:t>
            </a:r>
            <a:r>
              <a:rPr lang="es-ES" sz="1600" dirty="0" err="1" smtClean="0"/>
              <a:t>configuration</a:t>
            </a:r>
            <a:r>
              <a:rPr lang="es-ES" sz="1600" dirty="0" smtClean="0"/>
              <a:t>.</a:t>
            </a:r>
          </a:p>
          <a:p>
            <a:endParaRPr lang="es-ES" sz="1600" dirty="0"/>
          </a:p>
          <a:p>
            <a:r>
              <a:rPr lang="es-ES" sz="1600" b="1" dirty="0"/>
              <a:t>Penrose tilings</a:t>
            </a:r>
            <a:r>
              <a:rPr lang="es-ES" sz="1600" dirty="0"/>
              <a:t>, which use two different quadrilaterals, are the best known example of tiles that forcibly create non-periodic patterns. They belong to a general class of aperiodic tilings, which use tiles that cannot tessellate periodically, though they have surprising self-replicating properties using the recursive process of substitution </a:t>
            </a:r>
            <a:r>
              <a:rPr lang="es-ES" sz="1600" dirty="0" err="1"/>
              <a:t>tiling</a:t>
            </a:r>
            <a:r>
              <a:rPr lang="es-ES" sz="1600" dirty="0" smtClean="0"/>
              <a:t>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88670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1644" y="724081"/>
            <a:ext cx="3823518" cy="1215749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err="1" smtClean="0"/>
              <a:t>We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did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this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two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tessellations</a:t>
            </a:r>
            <a:r>
              <a:rPr lang="es-ES" sz="3600" dirty="0" smtClean="0"/>
              <a:t>. </a:t>
            </a:r>
            <a:endParaRPr lang="es-ES" sz="3600" dirty="0"/>
          </a:p>
        </p:txBody>
      </p:sp>
      <p:pic>
        <p:nvPicPr>
          <p:cNvPr id="7" name="Imagen 6" descr="DSC_03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18" y="2765753"/>
            <a:ext cx="3311602" cy="2765754"/>
          </a:xfrm>
          <a:prstGeom prst="rect">
            <a:avLst/>
          </a:prstGeom>
        </p:spPr>
      </p:pic>
      <p:pic>
        <p:nvPicPr>
          <p:cNvPr id="8" name="Imagen 7" descr="DSC_030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3097" r="4154" b="1684"/>
          <a:stretch/>
        </p:blipFill>
        <p:spPr>
          <a:xfrm rot="5400000">
            <a:off x="201645" y="1851836"/>
            <a:ext cx="5021092" cy="31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Bris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70</TotalTime>
  <Words>350</Words>
  <Application>Microsoft Macintosh PowerPoint</Application>
  <PresentationFormat>Presentación en pantalla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Austin</vt:lpstr>
      <vt:lpstr>Escher</vt:lpstr>
      <vt:lpstr>Presentación de PowerPoint</vt:lpstr>
      <vt:lpstr>Tessellations</vt:lpstr>
      <vt:lpstr>Types of tessellations</vt:lpstr>
      <vt:lpstr>We did this two tessellations. </vt:lpstr>
    </vt:vector>
  </TitlesOfParts>
  <Company>MICKEY MOUSE 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MICKEY MICKEY MOUSE</dc:creator>
  <cp:lastModifiedBy>MICKEY MICKEY MOUSE</cp:lastModifiedBy>
  <cp:revision>7</cp:revision>
  <dcterms:created xsi:type="dcterms:W3CDTF">2015-04-02T15:52:40Z</dcterms:created>
  <dcterms:modified xsi:type="dcterms:W3CDTF">2015-04-19T18:16:15Z</dcterms:modified>
</cp:coreProperties>
</file>