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6" r:id="rId4"/>
    <p:sldId id="267" r:id="rId5"/>
    <p:sldId id="264" r:id="rId6"/>
    <p:sldId id="265" r:id="rId7"/>
    <p:sldId id="269" r:id="rId8"/>
    <p:sldId id="270" r:id="rId9"/>
    <p:sldId id="261" r:id="rId10"/>
    <p:sldId id="275" r:id="rId11"/>
    <p:sldId id="272" r:id="rId12"/>
    <p:sldId id="271" r:id="rId13"/>
    <p:sldId id="274" r:id="rId14"/>
    <p:sldId id="273" r:id="rId15"/>
    <p:sldId id="276" r:id="rId16"/>
    <p:sldId id="277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4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661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60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196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551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5711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064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35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26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4909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667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08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137D-3810-464C-B77B-CFD300BBB726}" type="datetimeFigureOut">
              <a:rPr lang="hr-HR" smtClean="0"/>
              <a:t>23.4.2017.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0713B-402B-4616-BF22-5B80E19D150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945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584176"/>
          </a:xfrm>
        </p:spPr>
        <p:txBody>
          <a:bodyPr/>
          <a:lstStyle/>
          <a:p>
            <a:r>
              <a:rPr lang="en-US" sz="3600" dirty="0"/>
              <a:t>Presentation of the Diary </a:t>
            </a:r>
            <a:r>
              <a:rPr lang="hr-HR" sz="3600" dirty="0" smtClean="0"/>
              <a:t/>
            </a:r>
            <a:br>
              <a:rPr lang="hr-HR" sz="3600" dirty="0" smtClean="0"/>
            </a:br>
            <a:r>
              <a:rPr lang="en-US" sz="3600" dirty="0" smtClean="0"/>
              <a:t>“</a:t>
            </a:r>
            <a:r>
              <a:rPr lang="en-US" sz="3600" dirty="0"/>
              <a:t>Our </a:t>
            </a:r>
            <a:r>
              <a:rPr lang="en-US" sz="3600" dirty="0" smtClean="0"/>
              <a:t>First </a:t>
            </a:r>
            <a:r>
              <a:rPr lang="en-US" sz="3600" dirty="0"/>
              <a:t>D</a:t>
            </a:r>
            <a:r>
              <a:rPr lang="en-US" sz="3600" dirty="0" smtClean="0"/>
              <a:t>ays </a:t>
            </a:r>
            <a:r>
              <a:rPr lang="en-US" sz="3600" dirty="0"/>
              <a:t>in </a:t>
            </a:r>
            <a:r>
              <a:rPr lang="en-US" sz="3600" dirty="0" smtClean="0"/>
              <a:t>Kindergarten</a:t>
            </a:r>
            <a:r>
              <a:rPr lang="en-US" sz="3600" dirty="0"/>
              <a:t>”</a:t>
            </a:r>
            <a:r>
              <a:rPr lang="en-US" b="1" dirty="0"/>
              <a:t>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152128"/>
          </a:xfrm>
        </p:spPr>
        <p:txBody>
          <a:bodyPr>
            <a:normAutofit fontScale="25000" lnSpcReduction="20000"/>
          </a:bodyPr>
          <a:lstStyle/>
          <a:p>
            <a:pPr algn="l"/>
            <a:endParaRPr lang="hr-HR" dirty="0" smtClean="0">
              <a:solidFill>
                <a:srgbClr val="FF0000"/>
              </a:solidFill>
            </a:endParaRPr>
          </a:p>
          <a:p>
            <a:pPr algn="l"/>
            <a:r>
              <a:rPr lang="hr-HR" sz="8600" dirty="0" smtClean="0">
                <a:solidFill>
                  <a:srgbClr val="FF0000"/>
                </a:solidFill>
              </a:rPr>
              <a:t>K</a:t>
            </a:r>
            <a:r>
              <a:rPr lang="en-US" sz="8600" dirty="0" err="1" smtClean="0">
                <a:solidFill>
                  <a:srgbClr val="FF0000"/>
                </a:solidFill>
              </a:rPr>
              <a:t>indergarten</a:t>
            </a:r>
            <a:r>
              <a:rPr lang="hr-HR" sz="8600" dirty="0" smtClean="0">
                <a:solidFill>
                  <a:srgbClr val="FF0000"/>
                </a:solidFill>
              </a:rPr>
              <a:t> ISKRICA</a:t>
            </a:r>
          </a:p>
          <a:p>
            <a:pPr algn="l"/>
            <a:r>
              <a:rPr lang="hr-HR" sz="8600" dirty="0" smtClean="0">
                <a:solidFill>
                  <a:srgbClr val="FF0000"/>
                </a:solidFill>
              </a:rPr>
              <a:t>Zagreb, Croatia</a:t>
            </a:r>
          </a:p>
          <a:p>
            <a:pPr algn="l"/>
            <a:r>
              <a:rPr lang="hr-HR" sz="8600" dirty="0" smtClean="0">
                <a:solidFill>
                  <a:srgbClr val="FF0000"/>
                </a:solidFill>
              </a:rPr>
              <a:t>Željka Horvatić</a:t>
            </a:r>
            <a:endParaRPr lang="hr-HR" sz="8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0928"/>
            <a:ext cx="525658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6840760" cy="864095"/>
          </a:xfrm>
        </p:spPr>
        <p:txBody>
          <a:bodyPr>
            <a:normAutofit/>
          </a:bodyPr>
          <a:lstStyle/>
          <a:p>
            <a:r>
              <a:rPr lang="hr-HR" sz="2600" b="1" dirty="0">
                <a:solidFill>
                  <a:srgbClr val="FF0000"/>
                </a:solidFill>
              </a:rPr>
              <a:t>Elements of monitoring a child</a:t>
            </a:r>
            <a:endParaRPr lang="hr-HR" sz="2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848872" cy="5112568"/>
          </a:xfrm>
        </p:spPr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>
                <a:solidFill>
                  <a:schemeClr val="tx1"/>
                </a:solidFill>
              </a:rPr>
              <a:t>Presence of extreme emotions and behavior </a:t>
            </a:r>
            <a:r>
              <a:rPr lang="hr-HR" sz="2000" dirty="0">
                <a:solidFill>
                  <a:schemeClr val="tx1"/>
                </a:solidFill>
              </a:rPr>
              <a:t>(crying, anger, aggression, refusal of communication</a:t>
            </a:r>
            <a:r>
              <a:rPr lang="hr-HR" sz="2000" dirty="0" smtClean="0">
                <a:solidFill>
                  <a:schemeClr val="tx1"/>
                </a:solidFill>
              </a:rPr>
              <a:t>...)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Involvement </a:t>
            </a:r>
            <a:r>
              <a:rPr lang="hr-HR" sz="2000" b="1" dirty="0">
                <a:solidFill>
                  <a:schemeClr val="tx1"/>
                </a:solidFill>
              </a:rPr>
              <a:t>during play </a:t>
            </a:r>
            <a:r>
              <a:rPr lang="hr-HR" sz="2000" dirty="0">
                <a:solidFill>
                  <a:schemeClr val="tx1"/>
                </a:solidFill>
              </a:rPr>
              <a:t>(alone,initializes the game,plays independently, plays parallel games, interaction with others during </a:t>
            </a:r>
            <a:r>
              <a:rPr lang="hr-HR" sz="2000" dirty="0" smtClean="0">
                <a:solidFill>
                  <a:schemeClr val="tx1"/>
                </a:solidFill>
              </a:rPr>
              <a:t>play)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Communicates with peers  </a:t>
            </a:r>
            <a:r>
              <a:rPr lang="hr-HR" sz="2000" dirty="0" smtClean="0">
                <a:solidFill>
                  <a:schemeClr val="tx1"/>
                </a:solidFill>
              </a:rPr>
              <a:t>(nonverbally , verbally)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Communicates </a:t>
            </a:r>
            <a:r>
              <a:rPr lang="hr-HR" sz="2000" b="1" dirty="0">
                <a:solidFill>
                  <a:schemeClr val="tx1"/>
                </a:solidFill>
              </a:rPr>
              <a:t>with teachers </a:t>
            </a:r>
            <a:r>
              <a:rPr lang="hr-HR" sz="2000" dirty="0">
                <a:solidFill>
                  <a:schemeClr val="tx1"/>
                </a:solidFill>
              </a:rPr>
              <a:t>(nonverbally , </a:t>
            </a:r>
            <a:r>
              <a:rPr lang="hr-HR" sz="2000" dirty="0" smtClean="0">
                <a:solidFill>
                  <a:schemeClr val="tx1"/>
                </a:solidFill>
              </a:rPr>
              <a:t>verbally)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Independency </a:t>
            </a:r>
            <a:r>
              <a:rPr lang="hr-HR" sz="2000" b="1" dirty="0">
                <a:solidFill>
                  <a:schemeClr val="tx1"/>
                </a:solidFill>
              </a:rPr>
              <a:t>in every day life activities</a:t>
            </a:r>
            <a:r>
              <a:rPr lang="hr-HR" sz="2000" dirty="0"/>
              <a:t> </a:t>
            </a:r>
            <a:r>
              <a:rPr lang="hr-HR" sz="2000" dirty="0">
                <a:solidFill>
                  <a:schemeClr val="tx1"/>
                </a:solidFill>
              </a:rPr>
              <a:t>(still dependent, becoming independent with the help of a teacher </a:t>
            </a:r>
            <a:r>
              <a:rPr lang="hr-HR" sz="2000" dirty="0" smtClean="0">
                <a:solidFill>
                  <a:schemeClr val="tx1"/>
                </a:solidFill>
              </a:rPr>
              <a:t>independent)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Follows </a:t>
            </a:r>
            <a:r>
              <a:rPr lang="hr-HR" sz="2000" b="1" dirty="0">
                <a:solidFill>
                  <a:schemeClr val="tx1"/>
                </a:solidFill>
              </a:rPr>
              <a:t>the rules of the group </a:t>
            </a:r>
            <a:r>
              <a:rPr lang="hr-HR" sz="2000" dirty="0">
                <a:solidFill>
                  <a:schemeClr val="tx1"/>
                </a:solidFill>
              </a:rPr>
              <a:t>(partially, </a:t>
            </a:r>
            <a:r>
              <a:rPr lang="hr-HR" sz="2000" dirty="0" smtClean="0">
                <a:solidFill>
                  <a:schemeClr val="tx1"/>
                </a:solidFill>
              </a:rPr>
              <a:t>completely</a:t>
            </a:r>
            <a:r>
              <a:rPr lang="hr-HR" sz="2000" dirty="0" smtClean="0"/>
              <a:t>)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Teachers  </a:t>
            </a:r>
            <a:r>
              <a:rPr lang="hr-HR" sz="2000" b="1" dirty="0">
                <a:solidFill>
                  <a:schemeClr val="tx1"/>
                </a:solidFill>
              </a:rPr>
              <a:t>/ observations, actions , feelings, new methodological        </a:t>
            </a:r>
            <a:r>
              <a:rPr lang="hr-HR" sz="2000" b="1" dirty="0" smtClean="0">
                <a:solidFill>
                  <a:schemeClr val="tx1"/>
                </a:solidFill>
              </a:rPr>
              <a:t>approaches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Parents </a:t>
            </a:r>
            <a:r>
              <a:rPr lang="hr-HR" sz="2000" b="1" dirty="0">
                <a:solidFill>
                  <a:schemeClr val="tx1"/>
                </a:solidFill>
              </a:rPr>
              <a:t>/ actions, statements, </a:t>
            </a:r>
            <a:r>
              <a:rPr lang="hr-HR" sz="2000" b="1" dirty="0" smtClean="0">
                <a:solidFill>
                  <a:schemeClr val="tx1"/>
                </a:solidFill>
              </a:rPr>
              <a:t>feelings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r-HR" sz="2000" b="1" dirty="0" smtClean="0">
                <a:solidFill>
                  <a:schemeClr val="tx1"/>
                </a:solidFill>
              </a:rPr>
              <a:t>Final </a:t>
            </a:r>
            <a:r>
              <a:rPr lang="hr-HR" sz="2000" b="1" dirty="0">
                <a:solidFill>
                  <a:schemeClr val="tx1"/>
                </a:solidFill>
              </a:rPr>
              <a:t>observations  </a:t>
            </a:r>
            <a:r>
              <a:rPr lang="hr-HR" sz="2000" dirty="0">
                <a:solidFill>
                  <a:schemeClr val="tx1"/>
                </a:solidFill>
              </a:rPr>
              <a:t>(first month of adaptation , second...)</a:t>
            </a:r>
          </a:p>
          <a:p>
            <a:pPr algn="l"/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219514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56218"/>
            <a:ext cx="4824536" cy="1368152"/>
          </a:xfrm>
        </p:spPr>
        <p:txBody>
          <a:bodyPr>
            <a:normAutofit/>
          </a:bodyPr>
          <a:lstStyle/>
          <a:p>
            <a:pPr algn="l"/>
            <a:r>
              <a:rPr lang="hr-HR" sz="3200" dirty="0" smtClean="0">
                <a:solidFill>
                  <a:srgbClr val="FF0000"/>
                </a:solidFill>
              </a:rPr>
              <a:t>Example 1.</a:t>
            </a:r>
            <a:br>
              <a:rPr lang="hr-HR" sz="3200" dirty="0" smtClean="0">
                <a:solidFill>
                  <a:srgbClr val="FF0000"/>
                </a:solidFill>
              </a:rPr>
            </a:br>
            <a:r>
              <a:rPr lang="hr-HR" sz="2000" b="1" i="1" dirty="0" smtClean="0"/>
              <a:t>From </a:t>
            </a:r>
            <a:r>
              <a:rPr lang="hr-HR" sz="2000" b="1" i="1" dirty="0"/>
              <a:t>teachers diary...</a:t>
            </a:r>
            <a:endParaRPr lang="hr-HR" sz="2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7776864" cy="3960440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The </a:t>
            </a:r>
            <a:r>
              <a:rPr lang="hr-HR" sz="2000" dirty="0">
                <a:solidFill>
                  <a:schemeClr val="tx1"/>
                </a:solidFill>
              </a:rPr>
              <a:t>boy was enrolled in a kindergarted at the age of 4,9</a:t>
            </a:r>
            <a:r>
              <a:rPr lang="hr-HR" sz="20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spcBef>
                <a:spcPts val="0"/>
              </a:spcBef>
            </a:pPr>
            <a:r>
              <a:rPr lang="hr-HR" sz="2000" dirty="0" smtClean="0">
                <a:solidFill>
                  <a:schemeClr val="tx1"/>
                </a:solidFill>
              </a:rPr>
              <a:t>       He was </a:t>
            </a:r>
            <a:r>
              <a:rPr lang="hr-HR" sz="2000" dirty="0">
                <a:solidFill>
                  <a:schemeClr val="tx1"/>
                </a:solidFill>
              </a:rPr>
              <a:t>used to the home atmosphere surrounded by </a:t>
            </a:r>
            <a:r>
              <a:rPr lang="hr-HR" sz="2000" dirty="0" smtClean="0">
                <a:solidFill>
                  <a:schemeClr val="tx1"/>
                </a:solidFill>
              </a:rPr>
              <a:t>       </a:t>
            </a:r>
          </a:p>
          <a:p>
            <a:pPr algn="l">
              <a:spcBef>
                <a:spcPts val="0"/>
              </a:spcBef>
            </a:pP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      adults only</a:t>
            </a:r>
            <a:r>
              <a:rPr lang="hr-HR" sz="2000" dirty="0">
                <a:solidFill>
                  <a:schemeClr val="tx1"/>
                </a:solidFill>
              </a:rPr>
              <a:t>, so </a:t>
            </a:r>
            <a:r>
              <a:rPr lang="hr-HR" sz="2000" dirty="0" smtClean="0">
                <a:solidFill>
                  <a:schemeClr val="tx1"/>
                </a:solidFill>
              </a:rPr>
              <a:t>at the </a:t>
            </a:r>
            <a:r>
              <a:rPr lang="hr-HR" sz="2000" dirty="0">
                <a:solidFill>
                  <a:schemeClr val="tx1"/>
                </a:solidFill>
              </a:rPr>
              <a:t>beginning it was hard to approach </a:t>
            </a:r>
            <a:r>
              <a:rPr lang="hr-HR" sz="2000" dirty="0" smtClean="0">
                <a:solidFill>
                  <a:schemeClr val="tx1"/>
                </a:solidFill>
              </a:rPr>
              <a:t>   </a:t>
            </a:r>
          </a:p>
          <a:p>
            <a:pPr algn="l">
              <a:spcBef>
                <a:spcPts val="0"/>
              </a:spcBef>
            </a:pP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      him</a:t>
            </a:r>
            <a:r>
              <a:rPr lang="hr-HR" sz="2000" b="1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</a:rPr>
              <a:t>We gave him time and space to observe and explore the new surrounding. In the first 2 weeks the presence of a father and grandfather was an obstacle to get to know the boy better  and to gain his trust. </a:t>
            </a:r>
            <a:endParaRPr lang="hr-HR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hr-HR" sz="20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Ø"/>
            </a:pPr>
            <a:r>
              <a:rPr lang="hr-HR" sz="2000" dirty="0">
                <a:solidFill>
                  <a:schemeClr val="tx1"/>
                </a:solidFill>
              </a:rPr>
              <a:t>By the end of the first month we started to build the confidence and emotional connection which is crucial in the first days of adaptation</a:t>
            </a:r>
            <a:endParaRPr lang="hr-HR" sz="20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ts val="0"/>
              </a:spcBef>
              <a:buFont typeface="Wingdings" pitchFamily="2" charset="2"/>
              <a:buChar char="Ø"/>
            </a:pPr>
            <a:endParaRPr lang="hr-HR" sz="2000" dirty="0" smtClean="0">
              <a:solidFill>
                <a:schemeClr val="tx1"/>
              </a:solidFill>
            </a:endParaRPr>
          </a:p>
          <a:p>
            <a:pPr algn="l"/>
            <a:endParaRPr lang="hr-HR" sz="2000" b="1" dirty="0" smtClean="0">
              <a:solidFill>
                <a:schemeClr val="tx1"/>
              </a:solidFill>
            </a:endParaRPr>
          </a:p>
          <a:p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2998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20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35670"/>
          </a:xfrm>
        </p:spPr>
        <p:txBody>
          <a:bodyPr/>
          <a:lstStyle/>
          <a:p>
            <a:r>
              <a:rPr lang="hr-HR" i="1" dirty="0" smtClean="0"/>
              <a:t>From teachers diary...</a:t>
            </a:r>
            <a:endParaRPr lang="hr-HR" i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2"/>
            <a:ext cx="4680520" cy="345638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1268759"/>
            <a:ext cx="3008313" cy="4536505"/>
          </a:xfrm>
        </p:spPr>
        <p:txBody>
          <a:bodyPr/>
          <a:lstStyle/>
          <a:p>
            <a:r>
              <a:rPr lang="hr-HR" sz="1800" dirty="0"/>
              <a:t>The second week the boy`s grandfather was in the group with him. The boy is really close to his grandfather and again we couldn`t approach him properly. </a:t>
            </a:r>
            <a:r>
              <a:rPr lang="hr-HR" sz="1800" dirty="0" smtClean="0"/>
              <a:t> </a:t>
            </a:r>
          </a:p>
          <a:p>
            <a:r>
              <a:rPr lang="hr-HR" sz="1800" dirty="0" smtClean="0">
                <a:solidFill>
                  <a:srgbClr val="FF0000"/>
                </a:solidFill>
              </a:rPr>
              <a:t>We </a:t>
            </a:r>
            <a:r>
              <a:rPr lang="hr-HR" sz="1800" dirty="0">
                <a:solidFill>
                  <a:srgbClr val="FF0000"/>
                </a:solidFill>
              </a:rPr>
              <a:t>recommended </a:t>
            </a:r>
            <a:r>
              <a:rPr lang="hr-HR" sz="1800" dirty="0" smtClean="0">
                <a:solidFill>
                  <a:srgbClr val="FF0000"/>
                </a:solidFill>
              </a:rPr>
              <a:t>that </a:t>
            </a:r>
            <a:r>
              <a:rPr lang="hr-HR" sz="1800" dirty="0">
                <a:solidFill>
                  <a:srgbClr val="FF0000"/>
                </a:solidFill>
              </a:rPr>
              <a:t>grandfather leaves the room for 2 hours and waits for a boy outside which he agreed to do. </a:t>
            </a:r>
            <a:endParaRPr lang="hr-HR" sz="1800" dirty="0" smtClean="0">
              <a:solidFill>
                <a:srgbClr val="FF0000"/>
              </a:solidFill>
            </a:endParaRPr>
          </a:p>
          <a:p>
            <a:r>
              <a:rPr lang="hr-HR" sz="1800" dirty="0" smtClean="0"/>
              <a:t>The </a:t>
            </a:r>
            <a:r>
              <a:rPr lang="hr-HR" sz="1800" dirty="0"/>
              <a:t>progress then was huge because the boy learned to ask the teacher when and if he needed anything.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737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872208"/>
          </a:xfrm>
        </p:spPr>
        <p:txBody>
          <a:bodyPr>
            <a:noAutofit/>
          </a:bodyPr>
          <a:lstStyle/>
          <a:p>
            <a:pPr algn="l"/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i="1" dirty="0" smtClean="0">
                <a:solidFill>
                  <a:srgbClr val="FF0000"/>
                </a:solidFill>
              </a:rPr>
              <a:t>By </a:t>
            </a:r>
            <a:r>
              <a:rPr lang="hr-HR" sz="2000" i="1" dirty="0">
                <a:solidFill>
                  <a:srgbClr val="FF0000"/>
                </a:solidFill>
              </a:rPr>
              <a:t>the end of the second month of adaptation, the boy is fully adapted and intergrated in the group</a:t>
            </a:r>
            <a:r>
              <a:rPr lang="hr-HR" sz="2000" i="1" dirty="0" smtClean="0">
                <a:solidFill>
                  <a:srgbClr val="FF0000"/>
                </a:solidFill>
              </a:rPr>
              <a:t>. </a:t>
            </a:r>
            <a:br>
              <a:rPr lang="hr-HR" sz="2000" i="1" dirty="0" smtClean="0">
                <a:solidFill>
                  <a:srgbClr val="FF0000"/>
                </a:solidFill>
              </a:rPr>
            </a:br>
            <a:r>
              <a:rPr lang="hr-HR" sz="2000" dirty="0" smtClean="0"/>
              <a:t>Mostly </a:t>
            </a:r>
            <a:r>
              <a:rPr lang="hr-HR" sz="2000" dirty="0"/>
              <a:t>plays in a group of 3-4 children but doesn`t initializes the game ( follows ). He communicates with teachers and peers and expreses himself verbally</a:t>
            </a:r>
            <a:br>
              <a:rPr lang="hr-HR" sz="2000" dirty="0"/>
            </a:br>
            <a:r>
              <a:rPr lang="hr-HR" sz="2000" dirty="0"/>
              <a:t> 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038600" cy="2722165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92896"/>
            <a:ext cx="4038600" cy="2736304"/>
          </a:xfrm>
        </p:spPr>
      </p:pic>
    </p:spTree>
    <p:extLst>
      <p:ext uri="{BB962C8B-B14F-4D97-AF65-F5344CB8AC3E}">
        <p14:creationId xmlns:p14="http://schemas.microsoft.com/office/powerpoint/2010/main" val="1425813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800" dirty="0">
                <a:solidFill>
                  <a:srgbClr val="FF0000"/>
                </a:solidFill>
              </a:rPr>
              <a:t>Example </a:t>
            </a:r>
            <a:r>
              <a:rPr lang="hr-HR" sz="2800" dirty="0" smtClean="0">
                <a:solidFill>
                  <a:srgbClr val="FF0000"/>
                </a:solidFill>
              </a:rPr>
              <a:t>2.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2000" b="1" i="1" dirty="0"/>
              <a:t>From teachers diary...</a:t>
            </a:r>
            <a:endParaRPr lang="hr-HR" sz="2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488832" cy="53285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r-HR" sz="2000" dirty="0" smtClean="0">
                <a:solidFill>
                  <a:schemeClr val="tx1"/>
                </a:solidFill>
              </a:rPr>
              <a:t>Child</a:t>
            </a:r>
            <a:r>
              <a:rPr lang="hr-HR" sz="2000" dirty="0">
                <a:solidFill>
                  <a:schemeClr val="tx1"/>
                </a:solidFill>
              </a:rPr>
              <a:t> </a:t>
            </a:r>
            <a:r>
              <a:rPr lang="hr-HR" sz="2000" dirty="0" smtClean="0">
                <a:solidFill>
                  <a:schemeClr val="tx1"/>
                </a:solidFill>
              </a:rPr>
              <a:t>M.V</a:t>
            </a:r>
            <a:r>
              <a:rPr lang="hr-HR" sz="2000" dirty="0">
                <a:solidFill>
                  <a:schemeClr val="tx1"/>
                </a:solidFill>
              </a:rPr>
              <a:t>. g</a:t>
            </a:r>
            <a:r>
              <a:rPr lang="hr-HR" sz="2000" dirty="0" smtClean="0">
                <a:solidFill>
                  <a:schemeClr val="tx1"/>
                </a:solidFill>
              </a:rPr>
              <a:t>irl (3,6</a:t>
            </a:r>
            <a:r>
              <a:rPr lang="hr-HR" sz="2000" dirty="0">
                <a:solidFill>
                  <a:schemeClr val="tx1"/>
                </a:solidFill>
              </a:rPr>
              <a:t>) </a:t>
            </a:r>
            <a:r>
              <a:rPr lang="hr-HR" sz="2000" dirty="0" smtClean="0">
                <a:solidFill>
                  <a:schemeClr val="tx1"/>
                </a:solidFill>
              </a:rPr>
              <a:t>–  </a:t>
            </a:r>
            <a:r>
              <a:rPr lang="hr-HR" sz="2000" b="1" i="1" dirty="0" smtClean="0">
                <a:solidFill>
                  <a:schemeClr val="tx1"/>
                </a:solidFill>
              </a:rPr>
              <a:t>1. week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crying </a:t>
            </a:r>
            <a:r>
              <a:rPr lang="hr-HR" sz="2000" dirty="0">
                <a:solidFill>
                  <a:schemeClr val="tx1"/>
                </a:solidFill>
              </a:rPr>
              <a:t>and calling for mother accompanied with dramatical verbal and nonverbal cues (drops on knees and yells "Please call mom!")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eats </a:t>
            </a:r>
            <a:r>
              <a:rPr lang="hr-HR" sz="2000" dirty="0">
                <a:solidFill>
                  <a:schemeClr val="tx1"/>
                </a:solidFill>
              </a:rPr>
              <a:t>but asks to be fed because she smushes the </a:t>
            </a:r>
            <a:r>
              <a:rPr lang="hr-HR" sz="2000" dirty="0" smtClean="0">
                <a:solidFill>
                  <a:schemeClr val="tx1"/>
                </a:solidFill>
              </a:rPr>
              <a:t>food</a:t>
            </a:r>
          </a:p>
          <a:p>
            <a:pPr marL="342900" indent="-342900" algn="l">
              <a:buFont typeface="Wingdings" pitchFamily="2" charset="2"/>
              <a:buChar char="Ø"/>
            </a:pPr>
            <a:r>
              <a:rPr lang="hr-HR" sz="2000" dirty="0" smtClean="0">
                <a:solidFill>
                  <a:schemeClr val="tx1"/>
                </a:solidFill>
              </a:rPr>
              <a:t>communicates </a:t>
            </a:r>
            <a:r>
              <a:rPr lang="hr-HR" sz="2000" dirty="0">
                <a:solidFill>
                  <a:schemeClr val="tx1"/>
                </a:solidFill>
              </a:rPr>
              <a:t>with </a:t>
            </a:r>
            <a:r>
              <a:rPr lang="hr-HR" sz="2000" dirty="0" smtClean="0">
                <a:solidFill>
                  <a:schemeClr val="tx1"/>
                </a:solidFill>
              </a:rPr>
              <a:t>teachers / not communicate with peers</a:t>
            </a:r>
          </a:p>
          <a:p>
            <a:pPr algn="l"/>
            <a:endParaRPr lang="hr-HR" sz="2000" dirty="0">
              <a:solidFill>
                <a:schemeClr val="tx1"/>
              </a:solidFill>
            </a:endParaRPr>
          </a:p>
          <a:p>
            <a:pPr algn="l"/>
            <a:r>
              <a:rPr lang="hr-HR" sz="2000" dirty="0">
                <a:solidFill>
                  <a:schemeClr val="tx1"/>
                </a:solidFill>
              </a:rPr>
              <a:t>Girl is emphatic, gentle and compassionate. Oriented on the teacher and adults. </a:t>
            </a:r>
            <a:r>
              <a:rPr lang="hr-HR" sz="2000" dirty="0">
                <a:solidFill>
                  <a:srgbClr val="FF0000"/>
                </a:solidFill>
              </a:rPr>
              <a:t>She needs encouragement to realise relationships with peers, to create intrest for others, to accept others and to create affiliation and sense of community</a:t>
            </a:r>
            <a:r>
              <a:rPr lang="hr-HR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hr-HR" sz="2000" dirty="0">
                <a:solidFill>
                  <a:schemeClr val="tx1"/>
                </a:solidFill>
              </a:rPr>
              <a:t>After we shared our information </a:t>
            </a:r>
            <a:r>
              <a:rPr lang="hr-HR" sz="2000" dirty="0" smtClean="0">
                <a:solidFill>
                  <a:schemeClr val="tx1"/>
                </a:solidFill>
              </a:rPr>
              <a:t>with parents we </a:t>
            </a:r>
            <a:r>
              <a:rPr lang="hr-HR" sz="2000" dirty="0">
                <a:solidFill>
                  <a:schemeClr val="tx1"/>
                </a:solidFill>
              </a:rPr>
              <a:t>found a common ground on further care. Parents are very content with our care and they are trying to help us how they can. </a:t>
            </a:r>
            <a:endParaRPr lang="hr-HR" sz="2000" dirty="0" smtClean="0">
              <a:solidFill>
                <a:schemeClr val="tx1"/>
              </a:solidFill>
            </a:endParaRPr>
          </a:p>
          <a:p>
            <a:pPr algn="l"/>
            <a:r>
              <a:rPr lang="hr-HR" sz="2000" b="1" dirty="0">
                <a:solidFill>
                  <a:schemeClr val="tx1"/>
                </a:solidFill>
              </a:rPr>
              <a:t>Final </a:t>
            </a:r>
            <a:r>
              <a:rPr lang="hr-HR" sz="2000" b="1" dirty="0" smtClean="0">
                <a:solidFill>
                  <a:schemeClr val="tx1"/>
                </a:solidFill>
              </a:rPr>
              <a:t>observations</a:t>
            </a:r>
            <a:r>
              <a:rPr lang="hr-HR" sz="2000" b="1" dirty="0" smtClean="0">
                <a:solidFill>
                  <a:schemeClr val="tx1"/>
                </a:solidFill>
                <a:sym typeface="Wingdings" pitchFamily="2" charset="2"/>
              </a:rPr>
              <a:t>: (</a:t>
            </a:r>
            <a:r>
              <a:rPr lang="hr-HR" sz="2000" b="1" dirty="0" smtClean="0"/>
              <a:t> </a:t>
            </a:r>
            <a:r>
              <a:rPr lang="hr-HR" sz="2000" b="1" dirty="0">
                <a:solidFill>
                  <a:schemeClr val="tx1"/>
                </a:solidFill>
              </a:rPr>
              <a:t>third month </a:t>
            </a:r>
            <a:r>
              <a:rPr lang="hr-HR" sz="2000" b="1" dirty="0" smtClean="0">
                <a:solidFill>
                  <a:schemeClr val="tx1"/>
                </a:solidFill>
              </a:rPr>
              <a:t>) </a:t>
            </a:r>
            <a:r>
              <a:rPr lang="hr-HR" sz="2000" dirty="0" smtClean="0">
                <a:solidFill>
                  <a:schemeClr val="tx1"/>
                </a:solidFill>
              </a:rPr>
              <a:t>Continuous </a:t>
            </a:r>
            <a:r>
              <a:rPr lang="hr-HR" sz="2000" dirty="0">
                <a:solidFill>
                  <a:schemeClr val="tx1"/>
                </a:solidFill>
              </a:rPr>
              <a:t>involvement in all activities. Child is sometimes oriented towards the adults. Child feels safe towards adults and peers</a:t>
            </a:r>
            <a:r>
              <a:rPr lang="hr-HR" sz="2000" dirty="0" smtClean="0">
                <a:solidFill>
                  <a:schemeClr val="tx1"/>
                </a:solidFill>
              </a:rPr>
              <a:t>. </a:t>
            </a:r>
            <a:r>
              <a:rPr lang="hr-HR" sz="2000" b="1" dirty="0">
                <a:solidFill>
                  <a:schemeClr val="tx1"/>
                </a:solidFill>
              </a:rPr>
              <a:t>Girl has succesfully adapted and aware of herself and </a:t>
            </a:r>
            <a:r>
              <a:rPr lang="hr-HR" sz="2000" b="1" dirty="0" smtClean="0">
                <a:solidFill>
                  <a:schemeClr val="tx1"/>
                </a:solidFill>
              </a:rPr>
              <a:t>enviroment </a:t>
            </a:r>
            <a:endParaRPr lang="hr-HR" sz="2000" dirty="0">
              <a:solidFill>
                <a:schemeClr val="tx1"/>
              </a:solidFill>
            </a:endParaRPr>
          </a:p>
          <a:p>
            <a:pPr algn="l"/>
            <a:endParaRPr lang="hr-HR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We are going to see an example of learning from the </a:t>
            </a:r>
            <a:r>
              <a:rPr lang="en-GB" sz="2000" dirty="0" smtClean="0">
                <a:solidFill>
                  <a:schemeClr val="tx1"/>
                </a:solidFill>
              </a:rPr>
              <a:t>peers</a:t>
            </a:r>
            <a:r>
              <a:rPr lang="hr-HR" sz="2000" dirty="0">
                <a:solidFill>
                  <a:schemeClr val="tx1"/>
                </a:solidFill>
              </a:rPr>
              <a:t>.</a:t>
            </a:r>
            <a:endParaRPr lang="hr-HR" sz="2000" dirty="0" smtClean="0">
              <a:solidFill>
                <a:schemeClr val="tx1"/>
              </a:solidFill>
            </a:endParaRPr>
          </a:p>
          <a:p>
            <a:pPr algn="l"/>
            <a:r>
              <a:rPr lang="en-GB" sz="2000" i="1" dirty="0" smtClean="0">
                <a:solidFill>
                  <a:schemeClr val="tx1"/>
                </a:solidFill>
              </a:rPr>
              <a:t>The </a:t>
            </a:r>
            <a:r>
              <a:rPr lang="hr-HR" sz="2000" i="1" dirty="0" smtClean="0">
                <a:solidFill>
                  <a:schemeClr val="tx1"/>
                </a:solidFill>
              </a:rPr>
              <a:t>little </a:t>
            </a:r>
            <a:r>
              <a:rPr lang="en-GB" sz="2000" i="1" dirty="0" smtClean="0">
                <a:solidFill>
                  <a:schemeClr val="tx1"/>
                </a:solidFill>
              </a:rPr>
              <a:t>girl </a:t>
            </a:r>
            <a:r>
              <a:rPr lang="en-GB" sz="2000" i="1" dirty="0">
                <a:solidFill>
                  <a:schemeClr val="tx1"/>
                </a:solidFill>
              </a:rPr>
              <a:t>in the video </a:t>
            </a:r>
            <a:r>
              <a:rPr lang="hr-HR" sz="2000" i="1" dirty="0" smtClean="0">
                <a:solidFill>
                  <a:schemeClr val="tx1"/>
                </a:solidFill>
              </a:rPr>
              <a:t>is</a:t>
            </a:r>
            <a:r>
              <a:rPr lang="en-GB" sz="2000" i="1" dirty="0" smtClean="0">
                <a:solidFill>
                  <a:schemeClr val="tx1"/>
                </a:solidFill>
              </a:rPr>
              <a:t> new</a:t>
            </a:r>
            <a:r>
              <a:rPr lang="hr-HR" sz="2000" i="1" dirty="0" smtClean="0">
                <a:solidFill>
                  <a:schemeClr val="tx1"/>
                </a:solidFill>
              </a:rPr>
              <a:t>...</a:t>
            </a:r>
            <a:r>
              <a:rPr lang="en-GB" sz="2000" b="1" dirty="0" smtClean="0"/>
              <a:t> </a:t>
            </a:r>
            <a:endParaRPr lang="hr-HR" sz="2000" dirty="0"/>
          </a:p>
          <a:p>
            <a:pPr algn="l"/>
            <a:endParaRPr lang="hr-HR" sz="2000" dirty="0">
              <a:solidFill>
                <a:schemeClr val="tx1"/>
              </a:solidFill>
            </a:endParaRPr>
          </a:p>
          <a:p>
            <a:pPr algn="l"/>
            <a:endParaRPr lang="hr-HR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61178"/>
            <a:ext cx="2998787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3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4896544" cy="868958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FF0000"/>
                </a:solidFill>
              </a:rPr>
              <a:t>Conclusion</a:t>
            </a:r>
            <a:r>
              <a:rPr lang="hr-HR" sz="3200" dirty="0" smtClean="0">
                <a:solidFill>
                  <a:srgbClr val="FF0000"/>
                </a:solidFill>
              </a:rPr>
              <a:t>...</a:t>
            </a:r>
            <a:r>
              <a:rPr lang="hr-HR" sz="3200" dirty="0">
                <a:solidFill>
                  <a:srgbClr val="FF0000"/>
                </a:solidFill>
              </a:rPr>
              <a:t/>
            </a:r>
            <a:br>
              <a:rPr lang="hr-HR" sz="3200" dirty="0">
                <a:solidFill>
                  <a:srgbClr val="FF0000"/>
                </a:solidFill>
              </a:rPr>
            </a:b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i="1" dirty="0"/>
              <a:t>T</a:t>
            </a:r>
            <a:r>
              <a:rPr lang="en-GB" b="1" i="1" dirty="0" smtClean="0"/>
              <a:t>he </a:t>
            </a:r>
            <a:r>
              <a:rPr lang="en-GB" b="1" i="1" dirty="0"/>
              <a:t>most important factors to a </a:t>
            </a:r>
            <a:r>
              <a:rPr lang="en-GB" b="1" i="1" dirty="0" smtClean="0"/>
              <a:t>child’s</a:t>
            </a:r>
            <a:r>
              <a:rPr lang="hr-HR" b="1" i="1" dirty="0" smtClean="0"/>
              <a:t>: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r>
              <a:rPr lang="en-GB" sz="3300" dirty="0"/>
              <a:t>Up to age three, the most important person is the teacher. </a:t>
            </a:r>
            <a:endParaRPr lang="hr-HR" sz="3300" dirty="0"/>
          </a:p>
          <a:p>
            <a:r>
              <a:rPr lang="en-GB" sz="3300" dirty="0"/>
              <a:t>Up to age four, the most important part are toys and playing with them. </a:t>
            </a:r>
            <a:endParaRPr lang="hr-HR" sz="3300" dirty="0"/>
          </a:p>
          <a:p>
            <a:r>
              <a:rPr lang="en-GB" sz="3300" dirty="0"/>
              <a:t>Age five and older, interaction with peers is most important. </a:t>
            </a:r>
            <a:endParaRPr lang="hr-HR" sz="3300" dirty="0"/>
          </a:p>
          <a:p>
            <a:pPr marL="0" indent="0">
              <a:buNone/>
            </a:pPr>
            <a:endParaRPr lang="hr-HR" dirty="0"/>
          </a:p>
          <a:p>
            <a:r>
              <a:rPr lang="en-GB" sz="3100" i="1" dirty="0">
                <a:solidFill>
                  <a:srgbClr val="FF0000"/>
                </a:solidFill>
              </a:rPr>
              <a:t>Everyone must get involved in the process of adjustment. Employees, peers, parents and extended families contribute to a successful adjustment period. </a:t>
            </a:r>
            <a:endParaRPr lang="hr-HR" sz="3100" i="1" dirty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2656"/>
            <a:ext cx="278276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935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26976"/>
          </a:xfrm>
        </p:spPr>
        <p:txBody>
          <a:bodyPr>
            <a:normAutofit/>
          </a:bodyPr>
          <a:lstStyle/>
          <a:p>
            <a:r>
              <a:rPr lang="hr-HR" sz="3200" dirty="0" smtClean="0"/>
              <a:t>Thank you...</a:t>
            </a:r>
            <a:endParaRPr lang="hr-HR" sz="3200" dirty="0"/>
          </a:p>
        </p:txBody>
      </p:sp>
      <p:pic>
        <p:nvPicPr>
          <p:cNvPr id="1026" name="Picture 2" descr="C:\Users\Korisnik\Desktop\IMG_4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2776"/>
            <a:ext cx="5825620" cy="436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05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44016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process of adaptation to the kindergarten is a crucial step to us. We monitor the children’s progress and pay attention to the ways in which we shape their behavior. </a:t>
            </a:r>
            <a:endParaRPr lang="hr-HR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8840"/>
            <a:ext cx="4038600" cy="3168352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3960439"/>
          </a:xfrm>
        </p:spPr>
        <p:txBody>
          <a:bodyPr>
            <a:normAutofit/>
          </a:bodyPr>
          <a:lstStyle/>
          <a:p>
            <a:r>
              <a:rPr lang="en-US" sz="2200" dirty="0"/>
              <a:t>The adjustment period serves for a child to adapt </a:t>
            </a:r>
            <a:r>
              <a:rPr lang="hr-HR" sz="2200" dirty="0" smtClean="0"/>
              <a:t> </a:t>
            </a:r>
            <a:r>
              <a:rPr lang="en-US" sz="2200" dirty="0" smtClean="0"/>
              <a:t>to </a:t>
            </a:r>
            <a:r>
              <a:rPr lang="en-US" sz="2200" dirty="0"/>
              <a:t>a new daily environment, including other individuals </a:t>
            </a:r>
            <a:r>
              <a:rPr lang="en-US" sz="2200" dirty="0" smtClean="0"/>
              <a:t>and </a:t>
            </a:r>
            <a:r>
              <a:rPr lang="en-US" sz="2200" dirty="0"/>
              <a:t>fellow classmates</a:t>
            </a:r>
            <a:r>
              <a:rPr lang="en-US" sz="2200" dirty="0" smtClean="0"/>
              <a:t>.</a:t>
            </a:r>
            <a:endParaRPr lang="hr-HR" sz="2200" dirty="0" smtClean="0"/>
          </a:p>
          <a:p>
            <a:r>
              <a:rPr lang="en-US" sz="2200" dirty="0" smtClean="0"/>
              <a:t>From </a:t>
            </a:r>
            <a:r>
              <a:rPr lang="en-US" sz="2200" dirty="0"/>
              <a:t>age one, most of the children have been enrolled, finding themselves in an environment different from the one at home. 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5195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4005064"/>
            <a:ext cx="6336704" cy="57606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   </a:t>
            </a:r>
            <a:r>
              <a:rPr lang="en-GB" sz="2400" i="1" dirty="0" smtClean="0"/>
              <a:t>The </a:t>
            </a:r>
            <a:r>
              <a:rPr lang="en-GB" sz="2400" i="1" dirty="0"/>
              <a:t>adjustment period can be </a:t>
            </a:r>
            <a:r>
              <a:rPr lang="en-GB" sz="2400" i="1" dirty="0">
                <a:solidFill>
                  <a:srgbClr val="FF0000"/>
                </a:solidFill>
              </a:rPr>
              <a:t>stressful</a:t>
            </a:r>
            <a:r>
              <a:rPr lang="en-GB" sz="2400" i="1" dirty="0"/>
              <a:t> </a:t>
            </a:r>
            <a:r>
              <a:rPr lang="hr-HR" sz="2400" i="1" dirty="0" smtClean="0"/>
              <a:t> </a:t>
            </a:r>
            <a:r>
              <a:rPr lang="en-GB" sz="2400" i="1" dirty="0" smtClean="0"/>
              <a:t>because</a:t>
            </a:r>
            <a:r>
              <a:rPr lang="hr-HR" sz="2400" i="1" dirty="0" smtClean="0"/>
              <a:t>.....</a:t>
            </a:r>
            <a:endParaRPr lang="hr-HR" sz="2400" i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612776"/>
            <a:ext cx="4392488" cy="329436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653136"/>
            <a:ext cx="7128792" cy="158417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A </a:t>
            </a:r>
            <a:r>
              <a:rPr lang="en-GB" sz="2000" dirty="0"/>
              <a:t>child has to accept their </a:t>
            </a:r>
            <a:r>
              <a:rPr lang="en-GB" sz="2000" dirty="0">
                <a:solidFill>
                  <a:srgbClr val="FF0000"/>
                </a:solidFill>
              </a:rPr>
              <a:t>new teacher </a:t>
            </a:r>
            <a:r>
              <a:rPr lang="en-GB" sz="2000" dirty="0"/>
              <a:t>as an authority figure instead of the parent. </a:t>
            </a:r>
            <a:r>
              <a:rPr lang="hr-HR" sz="2000" dirty="0" smtClean="0"/>
              <a:t> </a:t>
            </a:r>
            <a:r>
              <a:rPr lang="en-GB" sz="2000" dirty="0" smtClean="0"/>
              <a:t>A </a:t>
            </a:r>
            <a:r>
              <a:rPr lang="en-GB" sz="2000" dirty="0"/>
              <a:t>child also has to accept </a:t>
            </a:r>
            <a:r>
              <a:rPr lang="en-GB" sz="2000" dirty="0">
                <a:solidFill>
                  <a:srgbClr val="FF0000"/>
                </a:solidFill>
              </a:rPr>
              <a:t>numerous children </a:t>
            </a:r>
            <a:r>
              <a:rPr lang="en-GB" sz="2000" dirty="0"/>
              <a:t>and a </a:t>
            </a:r>
            <a:r>
              <a:rPr lang="en-GB" sz="2000" dirty="0">
                <a:solidFill>
                  <a:srgbClr val="FF0000"/>
                </a:solidFill>
              </a:rPr>
              <a:t>new sleeping schedule</a:t>
            </a:r>
            <a:r>
              <a:rPr lang="en-GB" sz="2000" dirty="0"/>
              <a:t>, hygiene and feeding schedule as well as playtime. </a:t>
            </a:r>
            <a:endParaRPr lang="hr-HR" sz="2000" dirty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17499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2746649" cy="707678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84783"/>
            <a:ext cx="3250704" cy="4464497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000" dirty="0"/>
              <a:t>The fear of new people is present. A child can react by rejecting them or crying. </a:t>
            </a:r>
            <a:endParaRPr lang="hr-H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000" dirty="0" smtClean="0"/>
              <a:t>From </a:t>
            </a:r>
            <a:r>
              <a:rPr lang="en-GB" sz="2000" dirty="0"/>
              <a:t>age one, children need much more physical contact, hugging, hand holding, visual contact and non-verbal communication cues. </a:t>
            </a:r>
            <a:endParaRPr lang="hr-HR" sz="2000" dirty="0" smtClean="0"/>
          </a:p>
          <a:p>
            <a:pPr marL="285750" lvl="0" indent="-285750">
              <a:buFont typeface="Arial" pitchFamily="34" charset="0"/>
              <a:buChar char="•"/>
            </a:pPr>
            <a:endParaRPr lang="hr-HR" sz="2000" dirty="0"/>
          </a:p>
          <a:p>
            <a:endParaRPr lang="hr-HR" dirty="0"/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12776"/>
            <a:ext cx="3990810" cy="322981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9351"/>
            <a:ext cx="2808312" cy="924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1249974"/>
            <a:ext cx="4824536" cy="41952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3008313" cy="4968552"/>
          </a:xfrm>
        </p:spPr>
        <p:txBody>
          <a:bodyPr>
            <a:normAutofit/>
          </a:bodyPr>
          <a:lstStyle/>
          <a:p>
            <a:endParaRPr lang="hr-HR" sz="1800" dirty="0" smtClean="0"/>
          </a:p>
          <a:p>
            <a:endParaRPr lang="hr-HR" sz="1800" dirty="0"/>
          </a:p>
          <a:p>
            <a:endParaRPr lang="hr-HR" sz="18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process of starting preschool is gradual (no longer than half an hour on the first day, in their parents’ presence) and after two weeks, a child is able to spend the day (up to eight hours or more). </a:t>
            </a:r>
            <a:endParaRPr lang="hr-HR" sz="2000" dirty="0"/>
          </a:p>
          <a:p>
            <a:pPr marL="285750" indent="-285750">
              <a:buFont typeface="Arial" pitchFamily="34" charset="0"/>
              <a:buChar char="•"/>
            </a:pPr>
            <a:endParaRPr lang="hr-HR" sz="2000" dirty="0"/>
          </a:p>
          <a:p>
            <a:pPr marL="285750" indent="-285750">
              <a:buFont typeface="Arial" pitchFamily="34" charset="0"/>
              <a:buChar char="•"/>
            </a:pPr>
            <a:endParaRPr lang="hr-HR" sz="1800" dirty="0"/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854771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1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40768"/>
            <a:ext cx="4968552" cy="384949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0729"/>
            <a:ext cx="3008313" cy="5184576"/>
          </a:xfrm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hr-HR" sz="2000" dirty="0"/>
              <a:t>It is very important  to </a:t>
            </a:r>
            <a:r>
              <a:rPr lang="hr-HR" sz="2000" dirty="0">
                <a:solidFill>
                  <a:srgbClr val="FF0000"/>
                </a:solidFill>
              </a:rPr>
              <a:t>understand </a:t>
            </a: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hr-HR" sz="2000" dirty="0">
                <a:solidFill>
                  <a:srgbClr val="FF0000"/>
                </a:solidFill>
              </a:rPr>
              <a:t>needs of </a:t>
            </a:r>
            <a:r>
              <a:rPr lang="en-US" sz="2000" dirty="0">
                <a:solidFill>
                  <a:srgbClr val="FF0000"/>
                </a:solidFill>
              </a:rPr>
              <a:t>a </a:t>
            </a:r>
            <a:r>
              <a:rPr lang="hr-HR" sz="2000" dirty="0">
                <a:solidFill>
                  <a:srgbClr val="FF0000"/>
                </a:solidFill>
              </a:rPr>
              <a:t>child</a:t>
            </a:r>
            <a:r>
              <a:rPr lang="hr-HR" sz="2000" dirty="0"/>
              <a:t>, learn and be able to </a:t>
            </a:r>
            <a:r>
              <a:rPr lang="hr-HR" sz="2000" dirty="0">
                <a:solidFill>
                  <a:srgbClr val="FF0000"/>
                </a:solidFill>
              </a:rPr>
              <a:t>follow their </a:t>
            </a:r>
            <a:r>
              <a:rPr lang="en-US" sz="2000" dirty="0">
                <a:solidFill>
                  <a:srgbClr val="FF0000"/>
                </a:solidFill>
              </a:rPr>
              <a:t>gestures and emotions</a:t>
            </a:r>
            <a:r>
              <a:rPr lang="hr-HR" sz="2000" dirty="0"/>
              <a:t>, give them </a:t>
            </a:r>
            <a:r>
              <a:rPr lang="hr-HR" sz="2000" dirty="0">
                <a:solidFill>
                  <a:srgbClr val="FF0000"/>
                </a:solidFill>
              </a:rPr>
              <a:t>plenty of </a:t>
            </a:r>
            <a:r>
              <a:rPr lang="en-US" sz="2000" dirty="0">
                <a:solidFill>
                  <a:srgbClr val="FF0000"/>
                </a:solidFill>
              </a:rPr>
              <a:t>patience and </a:t>
            </a:r>
            <a:r>
              <a:rPr lang="hr-HR" sz="2000" dirty="0">
                <a:solidFill>
                  <a:srgbClr val="FF0000"/>
                </a:solidFill>
              </a:rPr>
              <a:t>support</a:t>
            </a:r>
            <a:r>
              <a:rPr lang="hr-HR" sz="2000" dirty="0"/>
              <a:t>, </a:t>
            </a:r>
            <a:r>
              <a:rPr lang="en-US" sz="2000" dirty="0"/>
              <a:t>communicate with their parents and discuss the progress together.  </a:t>
            </a:r>
            <a:endParaRPr lang="hr-H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sz="2000" dirty="0" smtClean="0"/>
              <a:t>Our </a:t>
            </a:r>
            <a:r>
              <a:rPr lang="en-US" sz="2000" dirty="0" smtClean="0"/>
              <a:t>goal is to ease a child into the kindergarten where their parents are absent. </a:t>
            </a:r>
            <a:endParaRPr lang="hr-HR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6069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808313" cy="7200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3528392" cy="4248472"/>
          </a:xfrm>
        </p:spPr>
        <p:txBody>
          <a:bodyPr>
            <a:no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sz="2400" dirty="0"/>
              <a:t>Gradually, a child forms independence, explores the environment and finds new stimulations</a:t>
            </a:r>
            <a:r>
              <a:rPr lang="en-GB" sz="2400" dirty="0" smtClean="0"/>
              <a:t>.</a:t>
            </a:r>
            <a:endParaRPr lang="hr-H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hr-HR" sz="2400" dirty="0" smtClean="0"/>
              <a:t>We </a:t>
            </a:r>
            <a:r>
              <a:rPr lang="hr-HR" sz="2400" dirty="0"/>
              <a:t>create the best transition from </a:t>
            </a:r>
            <a:r>
              <a:rPr lang="en-US" sz="2400" dirty="0"/>
              <a:t>the </a:t>
            </a:r>
            <a:r>
              <a:rPr lang="hr-HR" sz="2400" dirty="0"/>
              <a:t>family enviroment to the </a:t>
            </a:r>
            <a:r>
              <a:rPr lang="en-US" sz="2400" dirty="0"/>
              <a:t>preschool </a:t>
            </a:r>
            <a:r>
              <a:rPr lang="hr-HR" sz="2400" dirty="0"/>
              <a:t>way of life</a:t>
            </a:r>
            <a:r>
              <a:rPr lang="en-US" sz="2400" dirty="0"/>
              <a:t>.</a:t>
            </a:r>
            <a:endParaRPr lang="hr-HR" sz="2400" dirty="0"/>
          </a:p>
          <a:p>
            <a:endParaRPr lang="hr-HR" sz="2400" b="1" dirty="0"/>
          </a:p>
        </p:txBody>
      </p:sp>
      <p:pic>
        <p:nvPicPr>
          <p:cNvPr id="2050" name="Picture 2" descr="C:\Users\Korisnik\Desktop\PROJEKT ZA ERAZMUS\PREZENTACIJA ZA MOBILNOST\foto izbor jasličko okruženje\WP_20151118_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96044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esktop\PROJEKT ZA ERAZMUS\PREZENTACIJA ZA MOBILNOST\foto izbor jasličko okruženje\IMG_1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13762" y="-6384925"/>
            <a:ext cx="2735890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88640"/>
            <a:ext cx="288032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2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5052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692696"/>
            <a:ext cx="35782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1" y="3406552"/>
            <a:ext cx="3567113" cy="2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54400"/>
            <a:ext cx="3517900" cy="21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7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3244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We follow a child’s adaptation to the kindergarten by keeping records of different phases of development. We record every change and stage of development which makes it easier for all of us to follow. </a:t>
            </a:r>
            <a:endParaRPr lang="hr-HR" sz="2600" dirty="0" smtClean="0"/>
          </a:p>
          <a:p>
            <a:r>
              <a:rPr lang="en-US" sz="2600" dirty="0" smtClean="0"/>
              <a:t>We also draw conclusions about a child’s progress which helps us create new stages of the education process. </a:t>
            </a:r>
          </a:p>
          <a:p>
            <a:r>
              <a:rPr lang="hr-HR" sz="2600" dirty="0" smtClean="0"/>
              <a:t>This is one of many examples </a:t>
            </a:r>
            <a:r>
              <a:rPr lang="en-US" sz="2600" dirty="0" smtClean="0"/>
              <a:t>of monitoring a child’s adaptation, from social and emotional aspects in this case</a:t>
            </a:r>
            <a:r>
              <a:rPr lang="en-US" sz="2400" dirty="0" smtClean="0"/>
              <a:t>.</a:t>
            </a:r>
            <a:endParaRPr lang="hr-HR" sz="24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3456384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393</TotalTime>
  <Words>963</Words>
  <Application>Microsoft Office PowerPoint</Application>
  <PresentationFormat>On-screen Show (4:3)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Presentation of the Diary  “Our First Days in Kindergarten” </vt:lpstr>
      <vt:lpstr>The process of adaptation to the kindergarten is a crucial step to us. We monitor the children’s progress and pay attention to the ways in which we shape their behavior. </vt:lpstr>
      <vt:lpstr>   The adjustment period can be stressful  because.....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Elements of monitoring a child</vt:lpstr>
      <vt:lpstr>Example 1. From teachers diary...</vt:lpstr>
      <vt:lpstr>From teachers diary...</vt:lpstr>
      <vt:lpstr>  By the end of the second month of adaptation, the boy is fully adapted and intergrated in the group.  Mostly plays in a group of 3-4 children but doesn`t initializes the game ( follows ). He communicates with teachers and peers and expreses himself verbally   </vt:lpstr>
      <vt:lpstr>Example 2. From teachers diary...</vt:lpstr>
      <vt:lpstr>Conclusion... </vt:lpstr>
      <vt:lpstr>Thank you...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the Diary  “Our first days in kindergarten”</dc:title>
  <dc:creator>Korisnik</dc:creator>
  <cp:lastModifiedBy>Vrtic Iskrica</cp:lastModifiedBy>
  <cp:revision>64</cp:revision>
  <dcterms:created xsi:type="dcterms:W3CDTF">2017-03-21T13:02:39Z</dcterms:created>
  <dcterms:modified xsi:type="dcterms:W3CDTF">2017-04-23T14:13:53Z</dcterms:modified>
</cp:coreProperties>
</file>