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4092" r:id="rId2"/>
  </p:sldMasterIdLst>
  <p:notesMasterIdLst>
    <p:notesMasterId r:id="rId26"/>
  </p:notesMasterIdLst>
  <p:sldIdLst>
    <p:sldId id="265" r:id="rId3"/>
    <p:sldId id="258" r:id="rId4"/>
    <p:sldId id="274" r:id="rId5"/>
    <p:sldId id="279" r:id="rId6"/>
    <p:sldId id="276" r:id="rId7"/>
    <p:sldId id="277" r:id="rId8"/>
    <p:sldId id="275" r:id="rId9"/>
    <p:sldId id="278" r:id="rId10"/>
    <p:sldId id="284" r:id="rId11"/>
    <p:sldId id="288" r:id="rId12"/>
    <p:sldId id="280" r:id="rId13"/>
    <p:sldId id="285" r:id="rId14"/>
    <p:sldId id="289" r:id="rId15"/>
    <p:sldId id="281" r:id="rId16"/>
    <p:sldId id="286" r:id="rId17"/>
    <p:sldId id="290" r:id="rId18"/>
    <p:sldId id="282" r:id="rId19"/>
    <p:sldId id="287" r:id="rId20"/>
    <p:sldId id="291" r:id="rId21"/>
    <p:sldId id="293" r:id="rId22"/>
    <p:sldId id="283" r:id="rId23"/>
    <p:sldId id="292"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D0"/>
    <a:srgbClr val="003CB4"/>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086FD-D950-4E9C-9FCF-3217A10B0283}" type="datetimeFigureOut">
              <a:rPr lang="en-US" smtClean="0"/>
              <a:t>6/18/2018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4DB01-2730-4DEB-B202-44E7CB196EAC}" type="slidenum">
              <a:rPr lang="en-US" smtClean="0"/>
              <a:t>‹#›</a:t>
            </a:fld>
            <a:endParaRPr lang="en-US"/>
          </a:p>
        </p:txBody>
      </p:sp>
    </p:spTree>
    <p:extLst>
      <p:ext uri="{BB962C8B-B14F-4D97-AF65-F5344CB8AC3E}">
        <p14:creationId xmlns:p14="http://schemas.microsoft.com/office/powerpoint/2010/main" val="97820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11</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12</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13</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14</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15</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16</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17</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18</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19</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20</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3</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21</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22</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23</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4</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This diagram illustrates a strategic approach to building, maintaining and concluding partnerships. </a:t>
            </a:r>
          </a:p>
          <a:p>
            <a:endParaRPr lang="en-US" sz="1100" dirty="0"/>
          </a:p>
          <a:p>
            <a:r>
              <a:rPr lang="en-US" sz="1100" dirty="0"/>
              <a:t>There are six steps, as you can see, and I will walk you through each of the steps so you can get a sense for what they entail. This diagram is not something TNC made up - it’s drawn from a few different models we found in the partner relations arena, and adapted to fit the best practices we’ve learned from experience working with partners around the world. </a:t>
            </a:r>
          </a:p>
          <a:p>
            <a:endParaRPr lang="en-US" sz="1100" dirty="0"/>
          </a:p>
          <a:p>
            <a:r>
              <a:rPr lang="en-US" sz="1100" dirty="0"/>
              <a:t>And just to note – what am proposing here is NOT a one-size fits all approach – you may jump directly from one step to the next, but in other circumstances you might skip a step, repeat a step and so on. </a:t>
            </a:r>
            <a:r>
              <a:rPr lang="en-US" sz="1100" b="1" dirty="0"/>
              <a:t>There is no right way to work with partners, and all partnerships are different. </a:t>
            </a:r>
            <a:r>
              <a:rPr lang="en-US" sz="1100" dirty="0"/>
              <a:t>But with that said, we think that this approach is general enough and robust enough to be applied – with adjustment – to almost any situation – from non-profit </a:t>
            </a:r>
            <a:r>
              <a:rPr lang="en-US" sz="1100" dirty="0" err="1"/>
              <a:t>pt</a:t>
            </a:r>
            <a:r>
              <a:rPr lang="en-US" sz="1100" dirty="0"/>
              <a:t> to </a:t>
            </a:r>
            <a:r>
              <a:rPr lang="en-US" sz="1100" dirty="0" err="1"/>
              <a:t>govt</a:t>
            </a:r>
            <a:r>
              <a:rPr lang="en-US" sz="1100" dirty="0"/>
              <a:t>’ to community-based partnerships. </a:t>
            </a:r>
          </a:p>
        </p:txBody>
      </p:sp>
      <p:sp>
        <p:nvSpPr>
          <p:cNvPr id="4" name="Slide Number Placeholder 3"/>
          <p:cNvSpPr>
            <a:spLocks noGrp="1"/>
          </p:cNvSpPr>
          <p:nvPr>
            <p:ph type="sldNum" sz="quarter" idx="10"/>
          </p:nvPr>
        </p:nvSpPr>
        <p:spPr/>
        <p:txBody>
          <a:bodyPr/>
          <a:lstStyle/>
          <a:p>
            <a:fld id="{F0C10F85-858B-4A66-8D10-C21F7C540E6D}"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This diagram illustrates a strategic approach to building, maintaining and concluding partnerships. </a:t>
            </a:r>
          </a:p>
          <a:p>
            <a:endParaRPr lang="en-US" sz="1100" dirty="0"/>
          </a:p>
          <a:p>
            <a:r>
              <a:rPr lang="en-US" sz="1100" dirty="0"/>
              <a:t>There are six steps, as you can see, and I will walk you through each of the steps so you can get a sense for what they entail. This diagram is not something TNC made up - it’s drawn from a few different models we found in the partner relations arena, and adapted to fit the best practices we’ve learned from experience working with partners around the world. </a:t>
            </a:r>
          </a:p>
          <a:p>
            <a:endParaRPr lang="en-US" sz="1100" dirty="0"/>
          </a:p>
          <a:p>
            <a:r>
              <a:rPr lang="en-US" sz="1100" dirty="0"/>
              <a:t>And just to note – what am proposing here is NOT a one-size fits all approach – you may jump directly from one step to the next, but in other circumstances you might skip a step, repeat a step and so on. </a:t>
            </a:r>
            <a:r>
              <a:rPr lang="en-US" sz="1100" b="1" dirty="0"/>
              <a:t>There is no right way to work with partners, and all partnerships are different. </a:t>
            </a:r>
            <a:r>
              <a:rPr lang="en-US" sz="1100" dirty="0"/>
              <a:t>But with that said, we think that this approach is general enough and robust enough to be applied – with adjustment – to almost any situation – from non-profit </a:t>
            </a:r>
            <a:r>
              <a:rPr lang="en-US" sz="1100" dirty="0" err="1"/>
              <a:t>pt</a:t>
            </a:r>
            <a:r>
              <a:rPr lang="en-US" sz="1100" dirty="0"/>
              <a:t> to </a:t>
            </a:r>
            <a:r>
              <a:rPr lang="en-US" sz="1100" dirty="0" err="1"/>
              <a:t>govt</a:t>
            </a:r>
            <a:r>
              <a:rPr lang="en-US" sz="1100" dirty="0"/>
              <a:t>’ to community-based partnerships. </a:t>
            </a:r>
          </a:p>
        </p:txBody>
      </p:sp>
      <p:sp>
        <p:nvSpPr>
          <p:cNvPr id="4" name="Slide Number Placeholder 3"/>
          <p:cNvSpPr>
            <a:spLocks noGrp="1"/>
          </p:cNvSpPr>
          <p:nvPr>
            <p:ph type="sldNum" sz="quarter" idx="10"/>
          </p:nvPr>
        </p:nvSpPr>
        <p:spPr/>
        <p:txBody>
          <a:bodyPr/>
          <a:lstStyle/>
          <a:p>
            <a:fld id="{F0C10F85-858B-4A66-8D10-C21F7C540E6D}"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7</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8</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9</a:t>
            </a:fld>
            <a:endParaRPr lang="en-US"/>
          </a:p>
        </p:txBody>
      </p:sp>
    </p:spTree>
    <p:extLst>
      <p:ext uri="{BB962C8B-B14F-4D97-AF65-F5344CB8AC3E}">
        <p14:creationId xmlns:p14="http://schemas.microsoft.com/office/powerpoint/2010/main" val="298917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DB01-2730-4DEB-B202-44E7CB196EAC}" type="slidenum">
              <a:rPr lang="en-US" smtClean="0"/>
              <a:t>10</a:t>
            </a:fld>
            <a:endParaRPr lang="en-US"/>
          </a:p>
        </p:txBody>
      </p:sp>
    </p:spTree>
    <p:extLst>
      <p:ext uri="{BB962C8B-B14F-4D97-AF65-F5344CB8AC3E}">
        <p14:creationId xmlns:p14="http://schemas.microsoft.com/office/powerpoint/2010/main" val="298917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6B9740-316E-44D5-B413-17514C248633}"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3AD2B24-BB51-46B6-B535-2A8E13D05912}"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B9740-316E-44D5-B413-17514C248633}"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D2B24-BB51-46B6-B535-2A8E13D059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6B9740-316E-44D5-B413-17514C248633}"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D2B24-BB51-46B6-B535-2A8E13D0591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17" name="Footer Placeholder 16"/>
          <p:cNvSpPr>
            <a:spLocks noGrp="1"/>
          </p:cNvSpPr>
          <p:nvPr>
            <p:ph type="ftr" sz="quarter" idx="11"/>
          </p:nvPr>
        </p:nvSpPr>
        <p:spPr/>
        <p:txBody>
          <a:bodyPr/>
          <a:lstStyle/>
          <a:p>
            <a:endParaRPr lang="en-US">
              <a:solidFill>
                <a:prstClr val="black">
                  <a:tint val="75000"/>
                </a:prstClr>
              </a:solidFill>
            </a:endParaRPr>
          </a:p>
        </p:txBody>
      </p:sp>
      <p:sp>
        <p:nvSpPr>
          <p:cNvPr id="29" name="Slide Number Placeholder 28"/>
          <p:cNvSpPr>
            <a:spLocks noGrp="1"/>
          </p:cNvSpPr>
          <p:nvPr>
            <p:ph type="sldNum" sz="quarter" idx="12"/>
          </p:nvPr>
        </p:nvSpPr>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B9740-316E-44D5-B413-17514C248633}"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D2B24-BB51-46B6-B535-2A8E13D0591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D4E681-666A-45ED-843E-0DFC7A862749}" type="datetimeFigureOut">
              <a:rPr lang="en-US" smtClean="0">
                <a:solidFill>
                  <a:prstClr val="black">
                    <a:tint val="75000"/>
                  </a:prstClr>
                </a:solidFill>
              </a:rPr>
              <a:pPr/>
              <a:t>6/18/2018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FD7741-E794-4DAB-A08B-E9FC665169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6B9740-316E-44D5-B413-17514C248633}" type="datetimeFigureOut">
              <a:rPr lang="en-US" smtClean="0"/>
              <a:t>6/18/2018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D2B24-BB51-46B6-B535-2A8E13D0591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6B9740-316E-44D5-B413-17514C248633}"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D2B24-BB51-46B6-B535-2A8E13D059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6B9740-316E-44D5-B413-17514C248633}" type="datetimeFigureOut">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D2B24-BB51-46B6-B535-2A8E13D059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6B9740-316E-44D5-B413-17514C248633}" type="datetimeFigureOut">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D2B24-BB51-46B6-B535-2A8E13D059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56B9740-316E-44D5-B413-17514C248633}" type="datetimeFigureOut">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D2B24-BB51-46B6-B535-2A8E13D059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6B9740-316E-44D5-B413-17514C248633}"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D2B24-BB51-46B6-B535-2A8E13D05912}"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56B9740-316E-44D5-B413-17514C248633}" type="datetimeFigureOut">
              <a:rPr lang="en-US" smtClean="0"/>
              <a:t>6/18/2018</a:t>
            </a:fld>
            <a:endParaRPr lang="en-US"/>
          </a:p>
        </p:txBody>
      </p:sp>
      <p:sp>
        <p:nvSpPr>
          <p:cNvPr id="7" name="Slide Number Placeholder 6"/>
          <p:cNvSpPr>
            <a:spLocks noGrp="1"/>
          </p:cNvSpPr>
          <p:nvPr>
            <p:ph type="sldNum" sz="quarter" idx="12"/>
          </p:nvPr>
        </p:nvSpPr>
        <p:spPr/>
        <p:txBody>
          <a:bodyPr/>
          <a:lstStyle/>
          <a:p>
            <a:fld id="{A3AD2B24-BB51-46B6-B535-2A8E13D05912}"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56B9740-316E-44D5-B413-17514C248633}" type="datetimeFigureOut">
              <a:rPr lang="en-US" smtClean="0"/>
              <a:t>6/18/2018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3AD2B24-BB51-46B6-B535-2A8E13D05912}"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56B9740-316E-44D5-B413-17514C248633}" type="datetimeFigureOut">
              <a:rPr lang="en-US" smtClean="0"/>
              <a:t>6/18/2018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3AD2B24-BB51-46B6-B535-2A8E13D0591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5.jp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6.jpe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7.jpg"/><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8.jpeg"/><Relationship Id="rId4" Type="http://schemas.openxmlformats.org/officeDocument/2006/relationships/image" Target="../media/image5.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9.jpg"/><Relationship Id="rId4" Type="http://schemas.openxmlformats.org/officeDocument/2006/relationships/image" Target="../media/image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1.jpeg"/><Relationship Id="rId4" Type="http://schemas.openxmlformats.org/officeDocument/2006/relationships/image" Target="../media/image5.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2.jpeg"/><Relationship Id="rId4" Type="http://schemas.openxmlformats.org/officeDocument/2006/relationships/image" Target="../media/image5.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3.em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3.jp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4.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5 Resim" descr="FRANCE.jpg"/>
          <p:cNvPicPr>
            <a:picLocks noChangeAspect="1"/>
          </p:cNvPicPr>
          <p:nvPr/>
        </p:nvPicPr>
        <p:blipFill>
          <a:blip r:embed="rId3" cstate="print"/>
          <a:stretch>
            <a:fillRect/>
          </a:stretch>
        </p:blipFill>
        <p:spPr>
          <a:xfrm>
            <a:off x="3114092" y="186163"/>
            <a:ext cx="2915816" cy="2025357"/>
          </a:xfrm>
          <a:prstGeom prst="rect">
            <a:avLst/>
          </a:prstGeom>
        </p:spPr>
      </p:pic>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4043" y="5692403"/>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81755" y="2739408"/>
            <a:ext cx="6702968" cy="1815882"/>
          </a:xfrm>
          <a:prstGeom prst="rect">
            <a:avLst/>
          </a:prstGeom>
        </p:spPr>
        <p:txBody>
          <a:bodyPr wrap="square">
            <a:spAutoFit/>
          </a:bodyPr>
          <a:lstStyle/>
          <a:p>
            <a:pPr algn="ctr"/>
            <a:r>
              <a:rPr lang="en-US" sz="2800" b="1" dirty="0">
                <a:ln w="12700">
                  <a:solidFill>
                    <a:srgbClr val="FF0000"/>
                  </a:solidFill>
                  <a:prstDash val="solid"/>
                </a:ln>
                <a:solidFill>
                  <a:srgbClr val="FF0000"/>
                </a:solidFill>
                <a:effectLst>
                  <a:outerShdw blurRad="41275" dist="20320" dir="1800000" algn="tl" rotWithShape="0">
                    <a:srgbClr val="000000">
                      <a:alpha val="40000"/>
                    </a:srgbClr>
                  </a:outerShdw>
                </a:effectLst>
              </a:rPr>
              <a:t>FEARLESS CHILD MAKES </a:t>
            </a:r>
            <a:endParaRPr lang="en-US" sz="28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endParaRPr>
          </a:p>
          <a:p>
            <a:pPr algn="ctr"/>
            <a:r>
              <a:rPr lang="en-US" sz="28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rPr>
              <a:t>A </a:t>
            </a:r>
            <a:r>
              <a:rPr lang="en-US" sz="2800" b="1" dirty="0">
                <a:ln w="12700">
                  <a:solidFill>
                    <a:srgbClr val="FF0000"/>
                  </a:solidFill>
                  <a:prstDash val="solid"/>
                </a:ln>
                <a:solidFill>
                  <a:srgbClr val="FF0000"/>
                </a:solidFill>
                <a:effectLst>
                  <a:outerShdw blurRad="41275" dist="20320" dir="1800000" algn="tl" rotWithShape="0">
                    <a:srgbClr val="000000">
                      <a:alpha val="40000"/>
                    </a:srgbClr>
                  </a:outerShdw>
                </a:effectLst>
              </a:rPr>
              <a:t>CHEERFUL CHILD</a:t>
            </a:r>
          </a:p>
          <a:p>
            <a:pPr algn="ctr"/>
            <a:r>
              <a:rPr lang="en-US" sz="2800" b="1" dirty="0">
                <a:ln w="12700">
                  <a:solidFill>
                    <a:srgbClr val="FF0000"/>
                  </a:solidFill>
                  <a:prstDash val="solid"/>
                </a:ln>
                <a:solidFill>
                  <a:srgbClr val="FF0000"/>
                </a:solidFill>
                <a:effectLst>
                  <a:outerShdw blurRad="41275" dist="20320" dir="1800000" algn="tl" rotWithShape="0">
                    <a:srgbClr val="000000">
                      <a:alpha val="40000"/>
                    </a:srgbClr>
                  </a:outerShdw>
                </a:effectLst>
              </a:rPr>
              <a:t>ERASMUS +</a:t>
            </a:r>
          </a:p>
          <a:p>
            <a:pPr algn="ctr"/>
            <a:r>
              <a:rPr lang="en-US" sz="2800" b="1" dirty="0">
                <a:ln w="12700">
                  <a:solidFill>
                    <a:srgbClr val="FF0000"/>
                  </a:solidFill>
                  <a:prstDash val="solid"/>
                </a:ln>
                <a:solidFill>
                  <a:srgbClr val="FF0000"/>
                </a:solidFill>
                <a:effectLst>
                  <a:outerShdw blurRad="41275" dist="20320" dir="1800000" algn="tl" rotWithShape="0">
                    <a:srgbClr val="000000">
                      <a:alpha val="40000"/>
                    </a:srgbClr>
                  </a:outerShdw>
                </a:effectLst>
              </a:rPr>
              <a:t>2016-2018</a:t>
            </a:r>
          </a:p>
        </p:txBody>
      </p:sp>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Tree>
    <p:extLst>
      <p:ext uri="{BB962C8B-B14F-4D97-AF65-F5344CB8AC3E}">
        <p14:creationId xmlns:p14="http://schemas.microsoft.com/office/powerpoint/2010/main" val="4206112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3710"/>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1st </a:t>
            </a:r>
            <a:r>
              <a:rPr lang="en-US" sz="3100" dirty="0"/>
              <a:t>TRANSNATIONAL MEETING – FRANCE</a:t>
            </a:r>
            <a:r>
              <a:rPr lang="en-US" dirty="0"/>
              <a:t/>
            </a:r>
            <a:br>
              <a:rPr lang="en-US" dirty="0"/>
            </a:br>
            <a:endParaRPr lang="en-US" dirty="0"/>
          </a:p>
        </p:txBody>
      </p:sp>
      <p:sp>
        <p:nvSpPr>
          <p:cNvPr id="4" name="Content Placeholder 3"/>
          <p:cNvSpPr>
            <a:spLocks noGrp="1"/>
          </p:cNvSpPr>
          <p:nvPr>
            <p:ph idx="1"/>
          </p:nvPr>
        </p:nvSpPr>
        <p:spPr>
          <a:xfrm>
            <a:off x="338711" y="1553946"/>
            <a:ext cx="8229600" cy="4373563"/>
          </a:xfrm>
        </p:spPr>
        <p:txBody>
          <a:bodyPr>
            <a:normAutofit lnSpcReduction="10000"/>
          </a:bodyPr>
          <a:lstStyle/>
          <a:p>
            <a:pPr marL="114300" indent="0">
              <a:buNone/>
            </a:pPr>
            <a:r>
              <a:rPr lang="en-US" sz="1900" dirty="0"/>
              <a:t>At the first meeting of our project we examined the pre-school education system in France and the activities to be carried out for the project: summary of the project and the tasks of the partners. We also discussed about the project Logo competition and agreed about dates and agenda of the 2nd meeting in Croatia and 3rd meeting in Romania. We exchanged ideas about the dissemination products to be prepared for the project.</a:t>
            </a:r>
          </a:p>
          <a:p>
            <a:pPr marL="114300" indent="0">
              <a:buNone/>
            </a:pPr>
            <a:r>
              <a:rPr lang="en-US" sz="1900" dirty="0"/>
              <a:t>A lecture on the eTwinning platform was held by Mrs. C. </a:t>
            </a:r>
            <a:r>
              <a:rPr lang="en-US" sz="1900" dirty="0" err="1"/>
              <a:t>Avrand</a:t>
            </a:r>
            <a:r>
              <a:rPr lang="en-US" sz="1900" dirty="0"/>
              <a:t> from the </a:t>
            </a:r>
            <a:r>
              <a:rPr lang="en-US" sz="1900" dirty="0" err="1"/>
              <a:t>Rectorat</a:t>
            </a:r>
            <a:r>
              <a:rPr lang="en-US" sz="1900" dirty="0"/>
              <a:t> de Nice to introduce us to the work and use of this platform.</a:t>
            </a:r>
          </a:p>
          <a:p>
            <a:pPr marL="114300" indent="0">
              <a:buNone/>
            </a:pPr>
            <a:r>
              <a:rPr lang="en-US" sz="1900" dirty="0"/>
              <a:t>During our stay in Brignoles we visited school and met children and teachers. We visited the “Middle Age city” of Brignoles with a class working on an artistic project about houses.</a:t>
            </a:r>
          </a:p>
          <a:p>
            <a:pPr marL="114300" indent="0">
              <a:buNone/>
            </a:pPr>
            <a:r>
              <a:rPr lang="en-US" sz="1900" dirty="0"/>
              <a:t>We also went on a one-day trip to Marseille where we saw the cultural sights of this city.</a:t>
            </a:r>
          </a:p>
          <a:p>
            <a:pPr marL="114300" indent="0">
              <a:buNone/>
            </a:pPr>
            <a:endParaRPr lang="en-US" dirty="0"/>
          </a:p>
        </p:txBody>
      </p:sp>
    </p:spTree>
    <p:extLst>
      <p:ext uri="{BB962C8B-B14F-4D97-AF65-F5344CB8AC3E}">
        <p14:creationId xmlns:p14="http://schemas.microsoft.com/office/powerpoint/2010/main" val="4142454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5824"/>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a:xfrm>
            <a:off x="513293" y="1052736"/>
            <a:ext cx="8260672" cy="1039427"/>
          </a:xfrm>
        </p:spPr>
        <p:txBody>
          <a:bodyPr>
            <a:normAutofit fontScale="90000"/>
          </a:bodyPr>
          <a:lstStyle/>
          <a:p>
            <a:r>
              <a:rPr lang="en-US" sz="3100" dirty="0"/>
              <a:t>2nd TRANSNATIONAL MEETING – CROATIA</a:t>
            </a:r>
            <a:br>
              <a:rPr lang="en-US" sz="3100" dirty="0"/>
            </a:br>
            <a:r>
              <a:rPr lang="en-US" dirty="0"/>
              <a:t/>
            </a:r>
            <a:br>
              <a:rPr lang="en-US" dirty="0"/>
            </a:br>
            <a:endParaRPr lang="en-US" dirty="0"/>
          </a:p>
        </p:txBody>
      </p:sp>
      <p:pic>
        <p:nvPicPr>
          <p:cNvPr id="4" name="Content Placeholder 3"/>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1288079" y="1678403"/>
            <a:ext cx="6646148" cy="3960000"/>
          </a:xfrm>
        </p:spPr>
      </p:pic>
    </p:spTree>
    <p:extLst>
      <p:ext uri="{BB962C8B-B14F-4D97-AF65-F5344CB8AC3E}">
        <p14:creationId xmlns:p14="http://schemas.microsoft.com/office/powerpoint/2010/main" val="4233728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5824"/>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smtClean="0"/>
              <a:t>2nd </a:t>
            </a:r>
            <a:r>
              <a:rPr lang="en-US" sz="3100" dirty="0"/>
              <a:t>TRANSNATIONAL MEETING – CROATIA</a:t>
            </a:r>
            <a:br>
              <a:rPr lang="en-US" sz="3100" dirty="0"/>
            </a:br>
            <a:r>
              <a:rPr lang="en-US" dirty="0"/>
              <a:t/>
            </a:r>
            <a:br>
              <a:rPr lang="en-US" dirty="0"/>
            </a:br>
            <a:endParaRPr lang="en-US" dirty="0"/>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a:xfrm>
            <a:off x="373346" y="2058641"/>
            <a:ext cx="4040188" cy="3687762"/>
          </a:xfrm>
        </p:spPr>
        <p:txBody>
          <a:bodyPr>
            <a:normAutofit/>
          </a:bodyPr>
          <a:lstStyle/>
          <a:p>
            <a:pPr marL="114300" indent="0">
              <a:buNone/>
            </a:pPr>
            <a:r>
              <a:rPr lang="en-US" dirty="0"/>
              <a:t>The second meeting of the project was held in Zagreb, Croatia, from 28th of March till 1st of April 2017. </a:t>
            </a:r>
            <a:endParaRPr lang="en-US" dirty="0" smtClean="0"/>
          </a:p>
          <a:p>
            <a:pPr marL="114300" indent="0">
              <a:buNone/>
            </a:pPr>
            <a:r>
              <a:rPr lang="en-US" dirty="0" smtClean="0"/>
              <a:t>Our </a:t>
            </a:r>
            <a:r>
              <a:rPr lang="en-US" dirty="0"/>
              <a:t>hosts were teachers, children and staff of the kindergarten </a:t>
            </a:r>
            <a:r>
              <a:rPr lang="en-US" dirty="0" err="1"/>
              <a:t>Iskrica</a:t>
            </a:r>
            <a:r>
              <a:rPr lang="en-US" dirty="0"/>
              <a:t> from Zagreb. </a:t>
            </a:r>
          </a:p>
        </p:txBody>
      </p:sp>
      <p:sp>
        <p:nvSpPr>
          <p:cNvPr id="7" name="Text Placeholder 6"/>
          <p:cNvSpPr>
            <a:spLocks noGrp="1"/>
          </p:cNvSpPr>
          <p:nvPr>
            <p:ph type="body" sz="quarter" idx="3"/>
          </p:nvPr>
        </p:nvSpPr>
        <p:spPr/>
        <p:txBody>
          <a:bodyPr/>
          <a:lstStyle/>
          <a:p>
            <a:endParaRPr lang="en-US"/>
          </a:p>
        </p:txBody>
      </p:sp>
      <p:pic>
        <p:nvPicPr>
          <p:cNvPr id="14" name="Content Placeholder 13"/>
          <p:cNvPicPr>
            <a:picLocks noGrp="1" noChangeAspect="1"/>
          </p:cNvPicPr>
          <p:nvPr>
            <p:ph sz="quarter" idx="4"/>
          </p:nvPr>
        </p:nvPicPr>
        <p:blipFill>
          <a:blip r:embed="rId10" cstate="print">
            <a:extLst>
              <a:ext uri="{28A0092B-C50C-407E-A947-70E740481C1C}">
                <a14:useLocalDpi xmlns:a14="http://schemas.microsoft.com/office/drawing/2010/main" val="0"/>
              </a:ext>
            </a:extLst>
          </a:blip>
          <a:stretch>
            <a:fillRect/>
          </a:stretch>
        </p:blipFill>
        <p:spPr>
          <a:xfrm>
            <a:off x="4841852" y="1896846"/>
            <a:ext cx="3687763" cy="3687763"/>
          </a:xfrm>
        </p:spPr>
      </p:pic>
    </p:spTree>
    <p:extLst>
      <p:ext uri="{BB962C8B-B14F-4D97-AF65-F5344CB8AC3E}">
        <p14:creationId xmlns:p14="http://schemas.microsoft.com/office/powerpoint/2010/main" val="2194265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5824"/>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smtClean="0"/>
              <a:t>2nd </a:t>
            </a:r>
            <a:r>
              <a:rPr lang="en-US" sz="3100" dirty="0"/>
              <a:t>TRANSNATIONAL MEETING – CROATIA</a:t>
            </a:r>
            <a:br>
              <a:rPr lang="en-US" sz="3100" dirty="0"/>
            </a:br>
            <a:r>
              <a:rPr lang="en-US" dirty="0"/>
              <a:t/>
            </a:r>
            <a:br>
              <a:rPr lang="en-US" dirty="0"/>
            </a:br>
            <a:endParaRPr lang="en-US" dirty="0"/>
          </a:p>
        </p:txBody>
      </p:sp>
      <p:sp>
        <p:nvSpPr>
          <p:cNvPr id="4" name="Content Placeholder 3"/>
          <p:cNvSpPr>
            <a:spLocks noGrp="1"/>
          </p:cNvSpPr>
          <p:nvPr>
            <p:ph idx="1"/>
          </p:nvPr>
        </p:nvSpPr>
        <p:spPr>
          <a:xfrm>
            <a:off x="544365" y="1588840"/>
            <a:ext cx="8229600" cy="4373563"/>
          </a:xfrm>
        </p:spPr>
        <p:txBody>
          <a:bodyPr>
            <a:normAutofit fontScale="92500" lnSpcReduction="20000"/>
          </a:bodyPr>
          <a:lstStyle/>
          <a:p>
            <a:pPr marL="114300" indent="0">
              <a:buNone/>
            </a:pPr>
            <a:r>
              <a:rPr lang="en-US" sz="2100" dirty="0" smtClean="0"/>
              <a:t>At </a:t>
            </a:r>
            <a:r>
              <a:rPr lang="en-US" sz="2100" dirty="0"/>
              <a:t>the meeting we discussed the tasks and activities to be carried out: updating of the activity plan, dates of the next project meeting in Romania and tasks for the next mobility (Working together activity; three methodology/techniques for decrease of early age school fear); an update of project eTwinning page; planning video conferences between partners. Presentation of the project blog held the French team. All the partners presented The Traditional games activities and The Diary – Our first days in kindergarten</a:t>
            </a:r>
            <a:r>
              <a:rPr lang="en-US" sz="2100" dirty="0" smtClean="0"/>
              <a:t>.</a:t>
            </a:r>
          </a:p>
          <a:p>
            <a:pPr marL="114300" indent="0">
              <a:buNone/>
            </a:pPr>
            <a:r>
              <a:rPr lang="en-US" sz="2100" dirty="0"/>
              <a:t>The Croatian Erasmus + team prepared a presentation about their institution, city and country, and a presentation about the Croatian Education System. </a:t>
            </a:r>
          </a:p>
          <a:p>
            <a:pPr marL="114300" indent="0">
              <a:buNone/>
            </a:pPr>
            <a:r>
              <a:rPr lang="en-US" sz="2100" dirty="0"/>
              <a:t>During our visit we had the opportunity to see the cultural heritage of Zagreb through sightseeing tour of Upper town and city center, the natural beauties of Croatia by visiting the Plitvice National Park and a part of the Croatian tradition through the cultural program of folklore ensemble.</a:t>
            </a:r>
          </a:p>
          <a:p>
            <a:pPr marL="114300" indent="0">
              <a:buNone/>
            </a:pPr>
            <a:endParaRPr lang="en-US" dirty="0"/>
          </a:p>
        </p:txBody>
      </p:sp>
    </p:spTree>
    <p:extLst>
      <p:ext uri="{BB962C8B-B14F-4D97-AF65-F5344CB8AC3E}">
        <p14:creationId xmlns:p14="http://schemas.microsoft.com/office/powerpoint/2010/main" val="2412535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2403"/>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a:xfrm>
            <a:off x="587744" y="692696"/>
            <a:ext cx="8260672" cy="1039427"/>
          </a:xfrm>
        </p:spPr>
        <p:txBody>
          <a:bodyPr>
            <a:normAutofit/>
          </a:bodyPr>
          <a:lstStyle/>
          <a:p>
            <a:r>
              <a:rPr lang="en-US" sz="2800" dirty="0"/>
              <a:t>3rd TRANSNATIONAL MEETING – ROMANIA</a:t>
            </a:r>
          </a:p>
        </p:txBody>
      </p:sp>
      <p:pic>
        <p:nvPicPr>
          <p:cNvPr id="6" name="Content Placeholder 5"/>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467544" y="2173724"/>
            <a:ext cx="8229600" cy="2811779"/>
          </a:xfrm>
        </p:spPr>
      </p:pic>
    </p:spTree>
    <p:extLst>
      <p:ext uri="{BB962C8B-B14F-4D97-AF65-F5344CB8AC3E}">
        <p14:creationId xmlns:p14="http://schemas.microsoft.com/office/powerpoint/2010/main" val="254604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2403"/>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a:bodyPr>
          <a:lstStyle/>
          <a:p>
            <a:r>
              <a:rPr lang="en-US" sz="2800" dirty="0" smtClean="0"/>
              <a:t/>
            </a:r>
            <a:br>
              <a:rPr lang="en-US" sz="2800" dirty="0" smtClean="0"/>
            </a:br>
            <a:r>
              <a:rPr lang="en-US" sz="2800" dirty="0" smtClean="0"/>
              <a:t>3rd </a:t>
            </a:r>
            <a:r>
              <a:rPr lang="en-US" sz="2800" dirty="0"/>
              <a:t>TRANSNATIONAL MEETING – ROMANIA</a:t>
            </a:r>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lstStyle/>
          <a:p>
            <a:pPr marL="114300" indent="0">
              <a:buNone/>
            </a:pPr>
            <a:r>
              <a:rPr lang="en-US" dirty="0" smtClean="0"/>
              <a:t>The third meeting of the project was held from </a:t>
            </a:r>
            <a:r>
              <a:rPr lang="en-US" dirty="0"/>
              <a:t>8th till 12th of May </a:t>
            </a:r>
            <a:r>
              <a:rPr lang="en-US" dirty="0" smtClean="0"/>
              <a:t>2017.</a:t>
            </a:r>
          </a:p>
          <a:p>
            <a:pPr marL="114300" indent="0">
              <a:buNone/>
            </a:pPr>
            <a:r>
              <a:rPr lang="en-US" dirty="0"/>
              <a:t>O</a:t>
            </a:r>
            <a:r>
              <a:rPr lang="en-US" dirty="0" smtClean="0"/>
              <a:t>ur </a:t>
            </a:r>
            <a:r>
              <a:rPr lang="en-US" dirty="0"/>
              <a:t>hosts were partners from The </a:t>
            </a:r>
            <a:r>
              <a:rPr lang="en-US" dirty="0" err="1" smtClean="0"/>
              <a:t>Gradinita</a:t>
            </a:r>
            <a:r>
              <a:rPr lang="en-US" dirty="0" smtClean="0"/>
              <a:t> </a:t>
            </a:r>
            <a:r>
              <a:rPr lang="en-US" dirty="0"/>
              <a:t>N˚37, Braila, Romania. </a:t>
            </a:r>
          </a:p>
        </p:txBody>
      </p:sp>
      <p:sp>
        <p:nvSpPr>
          <p:cNvPr id="7" name="Text Placeholder 6"/>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10" cstate="print">
            <a:extLst>
              <a:ext uri="{28A0092B-C50C-407E-A947-70E740481C1C}">
                <a14:useLocalDpi xmlns:a14="http://schemas.microsoft.com/office/drawing/2010/main" val="0"/>
              </a:ext>
            </a:extLst>
          </a:blip>
          <a:stretch>
            <a:fillRect/>
          </a:stretch>
        </p:blipFill>
        <p:spPr>
          <a:xfrm>
            <a:off x="4317733" y="2408729"/>
            <a:ext cx="4680000" cy="2632499"/>
          </a:xfrm>
        </p:spPr>
      </p:pic>
    </p:spTree>
    <p:extLst>
      <p:ext uri="{BB962C8B-B14F-4D97-AF65-F5344CB8AC3E}">
        <p14:creationId xmlns:p14="http://schemas.microsoft.com/office/powerpoint/2010/main" val="747741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2403"/>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a:bodyPr>
          <a:lstStyle/>
          <a:p>
            <a:r>
              <a:rPr lang="en-US" sz="2800" dirty="0" smtClean="0"/>
              <a:t/>
            </a:r>
            <a:br>
              <a:rPr lang="en-US" sz="2800" dirty="0" smtClean="0"/>
            </a:br>
            <a:r>
              <a:rPr lang="en-US" sz="2800" dirty="0" smtClean="0"/>
              <a:t>3rd </a:t>
            </a:r>
            <a:r>
              <a:rPr lang="en-US" sz="2800" dirty="0"/>
              <a:t>TRANSNATIONAL MEETING – ROMANIA</a:t>
            </a:r>
          </a:p>
        </p:txBody>
      </p:sp>
      <p:sp>
        <p:nvSpPr>
          <p:cNvPr id="6" name="Content Placeholder 5"/>
          <p:cNvSpPr>
            <a:spLocks noGrp="1"/>
          </p:cNvSpPr>
          <p:nvPr>
            <p:ph idx="1"/>
          </p:nvPr>
        </p:nvSpPr>
        <p:spPr>
          <a:xfrm>
            <a:off x="467544" y="1642840"/>
            <a:ext cx="8229600" cy="4373563"/>
          </a:xfrm>
        </p:spPr>
        <p:txBody>
          <a:bodyPr>
            <a:normAutofit fontScale="92500" lnSpcReduction="20000"/>
          </a:bodyPr>
          <a:lstStyle/>
          <a:p>
            <a:pPr marL="114300" indent="0">
              <a:buNone/>
            </a:pPr>
            <a:r>
              <a:rPr lang="en-US" sz="2100" dirty="0"/>
              <a:t>At the third transnational meeting Romanian partners presented their institution, city and country, and education system. We visited the classes in two facilities and enjoyed cultural program held by children.  Our colleagues prepared a traditional dinner at school in cooperation with the parents. We updated project tasks and the activities to be carried out: “Happy School Days”- an open door days with specific activities for children, parents and teachers; The traditional games of our partner's countries (</a:t>
            </a:r>
            <a:r>
              <a:rPr lang="en-US" sz="2100" dirty="0" smtClean="0"/>
              <a:t>exchanging </a:t>
            </a:r>
            <a:r>
              <a:rPr lang="en-US" sz="2100" dirty="0"/>
              <a:t>and making a video); eTwinning uploading; online meetings with children and teachers. Furthermore, we have determined the dates of the next meeting and discussed the midterm report. Each partner presented the parent involvement activities „Working Together“ and The Techniques and Methodology of Adaptation Problem and School Fear.</a:t>
            </a:r>
          </a:p>
          <a:p>
            <a:pPr marL="114300" indent="0">
              <a:buNone/>
            </a:pPr>
            <a:r>
              <a:rPr lang="en-US" sz="2100" dirty="0"/>
              <a:t>We visited the City Hall and had a tour of Braila with a guide.  A trip to Bucharest (Visit to the Parliament House and Village) was also realized.</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909631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77437"/>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a:xfrm>
            <a:off x="587744" y="692696"/>
            <a:ext cx="8260672" cy="1039427"/>
          </a:xfrm>
        </p:spPr>
        <p:txBody>
          <a:bodyPr>
            <a:normAutofit/>
          </a:bodyPr>
          <a:lstStyle/>
          <a:p>
            <a:r>
              <a:rPr lang="en-US" sz="2800" dirty="0"/>
              <a:t>4th TRANSNATIONAL MEETING – TURKEY</a:t>
            </a:r>
          </a:p>
        </p:txBody>
      </p:sp>
      <p:pic>
        <p:nvPicPr>
          <p:cNvPr id="4" name="Content Placeholder 3"/>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87011" y="1627310"/>
            <a:ext cx="7557852" cy="3960000"/>
          </a:xfrm>
        </p:spPr>
      </p:pic>
    </p:spTree>
    <p:extLst>
      <p:ext uri="{BB962C8B-B14F-4D97-AF65-F5344CB8AC3E}">
        <p14:creationId xmlns:p14="http://schemas.microsoft.com/office/powerpoint/2010/main" val="3827950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77437"/>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a:bodyPr>
          <a:lstStyle/>
          <a:p>
            <a:r>
              <a:rPr lang="en-US" sz="2800" dirty="0"/>
              <a:t>4th TRANSNATIONAL MEETING – TURKEY</a:t>
            </a:r>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a:xfrm>
            <a:off x="373346" y="2068838"/>
            <a:ext cx="4040188" cy="3687762"/>
          </a:xfrm>
        </p:spPr>
        <p:txBody>
          <a:bodyPr>
            <a:normAutofit fontScale="92500"/>
          </a:bodyPr>
          <a:lstStyle/>
          <a:p>
            <a:pPr marL="114300" indent="0">
              <a:buNone/>
            </a:pPr>
            <a:r>
              <a:rPr lang="en-US" dirty="0"/>
              <a:t>The fourth meeting of the Erasmus + Project "Fearless Child Makes a Cheerful Child" was held in </a:t>
            </a:r>
            <a:r>
              <a:rPr lang="en-US" dirty="0" err="1"/>
              <a:t>Turgutlu</a:t>
            </a:r>
            <a:r>
              <a:rPr lang="en-US" dirty="0"/>
              <a:t>, Turkey, from 24th till 28th of October </a:t>
            </a:r>
            <a:r>
              <a:rPr lang="en-US" dirty="0" smtClean="0"/>
              <a:t>2017.</a:t>
            </a:r>
          </a:p>
          <a:p>
            <a:pPr marL="114300" indent="0">
              <a:buNone/>
            </a:pPr>
            <a:r>
              <a:rPr lang="en-US" dirty="0" smtClean="0"/>
              <a:t>Our </a:t>
            </a:r>
            <a:r>
              <a:rPr lang="en-US" dirty="0"/>
              <a:t>hosts </a:t>
            </a:r>
            <a:r>
              <a:rPr lang="en-US" dirty="0" smtClean="0"/>
              <a:t>were </a:t>
            </a:r>
            <a:r>
              <a:rPr lang="en-US" dirty="0" err="1" smtClean="0"/>
              <a:t>Sadi</a:t>
            </a:r>
            <a:r>
              <a:rPr lang="en-US" dirty="0" smtClean="0"/>
              <a:t> </a:t>
            </a:r>
            <a:r>
              <a:rPr lang="en-US" dirty="0" err="1" smtClean="0"/>
              <a:t>Turgutlu</a:t>
            </a:r>
            <a:r>
              <a:rPr lang="en-US" dirty="0" smtClean="0"/>
              <a:t> </a:t>
            </a:r>
            <a:r>
              <a:rPr lang="en-US" dirty="0" err="1" smtClean="0"/>
              <a:t>Ortaokulu</a:t>
            </a:r>
            <a:r>
              <a:rPr lang="en-US" dirty="0" smtClean="0"/>
              <a:t>, </a:t>
            </a:r>
            <a:r>
              <a:rPr lang="en-US" dirty="0" err="1" smtClean="0"/>
              <a:t>Turgutlu</a:t>
            </a:r>
            <a:r>
              <a:rPr lang="en-US" dirty="0" smtClean="0"/>
              <a:t>, </a:t>
            </a:r>
            <a:r>
              <a:rPr lang="en-US" dirty="0" err="1" smtClean="0"/>
              <a:t>Manisa</a:t>
            </a:r>
            <a:r>
              <a:rPr lang="en-US" dirty="0" smtClean="0"/>
              <a:t>, Turkey – the project coordinator.</a:t>
            </a:r>
            <a:endParaRPr lang="en-US" dirty="0"/>
          </a:p>
          <a:p>
            <a:pPr marL="114300" indent="0">
              <a:buNone/>
            </a:pPr>
            <a:endParaRPr lang="en-US" dirty="0"/>
          </a:p>
        </p:txBody>
      </p:sp>
      <p:sp>
        <p:nvSpPr>
          <p:cNvPr id="7" name="Text Placeholder 6"/>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10" cstate="print">
            <a:extLst>
              <a:ext uri="{28A0092B-C50C-407E-A947-70E740481C1C}">
                <a14:useLocalDpi xmlns:a14="http://schemas.microsoft.com/office/drawing/2010/main" val="0"/>
              </a:ext>
            </a:extLst>
          </a:blip>
          <a:stretch>
            <a:fillRect/>
          </a:stretch>
        </p:blipFill>
        <p:spPr>
          <a:xfrm>
            <a:off x="4386657" y="2262206"/>
            <a:ext cx="4536000" cy="3402000"/>
          </a:xfrm>
        </p:spPr>
      </p:pic>
    </p:spTree>
    <p:extLst>
      <p:ext uri="{BB962C8B-B14F-4D97-AF65-F5344CB8AC3E}">
        <p14:creationId xmlns:p14="http://schemas.microsoft.com/office/powerpoint/2010/main" val="3139501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77437"/>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a:bodyPr>
          <a:lstStyle/>
          <a:p>
            <a:r>
              <a:rPr lang="en-US" sz="2800" dirty="0"/>
              <a:t>4th TRANSNATIONAL MEETING – TURKEY</a:t>
            </a:r>
          </a:p>
        </p:txBody>
      </p:sp>
      <p:sp>
        <p:nvSpPr>
          <p:cNvPr id="4" name="Content Placeholder 3"/>
          <p:cNvSpPr>
            <a:spLocks noGrp="1"/>
          </p:cNvSpPr>
          <p:nvPr>
            <p:ph idx="1"/>
          </p:nvPr>
        </p:nvSpPr>
        <p:spPr>
          <a:xfrm>
            <a:off x="395536" y="1642840"/>
            <a:ext cx="8229600" cy="4373563"/>
          </a:xfrm>
        </p:spPr>
        <p:txBody>
          <a:bodyPr>
            <a:normAutofit fontScale="70000" lnSpcReduction="20000"/>
          </a:bodyPr>
          <a:lstStyle/>
          <a:p>
            <a:pPr marL="114300" indent="0">
              <a:buNone/>
            </a:pPr>
            <a:r>
              <a:rPr lang="en-US" dirty="0"/>
              <a:t>At this meeting each country presented Happy School Days Events and Traditional Games. A draft for the project e-book and booklet was presented by the Croatian team. Bulgarian team presented the Project Exhibition Plan and The Turkish educational system was presented by the Turkish team. We agreed about the activities to be completed until last transnational meeting: finishing the e book and the booklet until the end of March, preparing 5 copies of the booklet for Bulgarian meeting; preparing materials made by children for the Project Exhibition in Bulgaria; making a DVD of the Traditional Games (Romanian team); sending impressions about the project for the e book.</a:t>
            </a:r>
          </a:p>
          <a:p>
            <a:pPr marL="114300" indent="0">
              <a:buNone/>
            </a:pPr>
            <a:r>
              <a:rPr lang="en-US" dirty="0"/>
              <a:t>For the purpose of dissemination we visited the representatives of the city authorities: The District Governor and The Mayor at the City Hall.</a:t>
            </a:r>
          </a:p>
          <a:p>
            <a:pPr marL="114300" indent="0">
              <a:buNone/>
            </a:pPr>
            <a:r>
              <a:rPr lang="en-US" dirty="0"/>
              <a:t>We also visited two kindergartens (</a:t>
            </a:r>
            <a:r>
              <a:rPr lang="en-US" dirty="0" err="1"/>
              <a:t>Sadi</a:t>
            </a:r>
            <a:r>
              <a:rPr lang="en-US" dirty="0"/>
              <a:t> </a:t>
            </a:r>
            <a:r>
              <a:rPr lang="en-US" dirty="0" err="1"/>
              <a:t>Turgutlu</a:t>
            </a:r>
            <a:r>
              <a:rPr lang="en-US" dirty="0"/>
              <a:t> Kindergarten and Mehmet </a:t>
            </a:r>
            <a:r>
              <a:rPr lang="en-US" dirty="0" err="1"/>
              <a:t>Altan</a:t>
            </a:r>
            <a:r>
              <a:rPr lang="en-US" dirty="0"/>
              <a:t> Kindergarten) and had an opportunity to see Turkish preschool methodology.</a:t>
            </a:r>
          </a:p>
          <a:p>
            <a:pPr marL="114300" indent="0">
              <a:buNone/>
            </a:pPr>
            <a:r>
              <a:rPr lang="en-US" dirty="0"/>
              <a:t>We visited places of the historical and cultural significance in </a:t>
            </a:r>
            <a:r>
              <a:rPr lang="en-US" dirty="0" err="1"/>
              <a:t>Manisa</a:t>
            </a:r>
            <a:r>
              <a:rPr lang="en-US" dirty="0"/>
              <a:t> and Izmir and enjoyed Turkish tradition and culture at the Turkish Night Event.</a:t>
            </a:r>
          </a:p>
          <a:p>
            <a:pPr marL="114300" indent="0">
              <a:buNone/>
            </a:pPr>
            <a:endParaRPr lang="en-US" dirty="0"/>
          </a:p>
        </p:txBody>
      </p:sp>
    </p:spTree>
    <p:extLst>
      <p:ext uri="{BB962C8B-B14F-4D97-AF65-F5344CB8AC3E}">
        <p14:creationId xmlns:p14="http://schemas.microsoft.com/office/powerpoint/2010/main" val="3218900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40" y="1124744"/>
            <a:ext cx="8784976" cy="5144756"/>
          </a:xfrm>
          <a:prstGeom prst="rect">
            <a:avLst/>
          </a:prstGeom>
        </p:spPr>
      </p:pic>
      <p:sp>
        <p:nvSpPr>
          <p:cNvPr id="7" name="Правоъгълник 6"/>
          <p:cNvSpPr/>
          <p:nvPr/>
        </p:nvSpPr>
        <p:spPr>
          <a:xfrm>
            <a:off x="3995936" y="1916832"/>
            <a:ext cx="4572000" cy="954107"/>
          </a:xfrm>
          <a:prstGeom prst="rect">
            <a:avLst/>
          </a:prstGeom>
        </p:spPr>
        <p:txBody>
          <a:bodyPr>
            <a:spAutoFit/>
          </a:bodyPr>
          <a:lstStyle/>
          <a:p>
            <a:pPr marL="457200" indent="-457200">
              <a:buFont typeface="Wingdings" panose="05000000000000000000" pitchFamily="2" charset="2"/>
              <a:buChar char="Ø"/>
            </a:pPr>
            <a:endParaRPr lang="en-US" sz="2800" b="1" dirty="0" smtClean="0">
              <a:solidFill>
                <a:srgbClr val="FF0000"/>
              </a:solidFill>
            </a:endParaRPr>
          </a:p>
          <a:p>
            <a:endParaRPr lang="en-US" sz="2800" b="1" dirty="0" smtClean="0">
              <a:solidFill>
                <a:srgbClr val="FF0000"/>
              </a:solidFill>
            </a:endParaRPr>
          </a:p>
        </p:txBody>
      </p:sp>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9465" y="332656"/>
            <a:ext cx="5973763" cy="638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192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395" y="5693097"/>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a:bodyPr>
          <a:lstStyle/>
          <a:p>
            <a:r>
              <a:rPr lang="en-US" sz="2800" dirty="0"/>
              <a:t>5th TRANSNATIONAL MEETING – BULGARIA </a:t>
            </a:r>
          </a:p>
        </p:txBody>
      </p:sp>
      <p:sp>
        <p:nvSpPr>
          <p:cNvPr id="3" name="Content Placeholder 2"/>
          <p:cNvSpPr>
            <a:spLocks noGrp="1"/>
          </p:cNvSpPr>
          <p:nvPr>
            <p:ph idx="1"/>
          </p:nvPr>
        </p:nvSpPr>
        <p:spPr/>
        <p:txBody>
          <a:bodyPr>
            <a:normAutofit/>
          </a:bodyPr>
          <a:lstStyle/>
          <a:p>
            <a:pPr marL="114300" indent="0">
              <a:buNone/>
            </a:pPr>
            <a:endParaRPr lang="en-US" dirty="0"/>
          </a:p>
          <a:p>
            <a:pPr marL="114300" indent="0">
              <a:buNone/>
            </a:pPr>
            <a:endParaRPr lang="en-US" dirty="0"/>
          </a:p>
          <a:p>
            <a:pPr marL="114300" indent="0">
              <a:buNone/>
            </a:pPr>
            <a:endParaRPr lang="en-US" dirty="0"/>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3679" y="1637855"/>
            <a:ext cx="6283647" cy="39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564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395" y="5693097"/>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a:bodyPr>
          <a:lstStyle/>
          <a:p>
            <a:r>
              <a:rPr lang="en-US" sz="2800" dirty="0"/>
              <a:t>5th TRANSNATIONAL MEETING – BULGARIA </a:t>
            </a:r>
          </a:p>
        </p:txBody>
      </p:sp>
      <p:sp>
        <p:nvSpPr>
          <p:cNvPr id="3" name="Content Placeholder 2"/>
          <p:cNvSpPr>
            <a:spLocks noGrp="1"/>
          </p:cNvSpPr>
          <p:nvPr>
            <p:ph sz="half" idx="1"/>
          </p:nvPr>
        </p:nvSpPr>
        <p:spPr>
          <a:xfrm>
            <a:off x="426128" y="1719071"/>
            <a:ext cx="4038600" cy="3798161"/>
          </a:xfrm>
        </p:spPr>
        <p:txBody>
          <a:bodyPr>
            <a:normAutofit fontScale="92500" lnSpcReduction="10000"/>
          </a:bodyPr>
          <a:lstStyle/>
          <a:p>
            <a:pPr marL="114300" indent="0">
              <a:buNone/>
            </a:pPr>
            <a:r>
              <a:rPr lang="en-US" dirty="0"/>
              <a:t>The </a:t>
            </a:r>
            <a:r>
              <a:rPr lang="en-US" dirty="0" smtClean="0"/>
              <a:t>fifth </a:t>
            </a:r>
            <a:r>
              <a:rPr lang="en-US" dirty="0"/>
              <a:t>meeting of the Erasmus + Project "Fearless Child Makes a Cheerful Child" was held </a:t>
            </a:r>
            <a:r>
              <a:rPr lang="en-US" dirty="0" smtClean="0"/>
              <a:t>in </a:t>
            </a:r>
            <a:r>
              <a:rPr lang="en-US" dirty="0" err="1" smtClean="0"/>
              <a:t>Burgas</a:t>
            </a:r>
            <a:r>
              <a:rPr lang="en-US" dirty="0" smtClean="0"/>
              <a:t>, Bulgaria, </a:t>
            </a:r>
            <a:r>
              <a:rPr lang="en-US" dirty="0"/>
              <a:t>from 8</a:t>
            </a:r>
            <a:r>
              <a:rPr lang="en-US" dirty="0" smtClean="0"/>
              <a:t>th </a:t>
            </a:r>
            <a:r>
              <a:rPr lang="en-US" dirty="0"/>
              <a:t>till </a:t>
            </a:r>
            <a:r>
              <a:rPr lang="en-US" dirty="0" smtClean="0"/>
              <a:t>12th </a:t>
            </a:r>
            <a:r>
              <a:rPr lang="en-US" dirty="0"/>
              <a:t>of </a:t>
            </a:r>
            <a:r>
              <a:rPr lang="en-US" dirty="0" smtClean="0"/>
              <a:t>May 2018.</a:t>
            </a:r>
            <a:endParaRPr lang="en-US" dirty="0"/>
          </a:p>
          <a:p>
            <a:pPr marL="114300" indent="0">
              <a:buNone/>
            </a:pPr>
            <a:r>
              <a:rPr lang="en-US" dirty="0"/>
              <a:t>Our hosts were </a:t>
            </a:r>
            <a:r>
              <a:rPr lang="en-US" dirty="0" err="1" smtClean="0"/>
              <a:t>Radost</a:t>
            </a:r>
            <a:r>
              <a:rPr lang="en-US" dirty="0" smtClean="0"/>
              <a:t> </a:t>
            </a:r>
            <a:r>
              <a:rPr lang="en-US" dirty="0"/>
              <a:t>Kindergarten with filial in </a:t>
            </a:r>
            <a:r>
              <a:rPr lang="en-US" dirty="0" err="1"/>
              <a:t>Kraimorie</a:t>
            </a:r>
            <a:r>
              <a:rPr lang="en-US" dirty="0"/>
              <a:t>.</a:t>
            </a:r>
          </a:p>
          <a:p>
            <a:pPr marL="114300" indent="0">
              <a:buNone/>
            </a:pPr>
            <a:endParaRPr lang="en-US" dirty="0"/>
          </a:p>
        </p:txBody>
      </p:sp>
      <p:pic>
        <p:nvPicPr>
          <p:cNvPr id="5" name="Content Placeholder 4"/>
          <p:cNvPicPr>
            <a:picLocks noGrp="1" noChangeAspect="1"/>
          </p:cNvPicPr>
          <p:nvPr>
            <p:ph sz="half" idx="2"/>
          </p:nvPr>
        </p:nvPicPr>
        <p:blipFill>
          <a:blip r:embed="rId10" cstate="print">
            <a:extLst>
              <a:ext uri="{28A0092B-C50C-407E-A947-70E740481C1C}">
                <a14:useLocalDpi xmlns:a14="http://schemas.microsoft.com/office/drawing/2010/main" val="0"/>
              </a:ext>
            </a:extLst>
          </a:blip>
          <a:stretch>
            <a:fillRect/>
          </a:stretch>
        </p:blipFill>
        <p:spPr>
          <a:xfrm>
            <a:off x="4481992" y="2174658"/>
            <a:ext cx="4291973" cy="2412000"/>
          </a:xfrm>
        </p:spPr>
      </p:pic>
    </p:spTree>
    <p:extLst>
      <p:ext uri="{BB962C8B-B14F-4D97-AF65-F5344CB8AC3E}">
        <p14:creationId xmlns:p14="http://schemas.microsoft.com/office/powerpoint/2010/main" val="511491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395" y="5693097"/>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a:bodyPr>
          <a:lstStyle/>
          <a:p>
            <a:r>
              <a:rPr lang="en-US" sz="2800" dirty="0"/>
              <a:t>5th TRANSNATIONAL MEETING – BULGARIA </a:t>
            </a:r>
          </a:p>
        </p:txBody>
      </p:sp>
      <p:sp>
        <p:nvSpPr>
          <p:cNvPr id="3" name="Content Placeholder 2"/>
          <p:cNvSpPr>
            <a:spLocks noGrp="1"/>
          </p:cNvSpPr>
          <p:nvPr>
            <p:ph idx="1"/>
          </p:nvPr>
        </p:nvSpPr>
        <p:spPr>
          <a:xfrm>
            <a:off x="248425" y="1442874"/>
            <a:ext cx="8643253" cy="4929411"/>
          </a:xfrm>
        </p:spPr>
        <p:txBody>
          <a:bodyPr>
            <a:normAutofit fontScale="55000" lnSpcReduction="20000"/>
          </a:bodyPr>
          <a:lstStyle/>
          <a:p>
            <a:pPr marL="114300" indent="0">
              <a:buNone/>
            </a:pPr>
            <a:endParaRPr lang="en-US" dirty="0"/>
          </a:p>
          <a:p>
            <a:pPr marL="114300" indent="0">
              <a:buNone/>
            </a:pPr>
            <a:r>
              <a:rPr lang="en-US" sz="2700" dirty="0"/>
              <a:t>The last transnational meeting of the Erasmus+ project „Fearless Child Makes a Cheerful Child“ was held in </a:t>
            </a:r>
            <a:r>
              <a:rPr lang="en-US" sz="2700" dirty="0" err="1"/>
              <a:t>Burgas</a:t>
            </a:r>
            <a:r>
              <a:rPr lang="en-US" sz="2700" dirty="0"/>
              <a:t>, Bulgaria from 8th till 12th of May 2018.</a:t>
            </a:r>
          </a:p>
          <a:p>
            <a:pPr marL="114300" indent="0">
              <a:buNone/>
            </a:pPr>
            <a:r>
              <a:rPr lang="en-US" sz="2700" dirty="0"/>
              <a:t>We visited the kindergarten </a:t>
            </a:r>
            <a:r>
              <a:rPr lang="en-US" sz="2700" dirty="0" err="1"/>
              <a:t>Radost</a:t>
            </a:r>
            <a:r>
              <a:rPr lang="en-US" sz="2700" dirty="0"/>
              <a:t> (main and second facility) and met with children and school staff who prepared a greeting program and educational activities. Bulgarian team had a presentation about town, country and Bulgarian educational system. </a:t>
            </a:r>
          </a:p>
          <a:p>
            <a:pPr marL="114300" indent="0">
              <a:buNone/>
            </a:pPr>
            <a:r>
              <a:rPr lang="en-US" sz="2700" dirty="0"/>
              <a:t>The exhibition of project results and outputs had been prepared at the kindergarten yard. Each partner had their own exhibition space for displaying the products made by children and teachers, presenting the country  they came from. The event was accompanied by </a:t>
            </a:r>
            <a:r>
              <a:rPr lang="en-US" sz="2700" dirty="0" smtClean="0"/>
              <a:t>media.</a:t>
            </a:r>
            <a:endParaRPr lang="en-US" sz="2700" dirty="0"/>
          </a:p>
          <a:p>
            <a:pPr marL="114300" indent="0">
              <a:buNone/>
            </a:pPr>
            <a:r>
              <a:rPr lang="en-US" sz="2700" dirty="0"/>
              <a:t>The common exhibition space was arranged to present the project results: a stand with project products and photos, leaflets, compact discs - video of the traditional games, and the booklet.</a:t>
            </a:r>
          </a:p>
          <a:p>
            <a:pPr marL="114300" indent="0">
              <a:buNone/>
            </a:pPr>
            <a:r>
              <a:rPr lang="en-US" sz="2700" dirty="0"/>
              <a:t>Also there was an overall presentation of project activities, display of project meetings and activities – mainly photos, children's greetings and educational activities related to the project in the groups.</a:t>
            </a:r>
          </a:p>
          <a:p>
            <a:pPr marL="114300" indent="0">
              <a:buNone/>
            </a:pPr>
            <a:r>
              <a:rPr lang="en-US" sz="2700" dirty="0" smtClean="0"/>
              <a:t>During </a:t>
            </a:r>
            <a:r>
              <a:rPr lang="en-US" sz="2700" dirty="0"/>
              <a:t>our stay in Bulgaria, we had an opportunity to visit the </a:t>
            </a:r>
            <a:r>
              <a:rPr lang="en-US" sz="2700" dirty="0" err="1"/>
              <a:t>Burgas</a:t>
            </a:r>
            <a:r>
              <a:rPr lang="en-US" sz="2700" dirty="0"/>
              <a:t> Municipality and the District Administration.</a:t>
            </a:r>
          </a:p>
          <a:p>
            <a:pPr marL="114300" indent="0">
              <a:buNone/>
            </a:pPr>
            <a:r>
              <a:rPr lang="en-US" sz="2700" dirty="0"/>
              <a:t>For the purpose of presenting their country and cultural and social heritage, the Bulgarian team has prepared several trips and events (Trip to St. Anastasia, Trip to </a:t>
            </a:r>
            <a:r>
              <a:rPr lang="en-US" sz="2700" dirty="0" err="1"/>
              <a:t>Kamchia</a:t>
            </a:r>
            <a:r>
              <a:rPr lang="en-US" sz="2700" dirty="0"/>
              <a:t> and The Old Town of </a:t>
            </a:r>
            <a:r>
              <a:rPr lang="en-US" sz="2700" dirty="0" err="1"/>
              <a:t>Nessebar</a:t>
            </a:r>
            <a:r>
              <a:rPr lang="en-US" sz="2700" dirty="0"/>
              <a:t>-UNESCO and Bulgarian Night event)</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752946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5 Resim" descr="FRANCE.jpg"/>
          <p:cNvPicPr>
            <a:picLocks noChangeAspect="1"/>
          </p:cNvPicPr>
          <p:nvPr/>
        </p:nvPicPr>
        <p:blipFill>
          <a:blip r:embed="rId3" cstate="print"/>
          <a:stretch>
            <a:fillRect/>
          </a:stretch>
        </p:blipFill>
        <p:spPr>
          <a:xfrm>
            <a:off x="3114092" y="186163"/>
            <a:ext cx="2915816" cy="2025357"/>
          </a:xfrm>
          <a:prstGeom prst="rect">
            <a:avLst/>
          </a:prstGeom>
        </p:spPr>
      </p:pic>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843808" y="2832787"/>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882" y="569662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8015" y="5696627"/>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pic>
        <p:nvPicPr>
          <p:cNvPr id="5"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84324" y="2708920"/>
            <a:ext cx="5973763" cy="230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761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541" y="5677437"/>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a:xfrm>
            <a:off x="341625" y="520178"/>
            <a:ext cx="8260672" cy="1039427"/>
          </a:xfrm>
        </p:spPr>
        <p:txBody>
          <a:bodyPr/>
          <a:lstStyle/>
          <a:p>
            <a:r>
              <a:rPr lang="en-US" dirty="0" smtClean="0"/>
              <a:t>THE AIMS OF THE PROJECT</a:t>
            </a:r>
            <a:endParaRPr lang="en-US" dirty="0"/>
          </a:p>
        </p:txBody>
      </p:sp>
      <p:sp>
        <p:nvSpPr>
          <p:cNvPr id="3" name="Content Placeholder 2"/>
          <p:cNvSpPr>
            <a:spLocks noGrp="1"/>
          </p:cNvSpPr>
          <p:nvPr>
            <p:ph idx="1"/>
          </p:nvPr>
        </p:nvSpPr>
        <p:spPr>
          <a:xfrm>
            <a:off x="544365" y="1642840"/>
            <a:ext cx="8229600" cy="4373563"/>
          </a:xfrm>
        </p:spPr>
        <p:txBody>
          <a:bodyPr>
            <a:normAutofit/>
          </a:bodyPr>
          <a:lstStyle/>
          <a:p>
            <a:endParaRPr lang="en-US" dirty="0" smtClean="0"/>
          </a:p>
          <a:p>
            <a:r>
              <a:rPr lang="en-US" dirty="0" smtClean="0"/>
              <a:t>Making </a:t>
            </a:r>
            <a:r>
              <a:rPr lang="en-US" dirty="0"/>
              <a:t>preschool education more attractive and </a:t>
            </a:r>
            <a:r>
              <a:rPr lang="en-US" dirty="0" smtClean="0"/>
              <a:t>appealing</a:t>
            </a:r>
            <a:r>
              <a:rPr lang="en-US" dirty="0"/>
              <a:t>;</a:t>
            </a:r>
          </a:p>
          <a:p>
            <a:r>
              <a:rPr lang="en-US" dirty="0"/>
              <a:t>Sharing the </a:t>
            </a:r>
            <a:r>
              <a:rPr lang="en-US" dirty="0" smtClean="0"/>
              <a:t>practices, which have been </a:t>
            </a:r>
            <a:r>
              <a:rPr lang="en-US" dirty="0"/>
              <a:t>done on a country basis, to overcome school </a:t>
            </a:r>
            <a:r>
              <a:rPr lang="en-US" dirty="0" smtClean="0"/>
              <a:t>phobia;</a:t>
            </a:r>
            <a:endParaRPr lang="en-US" dirty="0"/>
          </a:p>
          <a:p>
            <a:r>
              <a:rPr lang="en-US" dirty="0" smtClean="0"/>
              <a:t>Minimizing </a:t>
            </a:r>
            <a:r>
              <a:rPr lang="en-US" dirty="0"/>
              <a:t>the problems of preschool adaptation, strengthening the cooperation of school and </a:t>
            </a:r>
            <a:r>
              <a:rPr lang="en-US" dirty="0" smtClean="0"/>
              <a:t>parents;</a:t>
            </a:r>
            <a:endParaRPr lang="en-US" dirty="0"/>
          </a:p>
          <a:p>
            <a:r>
              <a:rPr lang="en-US" dirty="0" smtClean="0"/>
              <a:t>Improving early </a:t>
            </a:r>
            <a:r>
              <a:rPr lang="en-US" dirty="0"/>
              <a:t>age children </a:t>
            </a:r>
            <a:r>
              <a:rPr lang="en-US" dirty="0" err="1" smtClean="0"/>
              <a:t>socialisation</a:t>
            </a:r>
            <a:r>
              <a:rPr lang="en-US" dirty="0" smtClean="0"/>
              <a:t>.</a:t>
            </a:r>
            <a:endParaRPr lang="en-US" dirty="0"/>
          </a:p>
          <a:p>
            <a:endParaRPr lang="en-US" dirty="0"/>
          </a:p>
        </p:txBody>
      </p:sp>
    </p:spTree>
    <p:extLst>
      <p:ext uri="{BB962C8B-B14F-4D97-AF65-F5344CB8AC3E}">
        <p14:creationId xmlns:p14="http://schemas.microsoft.com/office/powerpoint/2010/main" val="3329140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2403"/>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a:xfrm>
            <a:off x="341625" y="520178"/>
            <a:ext cx="8260672" cy="1039427"/>
          </a:xfrm>
        </p:spPr>
        <p:txBody>
          <a:bodyPr/>
          <a:lstStyle/>
          <a:p>
            <a:r>
              <a:rPr lang="en-US" dirty="0"/>
              <a:t>PROJECT OUTPUTS </a:t>
            </a:r>
          </a:p>
        </p:txBody>
      </p:sp>
      <p:sp>
        <p:nvSpPr>
          <p:cNvPr id="3" name="Content Placeholder 2"/>
          <p:cNvSpPr>
            <a:spLocks noGrp="1"/>
          </p:cNvSpPr>
          <p:nvPr>
            <p:ph idx="1"/>
          </p:nvPr>
        </p:nvSpPr>
        <p:spPr>
          <a:xfrm>
            <a:off x="544365" y="1553946"/>
            <a:ext cx="8229600" cy="4373563"/>
          </a:xfrm>
        </p:spPr>
        <p:txBody>
          <a:bodyPr>
            <a:normAutofit fontScale="92500" lnSpcReduction="20000"/>
          </a:bodyPr>
          <a:lstStyle/>
          <a:p>
            <a:r>
              <a:rPr lang="en-US" sz="2100" dirty="0"/>
              <a:t>1. Diary "Our first days in kindergarten</a:t>
            </a:r>
            <a:r>
              <a:rPr lang="en-US" sz="2100" dirty="0" smtClean="0"/>
              <a:t>".</a:t>
            </a:r>
          </a:p>
          <a:p>
            <a:r>
              <a:rPr lang="en-US" sz="2100" dirty="0" smtClean="0"/>
              <a:t>2. Techniques and methodology of adaptation problem and school fear.</a:t>
            </a:r>
            <a:endParaRPr lang="en-US" sz="2100" dirty="0"/>
          </a:p>
          <a:p>
            <a:r>
              <a:rPr lang="en-US" sz="2100" dirty="0" smtClean="0"/>
              <a:t>3. </a:t>
            </a:r>
            <a:r>
              <a:rPr lang="en-US" sz="2100" dirty="0"/>
              <a:t>Activity „Working together“: institutions openness for family, parental involvement in the educational process. </a:t>
            </a:r>
          </a:p>
          <a:p>
            <a:r>
              <a:rPr lang="en-US" sz="2100" dirty="0" smtClean="0"/>
              <a:t>4. </a:t>
            </a:r>
            <a:r>
              <a:rPr lang="en-US" sz="2100" dirty="0"/>
              <a:t>Leaflet for project </a:t>
            </a:r>
            <a:r>
              <a:rPr lang="en-US" sz="2100" dirty="0" smtClean="0"/>
              <a:t>dissemination. </a:t>
            </a:r>
            <a:endParaRPr lang="en-US" sz="2100" dirty="0"/>
          </a:p>
          <a:p>
            <a:r>
              <a:rPr lang="en-US" sz="2100" dirty="0" smtClean="0"/>
              <a:t>5.</a:t>
            </a:r>
            <a:r>
              <a:rPr lang="en-US" sz="2100" dirty="0"/>
              <a:t> Blog includes </a:t>
            </a:r>
            <a:r>
              <a:rPr lang="en-US" sz="2100" dirty="0" smtClean="0"/>
              <a:t>traditional game's </a:t>
            </a:r>
            <a:r>
              <a:rPr lang="en-US" sz="2100" dirty="0"/>
              <a:t>ideas, which will help </a:t>
            </a:r>
            <a:r>
              <a:rPr lang="en-US" sz="2100" dirty="0" smtClean="0"/>
              <a:t>facilitate </a:t>
            </a:r>
            <a:r>
              <a:rPr lang="en-US" sz="2100" dirty="0"/>
              <a:t>children‘s adaptations.</a:t>
            </a:r>
          </a:p>
          <a:p>
            <a:r>
              <a:rPr lang="en-US" sz="2100" dirty="0" smtClean="0"/>
              <a:t>6. </a:t>
            </a:r>
            <a:r>
              <a:rPr lang="en-US" sz="2100" dirty="0"/>
              <a:t>E-book and booklet about techniques and methodology of adaptation problem and school fear</a:t>
            </a:r>
          </a:p>
          <a:p>
            <a:r>
              <a:rPr lang="en-US" sz="2100" dirty="0" smtClean="0"/>
              <a:t>7. </a:t>
            </a:r>
            <a:r>
              <a:rPr lang="en-US" sz="2100" dirty="0"/>
              <a:t>Video film about the project</a:t>
            </a:r>
          </a:p>
          <a:p>
            <a:r>
              <a:rPr lang="en-US" sz="2100" dirty="0" smtClean="0"/>
              <a:t>8. </a:t>
            </a:r>
            <a:r>
              <a:rPr lang="en-US" sz="2100" dirty="0" err="1"/>
              <a:t>Etwinning</a:t>
            </a:r>
            <a:r>
              <a:rPr lang="en-US" sz="2100" dirty="0"/>
              <a:t> </a:t>
            </a:r>
            <a:r>
              <a:rPr lang="en-US" sz="2100" dirty="0" err="1"/>
              <a:t>twinspace</a:t>
            </a:r>
            <a:r>
              <a:rPr lang="en-US" sz="2100" dirty="0"/>
              <a:t> about our project theme, activities</a:t>
            </a:r>
          </a:p>
          <a:p>
            <a:r>
              <a:rPr lang="en-US" sz="2100" dirty="0" smtClean="0"/>
              <a:t>9. </a:t>
            </a:r>
            <a:r>
              <a:rPr lang="en-US" sz="2100" dirty="0"/>
              <a:t>"Happy  School Day" educational weeks.</a:t>
            </a:r>
          </a:p>
          <a:p>
            <a:r>
              <a:rPr lang="en-US" sz="2100" dirty="0" smtClean="0"/>
              <a:t>10. </a:t>
            </a:r>
            <a:r>
              <a:rPr lang="en-US" sz="2100" dirty="0"/>
              <a:t>Skype video conferences.</a:t>
            </a:r>
          </a:p>
          <a:p>
            <a:r>
              <a:rPr lang="en-US" sz="2100" dirty="0" smtClean="0"/>
              <a:t>11. </a:t>
            </a:r>
            <a:r>
              <a:rPr lang="en-US" sz="2100" dirty="0"/>
              <a:t>Project </a:t>
            </a:r>
            <a:r>
              <a:rPr lang="en-US" sz="2100" dirty="0" smtClean="0"/>
              <a:t>exhibition.</a:t>
            </a:r>
            <a:endParaRPr lang="en-US" sz="2100" dirty="0"/>
          </a:p>
          <a:p>
            <a:endParaRPr lang="en-US" dirty="0"/>
          </a:p>
        </p:txBody>
      </p:sp>
    </p:spTree>
    <p:extLst>
      <p:ext uri="{BB962C8B-B14F-4D97-AF65-F5344CB8AC3E}">
        <p14:creationId xmlns:p14="http://schemas.microsoft.com/office/powerpoint/2010/main" val="3619102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91"/>
          <p:cNvGrpSpPr>
            <a:grpSpLocks/>
          </p:cNvGrpSpPr>
          <p:nvPr/>
        </p:nvGrpSpPr>
        <p:grpSpPr bwMode="auto">
          <a:xfrm>
            <a:off x="3618955" y="2571750"/>
            <a:ext cx="2098675" cy="2076450"/>
            <a:chOff x="1071835" y="2920232"/>
            <a:chExt cx="1427572" cy="1413777"/>
          </a:xfrm>
        </p:grpSpPr>
        <p:sp>
          <p:nvSpPr>
            <p:cNvPr id="7" name="Ellipse 44"/>
            <p:cNvSpPr/>
            <p:nvPr/>
          </p:nvSpPr>
          <p:spPr bwMode="auto">
            <a:xfrm rot="21052097">
              <a:off x="1085754" y="2920232"/>
              <a:ext cx="1413653" cy="1413777"/>
            </a:xfrm>
            <a:prstGeom prst="ellipse">
              <a:avLst/>
            </a:prstGeom>
            <a:gradFill flip="none" rotWithShape="1">
              <a:gsLst>
                <a:gs pos="0">
                  <a:schemeClr val="bg1">
                    <a:lumMod val="95000"/>
                  </a:schemeClr>
                </a:gs>
                <a:gs pos="100000">
                  <a:schemeClr val="tx1">
                    <a:lumMod val="75000"/>
                    <a:lumOff val="25000"/>
                  </a:schemeClr>
                </a:gs>
              </a:gsLst>
              <a:path path="shape">
                <a:fillToRect l="50000" t="50000" r="50000" b="50000"/>
              </a:path>
              <a:tileRect/>
            </a:gradFill>
            <a:ln w="9525" cap="flat" cmpd="sng" algn="ctr">
              <a:solidFill>
                <a:schemeClr val="tx1">
                  <a:lumMod val="85000"/>
                  <a:lumOff val="15000"/>
                </a:schemeClr>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8" name="Ellipse 45"/>
            <p:cNvSpPr>
              <a:spLocks noChangeArrowheads="1"/>
            </p:cNvSpPr>
            <p:nvPr/>
          </p:nvSpPr>
          <p:spPr bwMode="auto">
            <a:xfrm>
              <a:off x="1284728" y="2949415"/>
              <a:ext cx="1027722" cy="767417"/>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a:solidFill>
                  <a:srgbClr val="FFFFFF"/>
                </a:solidFill>
              </a:endParaRPr>
            </a:p>
          </p:txBody>
        </p:sp>
        <p:sp>
          <p:nvSpPr>
            <p:cNvPr id="9"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grpSp>
      <p:sp>
        <p:nvSpPr>
          <p:cNvPr id="10" name="TextBox 24"/>
          <p:cNvSpPr txBox="1">
            <a:spLocks noChangeArrowheads="1"/>
          </p:cNvSpPr>
          <p:nvPr/>
        </p:nvSpPr>
        <p:spPr bwMode="auto">
          <a:xfrm>
            <a:off x="3657600" y="3124200"/>
            <a:ext cx="2082800" cy="830997"/>
          </a:xfrm>
          <a:prstGeom prst="rect">
            <a:avLst/>
          </a:prstGeom>
          <a:noFill/>
          <a:ln w="9525">
            <a:noFill/>
            <a:miter lim="800000"/>
            <a:headEnd/>
            <a:tailEnd/>
          </a:ln>
        </p:spPr>
        <p:txBody>
          <a:bodyPr>
            <a:spAutoFit/>
          </a:bodyPr>
          <a:lstStyle/>
          <a:p>
            <a:pPr algn="ctr"/>
            <a:r>
              <a:rPr lang="tr-TR" sz="2400" dirty="0" smtClean="0">
                <a:solidFill>
                  <a:prstClr val="black"/>
                </a:solidFill>
              </a:rPr>
              <a:t>OUTCOMES OF OUR PROJECT</a:t>
            </a:r>
            <a:endParaRPr lang="en-US" sz="2400" i="1" dirty="0">
              <a:solidFill>
                <a:prstClr val="black"/>
              </a:solidFill>
            </a:endParaRPr>
          </a:p>
        </p:txBody>
      </p:sp>
      <p:grpSp>
        <p:nvGrpSpPr>
          <p:cNvPr id="3" name="Group 105"/>
          <p:cNvGrpSpPr>
            <a:grpSpLocks/>
          </p:cNvGrpSpPr>
          <p:nvPr/>
        </p:nvGrpSpPr>
        <p:grpSpPr bwMode="auto">
          <a:xfrm rot="19765573" flipH="1">
            <a:off x="5155700" y="969326"/>
            <a:ext cx="1528762" cy="1514475"/>
            <a:chOff x="5580063" y="2757488"/>
            <a:chExt cx="1031875" cy="1022350"/>
          </a:xfrm>
        </p:grpSpPr>
        <p:sp>
          <p:nvSpPr>
            <p:cNvPr id="12"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13"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14"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4" name="Group 105"/>
          <p:cNvGrpSpPr>
            <a:grpSpLocks/>
          </p:cNvGrpSpPr>
          <p:nvPr/>
        </p:nvGrpSpPr>
        <p:grpSpPr bwMode="auto">
          <a:xfrm rot="19765573" flipH="1">
            <a:off x="6146298" y="2874325"/>
            <a:ext cx="1528762" cy="1514475"/>
            <a:chOff x="5580063" y="2757488"/>
            <a:chExt cx="1031875" cy="1022350"/>
          </a:xfrm>
        </p:grpSpPr>
        <p:sp>
          <p:nvSpPr>
            <p:cNvPr id="1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1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2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5" name="Group 105"/>
          <p:cNvGrpSpPr>
            <a:grpSpLocks/>
          </p:cNvGrpSpPr>
          <p:nvPr/>
        </p:nvGrpSpPr>
        <p:grpSpPr bwMode="auto">
          <a:xfrm rot="19765573" flipH="1">
            <a:off x="5003298" y="4678999"/>
            <a:ext cx="1528762" cy="1514475"/>
            <a:chOff x="5580063" y="2757488"/>
            <a:chExt cx="1031875" cy="1022350"/>
          </a:xfrm>
        </p:grpSpPr>
        <p:sp>
          <p:nvSpPr>
            <p:cNvPr id="2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2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3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6" name="Group 105"/>
          <p:cNvGrpSpPr>
            <a:grpSpLocks/>
          </p:cNvGrpSpPr>
          <p:nvPr/>
        </p:nvGrpSpPr>
        <p:grpSpPr bwMode="auto">
          <a:xfrm rot="19765573" flipH="1">
            <a:off x="2869698" y="893126"/>
            <a:ext cx="1528762" cy="1514475"/>
            <a:chOff x="5580063" y="2757488"/>
            <a:chExt cx="1031875" cy="1022350"/>
          </a:xfrm>
        </p:grpSpPr>
        <p:sp>
          <p:nvSpPr>
            <p:cNvPr id="3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3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4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11" name="Group 105"/>
          <p:cNvGrpSpPr>
            <a:grpSpLocks/>
          </p:cNvGrpSpPr>
          <p:nvPr/>
        </p:nvGrpSpPr>
        <p:grpSpPr bwMode="auto">
          <a:xfrm rot="19765573" flipH="1">
            <a:off x="1650499" y="2721926"/>
            <a:ext cx="1528762" cy="1514475"/>
            <a:chOff x="5580063" y="2757488"/>
            <a:chExt cx="1031875" cy="1022350"/>
          </a:xfrm>
        </p:grpSpPr>
        <p:sp>
          <p:nvSpPr>
            <p:cNvPr id="3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3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3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16" name="Group 105"/>
          <p:cNvGrpSpPr>
            <a:grpSpLocks/>
          </p:cNvGrpSpPr>
          <p:nvPr/>
        </p:nvGrpSpPr>
        <p:grpSpPr bwMode="auto">
          <a:xfrm rot="19765573" flipH="1">
            <a:off x="2641099" y="4678999"/>
            <a:ext cx="1528762" cy="1514475"/>
            <a:chOff x="5580063" y="2757488"/>
            <a:chExt cx="1031875" cy="1022350"/>
          </a:xfrm>
        </p:grpSpPr>
        <p:sp>
          <p:nvSpPr>
            <p:cNvPr id="4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4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4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sp>
        <p:nvSpPr>
          <p:cNvPr id="47" name="Ellipse 59"/>
          <p:cNvSpPr/>
          <p:nvPr/>
        </p:nvSpPr>
        <p:spPr bwMode="auto">
          <a:xfrm>
            <a:off x="2514600" y="6172200"/>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sp>
        <p:nvSpPr>
          <p:cNvPr id="49" name="Ellipse 59"/>
          <p:cNvSpPr/>
          <p:nvPr/>
        </p:nvSpPr>
        <p:spPr bwMode="auto">
          <a:xfrm>
            <a:off x="4800600" y="6172200"/>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sp>
        <p:nvSpPr>
          <p:cNvPr id="15" name="Rektangel 76"/>
          <p:cNvSpPr>
            <a:spLocks noChangeArrowheads="1"/>
          </p:cNvSpPr>
          <p:nvPr/>
        </p:nvSpPr>
        <p:spPr bwMode="auto">
          <a:xfrm>
            <a:off x="2895600" y="1456492"/>
            <a:ext cx="1447800" cy="677108"/>
          </a:xfrm>
          <a:prstGeom prst="rect">
            <a:avLst/>
          </a:prstGeom>
          <a:noFill/>
          <a:ln w="9525">
            <a:noFill/>
            <a:miter lim="800000"/>
            <a:headEnd/>
            <a:tailEnd/>
          </a:ln>
        </p:spPr>
        <p:txBody>
          <a:bodyPr wrap="square">
            <a:spAutoFit/>
          </a:bodyPr>
          <a:lstStyle/>
          <a:p>
            <a:pPr algn="ctr"/>
            <a:endParaRPr lang="en-US" sz="2000" b="1" noProof="1">
              <a:solidFill>
                <a:srgbClr val="1E1C11"/>
              </a:solidFill>
              <a:cs typeface="Arial" charset="0"/>
            </a:endParaRPr>
          </a:p>
          <a:p>
            <a:endParaRPr lang="da-DK" dirty="0">
              <a:solidFill>
                <a:srgbClr val="1E1C11"/>
              </a:solidFill>
            </a:endParaRPr>
          </a:p>
        </p:txBody>
      </p:sp>
      <p:sp>
        <p:nvSpPr>
          <p:cNvPr id="50" name="Rektangel 76"/>
          <p:cNvSpPr>
            <a:spLocks noChangeArrowheads="1"/>
          </p:cNvSpPr>
          <p:nvPr/>
        </p:nvSpPr>
        <p:spPr bwMode="auto">
          <a:xfrm>
            <a:off x="5181600" y="1532692"/>
            <a:ext cx="1447800" cy="615553"/>
          </a:xfrm>
          <a:prstGeom prst="rect">
            <a:avLst/>
          </a:prstGeom>
          <a:noFill/>
          <a:ln w="9525">
            <a:noFill/>
            <a:miter lim="800000"/>
            <a:headEnd/>
            <a:tailEnd/>
          </a:ln>
        </p:spPr>
        <p:txBody>
          <a:bodyPr wrap="square">
            <a:spAutoFit/>
          </a:bodyPr>
          <a:lstStyle/>
          <a:p>
            <a:pPr algn="ctr"/>
            <a:r>
              <a:rPr lang="tr-TR" sz="1600" b="1" noProof="1" smtClean="0">
                <a:solidFill>
                  <a:srgbClr val="1E1C11"/>
                </a:solidFill>
                <a:cs typeface="Arial" charset="0"/>
              </a:rPr>
              <a:t>WEBSITE</a:t>
            </a:r>
            <a:endParaRPr lang="en-US" sz="1600" b="1" noProof="1">
              <a:solidFill>
                <a:srgbClr val="1E1C11"/>
              </a:solidFill>
              <a:cs typeface="Arial" charset="0"/>
            </a:endParaRPr>
          </a:p>
          <a:p>
            <a:endParaRPr lang="da-DK" dirty="0">
              <a:solidFill>
                <a:srgbClr val="1E1C11"/>
              </a:solidFill>
            </a:endParaRPr>
          </a:p>
        </p:txBody>
      </p:sp>
      <p:sp>
        <p:nvSpPr>
          <p:cNvPr id="51" name="Rektangel 76"/>
          <p:cNvSpPr>
            <a:spLocks noChangeArrowheads="1"/>
          </p:cNvSpPr>
          <p:nvPr/>
        </p:nvSpPr>
        <p:spPr bwMode="auto">
          <a:xfrm>
            <a:off x="6172200" y="3124200"/>
            <a:ext cx="1447800" cy="800219"/>
          </a:xfrm>
          <a:prstGeom prst="rect">
            <a:avLst/>
          </a:prstGeom>
          <a:noFill/>
          <a:ln w="9525">
            <a:noFill/>
            <a:miter lim="800000"/>
            <a:headEnd/>
            <a:tailEnd/>
          </a:ln>
        </p:spPr>
        <p:txBody>
          <a:bodyPr wrap="square">
            <a:spAutoFit/>
          </a:bodyPr>
          <a:lstStyle/>
          <a:p>
            <a:pPr algn="ctr"/>
            <a:r>
              <a:rPr lang="tr-TR" sz="1400" b="1" noProof="1" smtClean="0">
                <a:solidFill>
                  <a:srgbClr val="1E1C11"/>
                </a:solidFill>
                <a:cs typeface="Arial" charset="0"/>
              </a:rPr>
              <a:t>BLOG ABOUT THE GAMES</a:t>
            </a:r>
            <a:endParaRPr lang="en-US" sz="1400" b="1" noProof="1">
              <a:solidFill>
                <a:srgbClr val="1E1C11"/>
              </a:solidFill>
              <a:cs typeface="Arial" charset="0"/>
            </a:endParaRPr>
          </a:p>
          <a:p>
            <a:endParaRPr lang="da-DK" dirty="0">
              <a:solidFill>
                <a:srgbClr val="1E1C11"/>
              </a:solidFill>
            </a:endParaRPr>
          </a:p>
        </p:txBody>
      </p:sp>
      <p:sp>
        <p:nvSpPr>
          <p:cNvPr id="52" name="Rektangel 76"/>
          <p:cNvSpPr>
            <a:spLocks noChangeArrowheads="1"/>
          </p:cNvSpPr>
          <p:nvPr/>
        </p:nvSpPr>
        <p:spPr bwMode="auto">
          <a:xfrm>
            <a:off x="5029200" y="4876800"/>
            <a:ext cx="1447800" cy="1107996"/>
          </a:xfrm>
          <a:prstGeom prst="rect">
            <a:avLst/>
          </a:prstGeom>
          <a:noFill/>
          <a:ln w="9525">
            <a:noFill/>
            <a:miter lim="800000"/>
            <a:headEnd/>
            <a:tailEnd/>
          </a:ln>
        </p:spPr>
        <p:txBody>
          <a:bodyPr wrap="square">
            <a:spAutoFit/>
          </a:bodyPr>
          <a:lstStyle/>
          <a:p>
            <a:pPr algn="ctr"/>
            <a:r>
              <a:rPr lang="tr-TR" sz="1600" b="1" noProof="1" smtClean="0">
                <a:solidFill>
                  <a:srgbClr val="1E1C11"/>
                </a:solidFill>
                <a:cs typeface="Arial" charset="0"/>
              </a:rPr>
              <a:t>BOOKLET AND E-BOOK</a:t>
            </a:r>
            <a:endParaRPr lang="en-US" sz="1600" b="1" noProof="1">
              <a:solidFill>
                <a:srgbClr val="1E1C11"/>
              </a:solidFill>
              <a:cs typeface="Arial" charset="0"/>
            </a:endParaRPr>
          </a:p>
          <a:p>
            <a:endParaRPr lang="da-DK" dirty="0">
              <a:solidFill>
                <a:srgbClr val="1E1C11"/>
              </a:solidFill>
            </a:endParaRPr>
          </a:p>
        </p:txBody>
      </p:sp>
      <p:sp>
        <p:nvSpPr>
          <p:cNvPr id="53" name="Rektangel 76"/>
          <p:cNvSpPr>
            <a:spLocks noChangeArrowheads="1"/>
          </p:cNvSpPr>
          <p:nvPr/>
        </p:nvSpPr>
        <p:spPr bwMode="auto">
          <a:xfrm>
            <a:off x="2667000" y="5266492"/>
            <a:ext cx="1447800" cy="584775"/>
          </a:xfrm>
          <a:prstGeom prst="rect">
            <a:avLst/>
          </a:prstGeom>
          <a:noFill/>
          <a:ln w="9525">
            <a:noFill/>
            <a:miter lim="800000"/>
            <a:headEnd/>
            <a:tailEnd/>
          </a:ln>
        </p:spPr>
        <p:txBody>
          <a:bodyPr wrap="square">
            <a:spAutoFit/>
          </a:bodyPr>
          <a:lstStyle/>
          <a:p>
            <a:pPr algn="ctr"/>
            <a:r>
              <a:rPr lang="tr-TR" sz="1400" b="1" noProof="1" smtClean="0">
                <a:solidFill>
                  <a:srgbClr val="1E1C11"/>
                </a:solidFill>
                <a:cs typeface="Arial" charset="0"/>
              </a:rPr>
              <a:t>EXHIBITION</a:t>
            </a:r>
            <a:endParaRPr lang="en-US" sz="1400" b="1" noProof="1">
              <a:solidFill>
                <a:srgbClr val="1E1C11"/>
              </a:solidFill>
              <a:cs typeface="Arial" charset="0"/>
            </a:endParaRPr>
          </a:p>
          <a:p>
            <a:endParaRPr lang="da-DK" dirty="0">
              <a:solidFill>
                <a:srgbClr val="1E1C11"/>
              </a:solidFill>
            </a:endParaRPr>
          </a:p>
        </p:txBody>
      </p:sp>
      <p:sp>
        <p:nvSpPr>
          <p:cNvPr id="54" name="Rektangel 76"/>
          <p:cNvSpPr>
            <a:spLocks noChangeArrowheads="1"/>
          </p:cNvSpPr>
          <p:nvPr/>
        </p:nvSpPr>
        <p:spPr bwMode="auto">
          <a:xfrm>
            <a:off x="1752600" y="3276600"/>
            <a:ext cx="1447800" cy="338554"/>
          </a:xfrm>
          <a:prstGeom prst="rect">
            <a:avLst/>
          </a:prstGeom>
          <a:noFill/>
          <a:ln w="9525">
            <a:noFill/>
            <a:miter lim="800000"/>
            <a:headEnd/>
            <a:tailEnd/>
          </a:ln>
        </p:spPr>
        <p:txBody>
          <a:bodyPr wrap="square">
            <a:spAutoFit/>
          </a:bodyPr>
          <a:lstStyle/>
          <a:p>
            <a:r>
              <a:rPr lang="tr-TR" sz="1600" b="1" dirty="0" smtClean="0">
                <a:solidFill>
                  <a:srgbClr val="1E1C11"/>
                </a:solidFill>
              </a:rPr>
              <a:t>LEAFLETS</a:t>
            </a:r>
            <a:endParaRPr lang="da-DK" sz="1600" b="1" dirty="0">
              <a:solidFill>
                <a:srgbClr val="1E1C11"/>
              </a:solidFill>
            </a:endParaRPr>
          </a:p>
        </p:txBody>
      </p:sp>
      <p:sp>
        <p:nvSpPr>
          <p:cNvPr id="55" name="Right Arrow 54"/>
          <p:cNvSpPr>
            <a:spLocks noChangeArrowheads="1"/>
          </p:cNvSpPr>
          <p:nvPr/>
        </p:nvSpPr>
        <p:spPr bwMode="auto">
          <a:xfrm rot="3469493">
            <a:off x="6268264" y="2450328"/>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FFFFF"/>
              </a:solidFill>
              <a:cs typeface="ＭＳ Ｐゴシック" charset="-128"/>
            </a:endParaRPr>
          </a:p>
        </p:txBody>
      </p:sp>
      <p:sp>
        <p:nvSpPr>
          <p:cNvPr id="61" name="Right Arrow 60"/>
          <p:cNvSpPr>
            <a:spLocks noChangeArrowheads="1"/>
          </p:cNvSpPr>
          <p:nvPr/>
        </p:nvSpPr>
        <p:spPr bwMode="auto">
          <a:xfrm rot="8160609">
            <a:off x="6350598" y="4439409"/>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2" name="Right Arrow 61"/>
          <p:cNvSpPr>
            <a:spLocks noChangeArrowheads="1"/>
          </p:cNvSpPr>
          <p:nvPr/>
        </p:nvSpPr>
        <p:spPr bwMode="auto">
          <a:xfrm rot="10800000">
            <a:off x="4343401" y="5269727"/>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3" name="Right Arrow 62"/>
          <p:cNvSpPr>
            <a:spLocks noChangeArrowheads="1"/>
          </p:cNvSpPr>
          <p:nvPr/>
        </p:nvSpPr>
        <p:spPr bwMode="auto">
          <a:xfrm rot="14271122">
            <a:off x="2610662" y="4157171"/>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4" name="Right Arrow 63"/>
          <p:cNvSpPr>
            <a:spLocks noChangeArrowheads="1"/>
          </p:cNvSpPr>
          <p:nvPr/>
        </p:nvSpPr>
        <p:spPr bwMode="auto">
          <a:xfrm rot="18306694">
            <a:off x="2743200" y="2301612"/>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6" name="Right Arrow 65"/>
          <p:cNvSpPr>
            <a:spLocks noChangeArrowheads="1"/>
          </p:cNvSpPr>
          <p:nvPr/>
        </p:nvSpPr>
        <p:spPr bwMode="auto">
          <a:xfrm>
            <a:off x="4549160" y="1447800"/>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9" name="Right Arrow 68"/>
          <p:cNvSpPr>
            <a:spLocks noChangeArrowheads="1"/>
          </p:cNvSpPr>
          <p:nvPr/>
        </p:nvSpPr>
        <p:spPr bwMode="auto">
          <a:xfrm>
            <a:off x="5791200" y="3505200"/>
            <a:ext cx="304800" cy="228600"/>
          </a:xfrm>
          <a:prstGeom prst="rightArrow">
            <a:avLst>
              <a:gd name="adj1" fmla="val 50000"/>
              <a:gd name="adj2" fmla="val 49998"/>
            </a:avLst>
          </a:prstGeom>
          <a:gradFill rotWithShape="1">
            <a:gsLst>
              <a:gs pos="0">
                <a:schemeClr val="bg1">
                  <a:lumMod val="65000"/>
                </a:schemeClr>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70" name="Right Arrow 69"/>
          <p:cNvSpPr>
            <a:spLocks noChangeArrowheads="1"/>
          </p:cNvSpPr>
          <p:nvPr/>
        </p:nvSpPr>
        <p:spPr bwMode="auto">
          <a:xfrm>
            <a:off x="3216166" y="3429000"/>
            <a:ext cx="304800" cy="228600"/>
          </a:xfrm>
          <a:prstGeom prst="rightArrow">
            <a:avLst>
              <a:gd name="adj1" fmla="val 50000"/>
              <a:gd name="adj2" fmla="val 49998"/>
            </a:avLst>
          </a:prstGeom>
          <a:gradFill rotWithShape="1">
            <a:gsLst>
              <a:gs pos="0">
                <a:schemeClr val="bg1">
                  <a:lumMod val="65000"/>
                </a:schemeClr>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17" name="TextBox 16"/>
          <p:cNvSpPr txBox="1"/>
          <p:nvPr/>
        </p:nvSpPr>
        <p:spPr>
          <a:xfrm>
            <a:off x="1600200" y="228600"/>
            <a:ext cx="6248400" cy="461665"/>
          </a:xfrm>
          <a:prstGeom prst="rect">
            <a:avLst/>
          </a:prstGeom>
          <a:noFill/>
        </p:spPr>
        <p:txBody>
          <a:bodyPr wrap="square" rtlCol="0">
            <a:spAutoFit/>
          </a:bodyPr>
          <a:lstStyle/>
          <a:p>
            <a:pPr algn="ctr"/>
            <a:r>
              <a:rPr lang="tr-TR" sz="2400" b="1" dirty="0" smtClean="0">
                <a:solidFill>
                  <a:prstClr val="white"/>
                </a:solidFill>
              </a:rPr>
              <a:t>PRODUCTS OF OUR PROJECT</a:t>
            </a:r>
            <a:endParaRPr lang="en-US" sz="2400" b="1" dirty="0">
              <a:solidFill>
                <a:prstClr val="white"/>
              </a:solidFill>
            </a:endParaRPr>
          </a:p>
        </p:txBody>
      </p:sp>
      <p:sp>
        <p:nvSpPr>
          <p:cNvPr id="48" name="47 Metin kutusu"/>
          <p:cNvSpPr txBox="1"/>
          <p:nvPr/>
        </p:nvSpPr>
        <p:spPr>
          <a:xfrm>
            <a:off x="2819400" y="1371600"/>
            <a:ext cx="1600200" cy="307777"/>
          </a:xfrm>
          <a:prstGeom prst="rect">
            <a:avLst/>
          </a:prstGeom>
          <a:noFill/>
        </p:spPr>
        <p:txBody>
          <a:bodyPr wrap="square" rtlCol="0">
            <a:spAutoFit/>
          </a:bodyPr>
          <a:lstStyle/>
          <a:p>
            <a:r>
              <a:rPr lang="tr-TR" sz="1400" b="1" dirty="0" smtClean="0">
                <a:solidFill>
                  <a:prstClr val="black"/>
                </a:solidFill>
              </a:rPr>
              <a:t>ETWINNING</a:t>
            </a:r>
            <a:endParaRPr lang="tr-TR" sz="1400" b="1" dirty="0">
              <a:solidFill>
                <a:prstClr val="black"/>
              </a:solidFill>
            </a:endParaRPr>
          </a:p>
        </p:txBody>
      </p:sp>
      <p:grpSp>
        <p:nvGrpSpPr>
          <p:cNvPr id="65" name="Group 105"/>
          <p:cNvGrpSpPr>
            <a:grpSpLocks/>
          </p:cNvGrpSpPr>
          <p:nvPr/>
        </p:nvGrpSpPr>
        <p:grpSpPr bwMode="auto">
          <a:xfrm rot="19765573" flipH="1">
            <a:off x="7336340" y="283525"/>
            <a:ext cx="1528762" cy="1514475"/>
            <a:chOff x="5580063" y="2757488"/>
            <a:chExt cx="1031875" cy="1022350"/>
          </a:xfrm>
        </p:grpSpPr>
        <p:sp>
          <p:nvSpPr>
            <p:cNvPr id="67"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68"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71" name="Ellipse 45"/>
            <p:cNvSpPr>
              <a:spLocks noChangeArrowheads="1"/>
            </p:cNvSpPr>
            <p:nvPr/>
          </p:nvSpPr>
          <p:spPr bwMode="auto">
            <a:xfrm>
              <a:off x="5615825" y="2915595"/>
              <a:ext cx="947175"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r>
                <a:rPr lang="tr-TR" sz="1600" u="sng" dirty="0" smtClean="0">
                  <a:solidFill>
                    <a:prstClr val="black"/>
                  </a:solidFill>
                </a:rPr>
                <a:t>VIDEO</a:t>
              </a:r>
              <a:endParaRPr lang="da-DK" sz="1600" u="sng" dirty="0">
                <a:solidFill>
                  <a:prstClr val="black"/>
                </a:solidFill>
              </a:endParaRPr>
            </a:p>
          </p:txBody>
        </p:sp>
      </p:grpSp>
      <p:grpSp>
        <p:nvGrpSpPr>
          <p:cNvPr id="72" name="Group 105"/>
          <p:cNvGrpSpPr>
            <a:grpSpLocks/>
          </p:cNvGrpSpPr>
          <p:nvPr/>
        </p:nvGrpSpPr>
        <p:grpSpPr bwMode="auto">
          <a:xfrm rot="19765573" flipH="1">
            <a:off x="278899" y="283525"/>
            <a:ext cx="1528762" cy="1514475"/>
            <a:chOff x="5580063" y="2757488"/>
            <a:chExt cx="1031875" cy="1022350"/>
          </a:xfrm>
        </p:grpSpPr>
        <p:sp>
          <p:nvSpPr>
            <p:cNvPr id="7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7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7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r>
                <a:rPr lang="tr-TR" sz="1400" b="1" u="sng" dirty="0" smtClean="0">
                  <a:solidFill>
                    <a:prstClr val="black"/>
                  </a:solidFill>
                </a:rPr>
                <a:t>LOGO</a:t>
              </a:r>
              <a:endParaRPr lang="da-DK" sz="1400" b="1" u="sng" dirty="0">
                <a:solidFill>
                  <a:prstClr val="black"/>
                </a:solidFill>
              </a:endParaRPr>
            </a:p>
          </p:txBody>
        </p:sp>
      </p:grpSp>
      <p:grpSp>
        <p:nvGrpSpPr>
          <p:cNvPr id="76" name="Group 105"/>
          <p:cNvGrpSpPr>
            <a:grpSpLocks/>
          </p:cNvGrpSpPr>
          <p:nvPr/>
        </p:nvGrpSpPr>
        <p:grpSpPr bwMode="auto">
          <a:xfrm rot="19765573" flipH="1">
            <a:off x="7336338" y="5060001"/>
            <a:ext cx="1528762" cy="1514475"/>
            <a:chOff x="5580063" y="2757488"/>
            <a:chExt cx="1031875" cy="1022350"/>
          </a:xfrm>
        </p:grpSpPr>
        <p:sp>
          <p:nvSpPr>
            <p:cNvPr id="77"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78"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79" name="Ellipse 45"/>
            <p:cNvSpPr>
              <a:spLocks noChangeArrowheads="1"/>
            </p:cNvSpPr>
            <p:nvPr/>
          </p:nvSpPr>
          <p:spPr bwMode="auto">
            <a:xfrm>
              <a:off x="5691207" y="2949714"/>
              <a:ext cx="832207"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r>
                <a:rPr lang="tr-TR" sz="1400" b="1" u="sng" dirty="0" smtClean="0">
                  <a:solidFill>
                    <a:prstClr val="black"/>
                  </a:solidFill>
                </a:rPr>
                <a:t>DIARY</a:t>
              </a:r>
              <a:endParaRPr lang="da-DK" sz="1400" b="1" u="sng" dirty="0">
                <a:solidFill>
                  <a:prstClr val="black"/>
                </a:solidFill>
              </a:endParaRPr>
            </a:p>
          </p:txBody>
        </p:sp>
      </p:grpSp>
      <p:grpSp>
        <p:nvGrpSpPr>
          <p:cNvPr id="80" name="Group 105"/>
          <p:cNvGrpSpPr>
            <a:grpSpLocks/>
          </p:cNvGrpSpPr>
          <p:nvPr/>
        </p:nvGrpSpPr>
        <p:grpSpPr bwMode="auto">
          <a:xfrm rot="19765573" flipH="1">
            <a:off x="159883" y="4814743"/>
            <a:ext cx="1815993" cy="1727963"/>
            <a:chOff x="5553071" y="2757488"/>
            <a:chExt cx="1093954" cy="1022350"/>
          </a:xfrm>
        </p:grpSpPr>
        <p:sp>
          <p:nvSpPr>
            <p:cNvPr id="81"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82"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83" name="Ellipse 45"/>
            <p:cNvSpPr>
              <a:spLocks noChangeArrowheads="1"/>
            </p:cNvSpPr>
            <p:nvPr/>
          </p:nvSpPr>
          <p:spPr bwMode="auto">
            <a:xfrm>
              <a:off x="5553071" y="2911072"/>
              <a:ext cx="1093954" cy="694752"/>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r>
                <a:rPr lang="tr-TR" sz="1400" b="1" u="sng" dirty="0" smtClean="0">
                  <a:solidFill>
                    <a:prstClr val="black"/>
                  </a:solidFill>
                </a:rPr>
                <a:t>EDUCATIONAL WEEK</a:t>
              </a:r>
              <a:endParaRPr lang="da-DK" sz="1400" b="1" u="sng" dirty="0">
                <a:solidFill>
                  <a:prstClr val="black"/>
                </a:solidFill>
              </a:endParaRPr>
            </a:p>
          </p:txBody>
        </p:sp>
      </p:grpSp>
    </p:spTree>
    <p:extLst>
      <p:ext uri="{BB962C8B-B14F-4D97-AF65-F5344CB8AC3E}">
        <p14:creationId xmlns:p14="http://schemas.microsoft.com/office/powerpoint/2010/main" val="1421858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91"/>
          <p:cNvGrpSpPr>
            <a:grpSpLocks/>
          </p:cNvGrpSpPr>
          <p:nvPr/>
        </p:nvGrpSpPr>
        <p:grpSpPr bwMode="auto">
          <a:xfrm>
            <a:off x="3618955" y="2571750"/>
            <a:ext cx="2098675" cy="2076450"/>
            <a:chOff x="1071835" y="2920232"/>
            <a:chExt cx="1427572" cy="1413777"/>
          </a:xfrm>
        </p:grpSpPr>
        <p:sp>
          <p:nvSpPr>
            <p:cNvPr id="7" name="Ellipse 44"/>
            <p:cNvSpPr/>
            <p:nvPr/>
          </p:nvSpPr>
          <p:spPr bwMode="auto">
            <a:xfrm rot="21052097">
              <a:off x="1085754" y="2920232"/>
              <a:ext cx="1413653" cy="1413777"/>
            </a:xfrm>
            <a:prstGeom prst="ellipse">
              <a:avLst/>
            </a:prstGeom>
            <a:gradFill flip="none" rotWithShape="1">
              <a:gsLst>
                <a:gs pos="0">
                  <a:schemeClr val="bg1">
                    <a:lumMod val="95000"/>
                  </a:schemeClr>
                </a:gs>
                <a:gs pos="100000">
                  <a:schemeClr val="tx1">
                    <a:lumMod val="75000"/>
                    <a:lumOff val="25000"/>
                  </a:schemeClr>
                </a:gs>
              </a:gsLst>
              <a:path path="shape">
                <a:fillToRect l="50000" t="50000" r="50000" b="50000"/>
              </a:path>
              <a:tileRect/>
            </a:gradFill>
            <a:ln w="9525" cap="flat" cmpd="sng" algn="ctr">
              <a:solidFill>
                <a:schemeClr val="tx1">
                  <a:lumMod val="85000"/>
                  <a:lumOff val="15000"/>
                </a:schemeClr>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8" name="Ellipse 45"/>
            <p:cNvSpPr>
              <a:spLocks noChangeArrowheads="1"/>
            </p:cNvSpPr>
            <p:nvPr/>
          </p:nvSpPr>
          <p:spPr bwMode="auto">
            <a:xfrm>
              <a:off x="1284728" y="2949415"/>
              <a:ext cx="1027722" cy="767417"/>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a:solidFill>
                  <a:srgbClr val="FFFFFF"/>
                </a:solidFill>
              </a:endParaRPr>
            </a:p>
          </p:txBody>
        </p:sp>
        <p:sp>
          <p:nvSpPr>
            <p:cNvPr id="9"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grpSp>
      <p:grpSp>
        <p:nvGrpSpPr>
          <p:cNvPr id="3" name="Group 105"/>
          <p:cNvGrpSpPr>
            <a:grpSpLocks/>
          </p:cNvGrpSpPr>
          <p:nvPr/>
        </p:nvGrpSpPr>
        <p:grpSpPr bwMode="auto">
          <a:xfrm rot="19765573" flipH="1">
            <a:off x="5155700" y="969326"/>
            <a:ext cx="1528762" cy="1514475"/>
            <a:chOff x="5580063" y="2757488"/>
            <a:chExt cx="1031875" cy="1022350"/>
          </a:xfrm>
        </p:grpSpPr>
        <p:sp>
          <p:nvSpPr>
            <p:cNvPr id="12"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13"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14"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4" name="Group 105"/>
          <p:cNvGrpSpPr>
            <a:grpSpLocks/>
          </p:cNvGrpSpPr>
          <p:nvPr/>
        </p:nvGrpSpPr>
        <p:grpSpPr bwMode="auto">
          <a:xfrm rot="19765573" flipH="1">
            <a:off x="6146298" y="2874325"/>
            <a:ext cx="1528762" cy="1514475"/>
            <a:chOff x="5580063" y="2757488"/>
            <a:chExt cx="1031875" cy="1022350"/>
          </a:xfrm>
        </p:grpSpPr>
        <p:sp>
          <p:nvSpPr>
            <p:cNvPr id="1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1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2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5" name="Group 105"/>
          <p:cNvGrpSpPr>
            <a:grpSpLocks/>
          </p:cNvGrpSpPr>
          <p:nvPr/>
        </p:nvGrpSpPr>
        <p:grpSpPr bwMode="auto">
          <a:xfrm rot="19765573" flipH="1">
            <a:off x="5003298" y="4678999"/>
            <a:ext cx="1528762" cy="1514475"/>
            <a:chOff x="5580063" y="2757488"/>
            <a:chExt cx="1031875" cy="1022350"/>
          </a:xfrm>
        </p:grpSpPr>
        <p:sp>
          <p:nvSpPr>
            <p:cNvPr id="2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2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3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6" name="Group 105"/>
          <p:cNvGrpSpPr>
            <a:grpSpLocks/>
          </p:cNvGrpSpPr>
          <p:nvPr/>
        </p:nvGrpSpPr>
        <p:grpSpPr bwMode="auto">
          <a:xfrm rot="19765573" flipH="1">
            <a:off x="2869699" y="893125"/>
            <a:ext cx="1528762" cy="1514475"/>
            <a:chOff x="5580063" y="2757488"/>
            <a:chExt cx="1031875" cy="1022350"/>
          </a:xfrm>
        </p:grpSpPr>
        <p:sp>
          <p:nvSpPr>
            <p:cNvPr id="3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3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4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11" name="Group 105"/>
          <p:cNvGrpSpPr>
            <a:grpSpLocks/>
          </p:cNvGrpSpPr>
          <p:nvPr/>
        </p:nvGrpSpPr>
        <p:grpSpPr bwMode="auto">
          <a:xfrm rot="19765573" flipH="1">
            <a:off x="1650499" y="2721926"/>
            <a:ext cx="1528762" cy="1514475"/>
            <a:chOff x="5580063" y="2757488"/>
            <a:chExt cx="1031875" cy="1022350"/>
          </a:xfrm>
        </p:grpSpPr>
        <p:sp>
          <p:nvSpPr>
            <p:cNvPr id="3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3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3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16" name="Group 105"/>
          <p:cNvGrpSpPr>
            <a:grpSpLocks/>
          </p:cNvGrpSpPr>
          <p:nvPr/>
        </p:nvGrpSpPr>
        <p:grpSpPr bwMode="auto">
          <a:xfrm rot="19765573" flipH="1">
            <a:off x="2641099" y="4678999"/>
            <a:ext cx="1528762" cy="1514475"/>
            <a:chOff x="5580063" y="2757488"/>
            <a:chExt cx="1031875" cy="1022350"/>
          </a:xfrm>
        </p:grpSpPr>
        <p:sp>
          <p:nvSpPr>
            <p:cNvPr id="4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4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4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sp>
        <p:nvSpPr>
          <p:cNvPr id="47" name="Ellipse 59"/>
          <p:cNvSpPr/>
          <p:nvPr/>
        </p:nvSpPr>
        <p:spPr bwMode="auto">
          <a:xfrm>
            <a:off x="2514600" y="6172200"/>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sp>
        <p:nvSpPr>
          <p:cNvPr id="49" name="Ellipse 59"/>
          <p:cNvSpPr/>
          <p:nvPr/>
        </p:nvSpPr>
        <p:spPr bwMode="auto">
          <a:xfrm>
            <a:off x="4800600" y="6172200"/>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sp>
        <p:nvSpPr>
          <p:cNvPr id="15" name="Rektangel 76"/>
          <p:cNvSpPr>
            <a:spLocks noChangeArrowheads="1"/>
          </p:cNvSpPr>
          <p:nvPr/>
        </p:nvSpPr>
        <p:spPr bwMode="auto">
          <a:xfrm>
            <a:off x="2895600" y="1295400"/>
            <a:ext cx="1447800" cy="677108"/>
          </a:xfrm>
          <a:prstGeom prst="rect">
            <a:avLst/>
          </a:prstGeom>
          <a:noFill/>
          <a:ln w="9525">
            <a:noFill/>
            <a:miter lim="800000"/>
            <a:headEnd/>
            <a:tailEnd/>
          </a:ln>
        </p:spPr>
        <p:txBody>
          <a:bodyPr wrap="square">
            <a:spAutoFit/>
          </a:bodyPr>
          <a:lstStyle/>
          <a:p>
            <a:pPr algn="ctr"/>
            <a:endParaRPr lang="en-US" sz="2000" b="1" noProof="1">
              <a:solidFill>
                <a:srgbClr val="1E1C11"/>
              </a:solidFill>
              <a:cs typeface="Arial" charset="0"/>
            </a:endParaRPr>
          </a:p>
          <a:p>
            <a:endParaRPr lang="da-DK" dirty="0">
              <a:solidFill>
                <a:srgbClr val="1E1C11"/>
              </a:solidFill>
            </a:endParaRPr>
          </a:p>
        </p:txBody>
      </p:sp>
      <p:sp>
        <p:nvSpPr>
          <p:cNvPr id="50" name="Rektangel 76"/>
          <p:cNvSpPr>
            <a:spLocks noChangeArrowheads="1"/>
          </p:cNvSpPr>
          <p:nvPr/>
        </p:nvSpPr>
        <p:spPr bwMode="auto">
          <a:xfrm>
            <a:off x="5181600" y="1532692"/>
            <a:ext cx="1447800" cy="615553"/>
          </a:xfrm>
          <a:prstGeom prst="rect">
            <a:avLst/>
          </a:prstGeom>
          <a:noFill/>
          <a:ln w="9525">
            <a:noFill/>
            <a:miter lim="800000"/>
            <a:headEnd/>
            <a:tailEnd/>
          </a:ln>
        </p:spPr>
        <p:txBody>
          <a:bodyPr wrap="square">
            <a:spAutoFit/>
          </a:bodyPr>
          <a:lstStyle/>
          <a:p>
            <a:pPr algn="ctr"/>
            <a:r>
              <a:rPr lang="tr-TR" sz="1600" b="1" noProof="1" smtClean="0">
                <a:solidFill>
                  <a:srgbClr val="1E1C11"/>
                </a:solidFill>
                <a:cs typeface="Arial" charset="0"/>
              </a:rPr>
              <a:t>FACEBOOK </a:t>
            </a:r>
            <a:endParaRPr lang="en-US" sz="1600" b="1" noProof="1">
              <a:solidFill>
                <a:srgbClr val="1E1C11"/>
              </a:solidFill>
              <a:cs typeface="Arial" charset="0"/>
            </a:endParaRPr>
          </a:p>
          <a:p>
            <a:endParaRPr lang="da-DK" dirty="0">
              <a:solidFill>
                <a:srgbClr val="1E1C11"/>
              </a:solidFill>
            </a:endParaRPr>
          </a:p>
        </p:txBody>
      </p:sp>
      <p:sp>
        <p:nvSpPr>
          <p:cNvPr id="51" name="Rektangel 76"/>
          <p:cNvSpPr>
            <a:spLocks noChangeArrowheads="1"/>
          </p:cNvSpPr>
          <p:nvPr/>
        </p:nvSpPr>
        <p:spPr bwMode="auto">
          <a:xfrm>
            <a:off x="6172200" y="3124200"/>
            <a:ext cx="1447800" cy="1107996"/>
          </a:xfrm>
          <a:prstGeom prst="rect">
            <a:avLst/>
          </a:prstGeom>
          <a:noFill/>
          <a:ln w="9525">
            <a:noFill/>
            <a:miter lim="800000"/>
            <a:headEnd/>
            <a:tailEnd/>
          </a:ln>
        </p:spPr>
        <p:txBody>
          <a:bodyPr wrap="square">
            <a:spAutoFit/>
          </a:bodyPr>
          <a:lstStyle/>
          <a:p>
            <a:pPr algn="ctr"/>
            <a:r>
              <a:rPr lang="tr-TR" sz="1600" b="1" noProof="1" smtClean="0">
                <a:solidFill>
                  <a:srgbClr val="1E1C11"/>
                </a:solidFill>
                <a:cs typeface="Arial" charset="0"/>
              </a:rPr>
              <a:t>BLOG ABOUT THE GAMES</a:t>
            </a:r>
            <a:endParaRPr lang="en-US" sz="1600" b="1" noProof="1">
              <a:solidFill>
                <a:srgbClr val="1E1C11"/>
              </a:solidFill>
              <a:cs typeface="Arial" charset="0"/>
            </a:endParaRPr>
          </a:p>
          <a:p>
            <a:endParaRPr lang="da-DK" dirty="0">
              <a:solidFill>
                <a:srgbClr val="1E1C11"/>
              </a:solidFill>
            </a:endParaRPr>
          </a:p>
        </p:txBody>
      </p:sp>
      <p:sp>
        <p:nvSpPr>
          <p:cNvPr id="52" name="Rektangel 76"/>
          <p:cNvSpPr>
            <a:spLocks noChangeArrowheads="1"/>
          </p:cNvSpPr>
          <p:nvPr/>
        </p:nvSpPr>
        <p:spPr bwMode="auto">
          <a:xfrm>
            <a:off x="5105400" y="5105400"/>
            <a:ext cx="1447800" cy="800219"/>
          </a:xfrm>
          <a:prstGeom prst="rect">
            <a:avLst/>
          </a:prstGeom>
          <a:noFill/>
          <a:ln w="9525">
            <a:noFill/>
            <a:miter lim="800000"/>
            <a:headEnd/>
            <a:tailEnd/>
          </a:ln>
        </p:spPr>
        <p:txBody>
          <a:bodyPr wrap="square">
            <a:spAutoFit/>
          </a:bodyPr>
          <a:lstStyle/>
          <a:p>
            <a:pPr algn="ctr"/>
            <a:r>
              <a:rPr lang="tr-TR" sz="1400" b="1" noProof="1" smtClean="0">
                <a:solidFill>
                  <a:srgbClr val="1E1C11"/>
                </a:solidFill>
                <a:cs typeface="Arial" charset="0"/>
              </a:rPr>
              <a:t>TWINSPACE</a:t>
            </a:r>
          </a:p>
          <a:p>
            <a:pPr algn="ctr"/>
            <a:r>
              <a:rPr lang="tr-TR" sz="1400" b="1" noProof="1" smtClean="0">
                <a:solidFill>
                  <a:srgbClr val="1E1C11"/>
                </a:solidFill>
                <a:cs typeface="Arial" charset="0"/>
              </a:rPr>
              <a:t>(ETWINNIG)</a:t>
            </a:r>
            <a:endParaRPr lang="en-US" sz="1400" b="1" noProof="1" smtClean="0">
              <a:solidFill>
                <a:srgbClr val="1E1C11"/>
              </a:solidFill>
              <a:cs typeface="Arial" charset="0"/>
            </a:endParaRPr>
          </a:p>
          <a:p>
            <a:endParaRPr lang="da-DK" dirty="0">
              <a:solidFill>
                <a:srgbClr val="1E1C11"/>
              </a:solidFill>
            </a:endParaRPr>
          </a:p>
        </p:txBody>
      </p:sp>
      <p:sp>
        <p:nvSpPr>
          <p:cNvPr id="53" name="Rektangel 76"/>
          <p:cNvSpPr>
            <a:spLocks noChangeArrowheads="1"/>
          </p:cNvSpPr>
          <p:nvPr/>
        </p:nvSpPr>
        <p:spPr bwMode="auto">
          <a:xfrm>
            <a:off x="2667000" y="5266492"/>
            <a:ext cx="1447800" cy="584775"/>
          </a:xfrm>
          <a:prstGeom prst="rect">
            <a:avLst/>
          </a:prstGeom>
          <a:noFill/>
          <a:ln w="9525">
            <a:noFill/>
            <a:miter lim="800000"/>
            <a:headEnd/>
            <a:tailEnd/>
          </a:ln>
        </p:spPr>
        <p:txBody>
          <a:bodyPr wrap="square">
            <a:spAutoFit/>
          </a:bodyPr>
          <a:lstStyle/>
          <a:p>
            <a:pPr algn="ctr"/>
            <a:r>
              <a:rPr lang="tr-TR" sz="1400" b="1" noProof="1" smtClean="0">
                <a:solidFill>
                  <a:srgbClr val="1E1C11"/>
                </a:solidFill>
                <a:cs typeface="Arial" charset="0"/>
              </a:rPr>
              <a:t>INSTAGRAM</a:t>
            </a:r>
            <a:endParaRPr lang="en-US" sz="1400" b="1" noProof="1">
              <a:solidFill>
                <a:srgbClr val="1E1C11"/>
              </a:solidFill>
              <a:cs typeface="Arial" charset="0"/>
            </a:endParaRPr>
          </a:p>
          <a:p>
            <a:endParaRPr lang="da-DK" dirty="0">
              <a:solidFill>
                <a:srgbClr val="1E1C11"/>
              </a:solidFill>
            </a:endParaRPr>
          </a:p>
        </p:txBody>
      </p:sp>
      <p:sp>
        <p:nvSpPr>
          <p:cNvPr id="54" name="Rektangel 76"/>
          <p:cNvSpPr>
            <a:spLocks noChangeArrowheads="1"/>
          </p:cNvSpPr>
          <p:nvPr/>
        </p:nvSpPr>
        <p:spPr bwMode="auto">
          <a:xfrm>
            <a:off x="1752600" y="3276600"/>
            <a:ext cx="1447800" cy="338554"/>
          </a:xfrm>
          <a:prstGeom prst="rect">
            <a:avLst/>
          </a:prstGeom>
          <a:noFill/>
          <a:ln w="9525">
            <a:noFill/>
            <a:miter lim="800000"/>
            <a:headEnd/>
            <a:tailEnd/>
          </a:ln>
        </p:spPr>
        <p:txBody>
          <a:bodyPr wrap="square">
            <a:spAutoFit/>
          </a:bodyPr>
          <a:lstStyle/>
          <a:p>
            <a:r>
              <a:rPr lang="tr-TR" sz="1600" b="1" dirty="0" smtClean="0">
                <a:solidFill>
                  <a:srgbClr val="1E1C11"/>
                </a:solidFill>
              </a:rPr>
              <a:t>TWITTER</a:t>
            </a:r>
            <a:endParaRPr lang="da-DK" sz="1600" b="1" dirty="0">
              <a:solidFill>
                <a:srgbClr val="1E1C11"/>
              </a:solidFill>
            </a:endParaRPr>
          </a:p>
        </p:txBody>
      </p:sp>
      <p:sp>
        <p:nvSpPr>
          <p:cNvPr id="55" name="Right Arrow 54"/>
          <p:cNvSpPr>
            <a:spLocks noChangeArrowheads="1"/>
          </p:cNvSpPr>
          <p:nvPr/>
        </p:nvSpPr>
        <p:spPr bwMode="auto">
          <a:xfrm rot="3469493">
            <a:off x="6268264" y="2450328"/>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FFFFF"/>
              </a:solidFill>
              <a:cs typeface="ＭＳ Ｐゴシック" charset="-128"/>
            </a:endParaRPr>
          </a:p>
        </p:txBody>
      </p:sp>
      <p:sp>
        <p:nvSpPr>
          <p:cNvPr id="61" name="Right Arrow 60"/>
          <p:cNvSpPr>
            <a:spLocks noChangeArrowheads="1"/>
          </p:cNvSpPr>
          <p:nvPr/>
        </p:nvSpPr>
        <p:spPr bwMode="auto">
          <a:xfrm rot="8160609">
            <a:off x="6350598" y="4439409"/>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2" name="Right Arrow 61"/>
          <p:cNvSpPr>
            <a:spLocks noChangeArrowheads="1"/>
          </p:cNvSpPr>
          <p:nvPr/>
        </p:nvSpPr>
        <p:spPr bwMode="auto">
          <a:xfrm rot="10800000">
            <a:off x="4343401" y="5269727"/>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3" name="Right Arrow 62"/>
          <p:cNvSpPr>
            <a:spLocks noChangeArrowheads="1"/>
          </p:cNvSpPr>
          <p:nvPr/>
        </p:nvSpPr>
        <p:spPr bwMode="auto">
          <a:xfrm rot="14271122">
            <a:off x="2610662" y="4157171"/>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4" name="Right Arrow 63"/>
          <p:cNvSpPr>
            <a:spLocks noChangeArrowheads="1"/>
          </p:cNvSpPr>
          <p:nvPr/>
        </p:nvSpPr>
        <p:spPr bwMode="auto">
          <a:xfrm rot="18306694">
            <a:off x="2743200" y="2301612"/>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6" name="Right Arrow 65"/>
          <p:cNvSpPr>
            <a:spLocks noChangeArrowheads="1"/>
          </p:cNvSpPr>
          <p:nvPr/>
        </p:nvSpPr>
        <p:spPr bwMode="auto">
          <a:xfrm>
            <a:off x="4549160" y="1447800"/>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9" name="Right Arrow 68"/>
          <p:cNvSpPr>
            <a:spLocks noChangeArrowheads="1"/>
          </p:cNvSpPr>
          <p:nvPr/>
        </p:nvSpPr>
        <p:spPr bwMode="auto">
          <a:xfrm>
            <a:off x="5791200" y="3505200"/>
            <a:ext cx="304800" cy="228600"/>
          </a:xfrm>
          <a:prstGeom prst="rightArrow">
            <a:avLst>
              <a:gd name="adj1" fmla="val 50000"/>
              <a:gd name="adj2" fmla="val 49998"/>
            </a:avLst>
          </a:prstGeom>
          <a:gradFill rotWithShape="1">
            <a:gsLst>
              <a:gs pos="0">
                <a:schemeClr val="bg1">
                  <a:lumMod val="65000"/>
                </a:schemeClr>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70" name="Right Arrow 69"/>
          <p:cNvSpPr>
            <a:spLocks noChangeArrowheads="1"/>
          </p:cNvSpPr>
          <p:nvPr/>
        </p:nvSpPr>
        <p:spPr bwMode="auto">
          <a:xfrm>
            <a:off x="3216166" y="3429000"/>
            <a:ext cx="304800" cy="228600"/>
          </a:xfrm>
          <a:prstGeom prst="rightArrow">
            <a:avLst>
              <a:gd name="adj1" fmla="val 50000"/>
              <a:gd name="adj2" fmla="val 49998"/>
            </a:avLst>
          </a:prstGeom>
          <a:gradFill rotWithShape="1">
            <a:gsLst>
              <a:gs pos="0">
                <a:schemeClr val="bg1">
                  <a:lumMod val="65000"/>
                </a:schemeClr>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17" name="TextBox 16"/>
          <p:cNvSpPr txBox="1"/>
          <p:nvPr/>
        </p:nvSpPr>
        <p:spPr>
          <a:xfrm>
            <a:off x="1524000" y="228600"/>
            <a:ext cx="6248400" cy="461665"/>
          </a:xfrm>
          <a:prstGeom prst="rect">
            <a:avLst/>
          </a:prstGeom>
          <a:noFill/>
        </p:spPr>
        <p:txBody>
          <a:bodyPr wrap="square" rtlCol="0">
            <a:spAutoFit/>
          </a:bodyPr>
          <a:lstStyle/>
          <a:p>
            <a:pPr algn="ctr"/>
            <a:r>
              <a:rPr lang="tr-TR" sz="2400" b="1" dirty="0" smtClean="0">
                <a:solidFill>
                  <a:prstClr val="white"/>
                </a:solidFill>
              </a:rPr>
              <a:t>DISSEMINATION PRODUCTS OF OUR PROJECT</a:t>
            </a:r>
            <a:endParaRPr lang="en-US" sz="2400" b="1" dirty="0">
              <a:solidFill>
                <a:prstClr val="white"/>
              </a:solidFill>
            </a:endParaRPr>
          </a:p>
        </p:txBody>
      </p:sp>
      <p:sp>
        <p:nvSpPr>
          <p:cNvPr id="48" name="47 Metin kutusu"/>
          <p:cNvSpPr txBox="1"/>
          <p:nvPr/>
        </p:nvSpPr>
        <p:spPr>
          <a:xfrm>
            <a:off x="2971800" y="1219200"/>
            <a:ext cx="1600200" cy="584775"/>
          </a:xfrm>
          <a:prstGeom prst="rect">
            <a:avLst/>
          </a:prstGeom>
          <a:noFill/>
        </p:spPr>
        <p:txBody>
          <a:bodyPr wrap="square" rtlCol="0">
            <a:spAutoFit/>
          </a:bodyPr>
          <a:lstStyle/>
          <a:p>
            <a:r>
              <a:rPr lang="tr-TR" sz="1600" b="1" dirty="0" smtClean="0">
                <a:solidFill>
                  <a:prstClr val="black"/>
                </a:solidFill>
              </a:rPr>
              <a:t>YOUTUBE CHANNEL</a:t>
            </a:r>
            <a:endParaRPr lang="tr-TR" sz="1600" b="1" dirty="0">
              <a:solidFill>
                <a:prstClr val="black"/>
              </a:solidFill>
            </a:endParaRPr>
          </a:p>
        </p:txBody>
      </p:sp>
      <p:sp>
        <p:nvSpPr>
          <p:cNvPr id="82" name="Måne 63"/>
          <p:cNvSpPr/>
          <p:nvPr/>
        </p:nvSpPr>
        <p:spPr bwMode="auto">
          <a:xfrm rot="3213476" flipH="1">
            <a:off x="950327" y="5221858"/>
            <a:ext cx="760708" cy="1646640"/>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Tree>
    <p:extLst>
      <p:ext uri="{BB962C8B-B14F-4D97-AF65-F5344CB8AC3E}">
        <p14:creationId xmlns:p14="http://schemas.microsoft.com/office/powerpoint/2010/main" val="1727641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5824"/>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a:xfrm>
            <a:off x="488030" y="520178"/>
            <a:ext cx="8260672" cy="1039427"/>
          </a:xfrm>
        </p:spPr>
        <p:txBody>
          <a:bodyPr>
            <a:normAutofit/>
          </a:bodyPr>
          <a:lstStyle/>
          <a:p>
            <a:r>
              <a:rPr lang="en-US" sz="2800" dirty="0"/>
              <a:t>TRANSNATIONAL  PROJECT  MEETINGS</a:t>
            </a:r>
          </a:p>
        </p:txBody>
      </p:sp>
      <p:sp>
        <p:nvSpPr>
          <p:cNvPr id="3" name="Content Placeholder 2"/>
          <p:cNvSpPr>
            <a:spLocks noGrp="1"/>
          </p:cNvSpPr>
          <p:nvPr>
            <p:ph idx="1"/>
          </p:nvPr>
        </p:nvSpPr>
        <p:spPr>
          <a:xfrm>
            <a:off x="546811" y="1772816"/>
            <a:ext cx="8229600" cy="4373563"/>
          </a:xfrm>
        </p:spPr>
        <p:txBody>
          <a:bodyPr>
            <a:normAutofit/>
          </a:bodyPr>
          <a:lstStyle/>
          <a:p>
            <a:pPr marL="114300" indent="0">
              <a:buNone/>
            </a:pPr>
            <a:endParaRPr lang="en-US" sz="2800" dirty="0"/>
          </a:p>
          <a:p>
            <a:r>
              <a:rPr lang="en-US" sz="2800" dirty="0" smtClean="0"/>
              <a:t>1st </a:t>
            </a:r>
            <a:r>
              <a:rPr lang="en-US" sz="2800" dirty="0"/>
              <a:t>TRANSNATIONAL MEETING – FRANCE</a:t>
            </a:r>
          </a:p>
          <a:p>
            <a:r>
              <a:rPr lang="en-US" sz="2800" dirty="0"/>
              <a:t>2nd TRANSNATIONAL MEETING – CROATIA</a:t>
            </a:r>
          </a:p>
          <a:p>
            <a:r>
              <a:rPr lang="en-US" sz="2800" dirty="0"/>
              <a:t>3rd TRANSNATIONAL MEETING – ROMANIA</a:t>
            </a:r>
          </a:p>
          <a:p>
            <a:r>
              <a:rPr lang="en-US" sz="2800" dirty="0"/>
              <a:t>4th TRANSNATIONAL MEETING – TURKEY</a:t>
            </a:r>
          </a:p>
          <a:p>
            <a:r>
              <a:rPr lang="en-US" sz="2800" dirty="0" smtClean="0"/>
              <a:t>5</a:t>
            </a:r>
            <a:r>
              <a:rPr lang="en-US" sz="2800" baseline="30000" dirty="0" smtClean="0"/>
              <a:t>th</a:t>
            </a:r>
            <a:r>
              <a:rPr lang="en-US" sz="2800" dirty="0" smtClean="0"/>
              <a:t> TRANSNATIONAL MEETING – BULGARIA </a:t>
            </a:r>
            <a:endParaRPr lang="en-US" sz="2800" dirty="0"/>
          </a:p>
        </p:txBody>
      </p:sp>
    </p:spTree>
    <p:extLst>
      <p:ext uri="{BB962C8B-B14F-4D97-AF65-F5344CB8AC3E}">
        <p14:creationId xmlns:p14="http://schemas.microsoft.com/office/powerpoint/2010/main" val="370350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3710"/>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a:xfrm>
            <a:off x="494146" y="794579"/>
            <a:ext cx="8260672" cy="1039427"/>
          </a:xfrm>
        </p:spPr>
        <p:txBody>
          <a:bodyPr>
            <a:normAutofit fontScale="90000"/>
          </a:bodyPr>
          <a:lstStyle/>
          <a:p>
            <a:r>
              <a:rPr lang="en-US" sz="3100" dirty="0"/>
              <a:t>1st TRANSNATIONAL MEETING – FRANCE</a:t>
            </a:r>
            <a:r>
              <a:rPr lang="en-US" dirty="0"/>
              <a:t/>
            </a:r>
            <a:br>
              <a:rPr lang="en-US" dirty="0"/>
            </a:br>
            <a:endParaRPr lang="en-US" dirty="0"/>
          </a:p>
        </p:txBody>
      </p:sp>
      <p:pic>
        <p:nvPicPr>
          <p:cNvPr id="4" name="Content Placeholder 3"/>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1003433" y="1629799"/>
            <a:ext cx="7132455" cy="3960000"/>
          </a:xfrm>
        </p:spPr>
      </p:pic>
    </p:spTree>
    <p:extLst>
      <p:ext uri="{BB962C8B-B14F-4D97-AF65-F5344CB8AC3E}">
        <p14:creationId xmlns:p14="http://schemas.microsoft.com/office/powerpoint/2010/main" val="247315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8079" y="1995663"/>
            <a:ext cx="7056784" cy="1384995"/>
          </a:xfrm>
          <a:prstGeom prst="rect">
            <a:avLst/>
          </a:prstGeom>
        </p:spPr>
        <p:txBody>
          <a:bodyPr wrap="square">
            <a:spAutoFit/>
          </a:bodyPr>
          <a:lstStyle/>
          <a:p>
            <a:pPr algn="ctr"/>
            <a:endParaRPr lang="en-US" sz="2800" b="1" dirty="0" smtClean="0">
              <a:solidFill>
                <a:srgbClr val="002060"/>
              </a:solidFill>
            </a:endParaRPr>
          </a:p>
          <a:p>
            <a:pPr algn="ctr"/>
            <a:endParaRPr lang="en-US" sz="2800" b="1" dirty="0">
              <a:solidFill>
                <a:srgbClr val="002060"/>
              </a:solidFill>
            </a:endParaRPr>
          </a:p>
          <a:p>
            <a:pPr algn="ctr"/>
            <a:endParaRPr lang="en-US" sz="2800" b="1" dirty="0">
              <a:solidFill>
                <a:srgbClr val="002060"/>
              </a:solidFill>
            </a:endParaRPr>
          </a:p>
        </p:txBody>
      </p:sp>
      <p:sp>
        <p:nvSpPr>
          <p:cNvPr id="11" name="Rectangle 10"/>
          <p:cNvSpPr/>
          <p:nvPr/>
        </p:nvSpPr>
        <p:spPr>
          <a:xfrm>
            <a:off x="3563888" y="3094397"/>
            <a:ext cx="4572000" cy="646331"/>
          </a:xfrm>
          <a:prstGeom prst="rect">
            <a:avLst/>
          </a:prstGeom>
        </p:spPr>
        <p:txBody>
          <a:bodyPr>
            <a:spAutoFit/>
          </a:bodyPr>
          <a:lstStyle/>
          <a:p>
            <a:r>
              <a:rPr lang="en-US" dirty="0" smtClean="0"/>
              <a:t> </a:t>
            </a:r>
            <a:br>
              <a:rPr lang="en-US" dirty="0" smtClean="0"/>
            </a:br>
            <a:endParaRPr lang="en-US" dirty="0"/>
          </a:p>
        </p:txBody>
      </p:sp>
      <p:sp>
        <p:nvSpPr>
          <p:cNvPr id="12" name="Rectangle 11"/>
          <p:cNvSpPr/>
          <p:nvPr/>
        </p:nvSpPr>
        <p:spPr>
          <a:xfrm>
            <a:off x="2308729" y="3169621"/>
            <a:ext cx="4060380" cy="1815882"/>
          </a:xfrm>
          <a:prstGeom prst="rect">
            <a:avLst/>
          </a:prstGeom>
        </p:spPr>
        <p:txBody>
          <a:bodyPr wrap="square">
            <a:spAutoFit/>
          </a:bodyP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endParaRPr lang="en-US" sz="2800" b="1" dirty="0" smtClean="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120" y="5677437"/>
            <a:ext cx="1619363"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25" y="5746403"/>
            <a:ext cx="137454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43" y="5693710"/>
            <a:ext cx="163898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784" y="5677437"/>
            <a:ext cx="1701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097" y="5674403"/>
            <a:ext cx="151158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058" t="17602" r="15890" b="17986"/>
          <a:stretch/>
        </p:blipFill>
        <p:spPr>
          <a:xfrm>
            <a:off x="6685734" y="184564"/>
            <a:ext cx="2088231" cy="61004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554" y="258688"/>
            <a:ext cx="2232248" cy="605970"/>
          </a:xfrm>
          <a:prstGeom prst="rect">
            <a:avLst/>
          </a:prstGeom>
        </p:spPr>
      </p:pic>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1st </a:t>
            </a:r>
            <a:r>
              <a:rPr lang="en-US" sz="3100" dirty="0"/>
              <a:t>TRANSNATIONAL MEETING – FRANCE</a:t>
            </a:r>
            <a:r>
              <a:rPr lang="en-US" dirty="0"/>
              <a:t/>
            </a:r>
            <a:br>
              <a:rPr lang="en-US" dirty="0"/>
            </a:br>
            <a:endParaRPr lang="en-US" dirty="0"/>
          </a:p>
        </p:txBody>
      </p:sp>
      <p:sp>
        <p:nvSpPr>
          <p:cNvPr id="7" name="Text Placeholder 6"/>
          <p:cNvSpPr>
            <a:spLocks noGrp="1"/>
          </p:cNvSpPr>
          <p:nvPr>
            <p:ph type="body" idx="1"/>
          </p:nvPr>
        </p:nvSpPr>
        <p:spPr/>
        <p:txBody>
          <a:bodyPr/>
          <a:lstStyle/>
          <a:p>
            <a:endParaRPr lang="en-US"/>
          </a:p>
        </p:txBody>
      </p:sp>
      <p:sp>
        <p:nvSpPr>
          <p:cNvPr id="8" name="Content Placeholder 7"/>
          <p:cNvSpPr>
            <a:spLocks noGrp="1"/>
          </p:cNvSpPr>
          <p:nvPr>
            <p:ph sz="half" idx="2"/>
          </p:nvPr>
        </p:nvSpPr>
        <p:spPr>
          <a:xfrm>
            <a:off x="373346" y="2082693"/>
            <a:ext cx="4040188" cy="3687762"/>
          </a:xfrm>
        </p:spPr>
        <p:txBody>
          <a:bodyPr>
            <a:normAutofit/>
          </a:bodyPr>
          <a:lstStyle/>
          <a:p>
            <a:pPr marL="114300" indent="0">
              <a:buNone/>
            </a:pPr>
            <a:r>
              <a:rPr lang="en-US" sz="2200" dirty="0"/>
              <a:t>From 6th till 10th of December 2016, </a:t>
            </a:r>
            <a:r>
              <a:rPr lang="en-US" sz="2200" dirty="0" err="1"/>
              <a:t>Ecole</a:t>
            </a:r>
            <a:r>
              <a:rPr lang="en-US" sz="2200" dirty="0"/>
              <a:t> </a:t>
            </a:r>
            <a:r>
              <a:rPr lang="en-US" sz="2200" dirty="0" err="1"/>
              <a:t>Maternelle</a:t>
            </a:r>
            <a:r>
              <a:rPr lang="en-US" sz="2200" dirty="0"/>
              <a:t> Jean Jaures Brignoles, France, hosted the first transnational meeting of the partners in the framework of  Erasmus + Project "Fearless Child Makes a Cheerful Child". </a:t>
            </a:r>
          </a:p>
          <a:p>
            <a:pPr marL="114300" indent="0">
              <a:buNone/>
            </a:pPr>
            <a:endParaRPr lang="en-US" dirty="0"/>
          </a:p>
        </p:txBody>
      </p:sp>
      <p:sp>
        <p:nvSpPr>
          <p:cNvPr id="9" name="Text Placeholder 8"/>
          <p:cNvSpPr>
            <a:spLocks noGrp="1"/>
          </p:cNvSpPr>
          <p:nvPr>
            <p:ph type="body" sz="quarter" idx="3"/>
          </p:nvPr>
        </p:nvSpPr>
        <p:spPr/>
        <p:txBody>
          <a:bodyPr/>
          <a:lstStyle/>
          <a:p>
            <a:endParaRPr lang="en-US"/>
          </a:p>
        </p:txBody>
      </p:sp>
      <p:pic>
        <p:nvPicPr>
          <p:cNvPr id="18" name="Content Placeholder 17"/>
          <p:cNvPicPr>
            <a:picLocks noGrp="1" noChangeAspect="1"/>
          </p:cNvPicPr>
          <p:nvPr>
            <p:ph sz="quarter" idx="4"/>
          </p:nvPr>
        </p:nvPicPr>
        <p:blipFill>
          <a:blip r:embed="rId10" cstate="print">
            <a:extLst>
              <a:ext uri="{28A0092B-C50C-407E-A947-70E740481C1C}">
                <a14:useLocalDpi xmlns:a14="http://schemas.microsoft.com/office/drawing/2010/main" val="0"/>
              </a:ext>
            </a:extLst>
          </a:blip>
          <a:stretch>
            <a:fillRect/>
          </a:stretch>
        </p:blipFill>
        <p:spPr>
          <a:xfrm>
            <a:off x="4371030" y="2102728"/>
            <a:ext cx="4368000" cy="3276000"/>
          </a:xfrm>
        </p:spPr>
      </p:pic>
    </p:spTree>
    <p:extLst>
      <p:ext uri="{BB962C8B-B14F-4D97-AF65-F5344CB8AC3E}">
        <p14:creationId xmlns:p14="http://schemas.microsoft.com/office/powerpoint/2010/main" val="1544857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679</TotalTime>
  <Words>1728</Words>
  <Application>Microsoft Office PowerPoint</Application>
  <PresentationFormat>On-screen Show (4:3)</PresentationFormat>
  <Paragraphs>206</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Apothecary</vt:lpstr>
      <vt:lpstr>Apex</vt:lpstr>
      <vt:lpstr>PowerPoint Presentation</vt:lpstr>
      <vt:lpstr>PowerPoint Presentation</vt:lpstr>
      <vt:lpstr>THE AIMS OF THE PROJECT</vt:lpstr>
      <vt:lpstr>PROJECT OUTPUTS </vt:lpstr>
      <vt:lpstr>PowerPoint Presentation</vt:lpstr>
      <vt:lpstr>PowerPoint Presentation</vt:lpstr>
      <vt:lpstr>TRANSNATIONAL  PROJECT  MEETINGS</vt:lpstr>
      <vt:lpstr>1st TRANSNATIONAL MEETING – FRANCE </vt:lpstr>
      <vt:lpstr>  1st TRANSNATIONAL MEETING – FRANCE </vt:lpstr>
      <vt:lpstr>  1st TRANSNATIONAL MEETING – FRANCE </vt:lpstr>
      <vt:lpstr>2nd TRANSNATIONAL MEETING – CROATIA  </vt:lpstr>
      <vt:lpstr>   2nd TRANSNATIONAL MEETING – CROATIA  </vt:lpstr>
      <vt:lpstr>   2nd TRANSNATIONAL MEETING – CROATIA  </vt:lpstr>
      <vt:lpstr>3rd TRANSNATIONAL MEETING – ROMANIA</vt:lpstr>
      <vt:lpstr> 3rd TRANSNATIONAL MEETING – ROMANIA</vt:lpstr>
      <vt:lpstr> 3rd TRANSNATIONAL MEETING – ROMANIA</vt:lpstr>
      <vt:lpstr>4th TRANSNATIONAL MEETING – TURKEY</vt:lpstr>
      <vt:lpstr>4th TRANSNATIONAL MEETING – TURKEY</vt:lpstr>
      <vt:lpstr>4th TRANSNATIONAL MEETING – TURKEY</vt:lpstr>
      <vt:lpstr>5th TRANSNATIONAL MEETING – BULGARIA </vt:lpstr>
      <vt:lpstr>5th TRANSNATIONAL MEETING – BULGARIA </vt:lpstr>
      <vt:lpstr>5th TRANSNATIONAL MEETING – BULGARIA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119</cp:revision>
  <dcterms:created xsi:type="dcterms:W3CDTF">2017-04-26T09:25:00Z</dcterms:created>
  <dcterms:modified xsi:type="dcterms:W3CDTF">2018-06-18T08:32:20Z</dcterms:modified>
</cp:coreProperties>
</file>