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9" r:id="rId3"/>
    <p:sldId id="265" r:id="rId4"/>
    <p:sldId id="267" r:id="rId5"/>
    <p:sldId id="268"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3520"/>
    <a:srgbClr val="351413"/>
    <a:srgbClr val="004C22"/>
    <a:srgbClr val="1C23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A4C80-98F1-4EE9-86A6-27A7638BF4BA}" type="datetimeFigureOut">
              <a:rPr lang="en-US" smtClean="0"/>
              <a:t>5/17/2017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E95482-1B57-48AA-BCAA-7D749C549E7A}" type="slidenum">
              <a:rPr lang="en-US" smtClean="0"/>
              <a:t>‹#›</a:t>
            </a:fld>
            <a:endParaRPr lang="en-US"/>
          </a:p>
        </p:txBody>
      </p:sp>
    </p:spTree>
    <p:extLst>
      <p:ext uri="{BB962C8B-B14F-4D97-AF65-F5344CB8AC3E}">
        <p14:creationId xmlns:p14="http://schemas.microsoft.com/office/powerpoint/2010/main" val="1282185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95482-1B57-48AA-BCAA-7D749C549E7A}" type="slidenum">
              <a:rPr lang="en-US" smtClean="0"/>
              <a:t>3</a:t>
            </a:fld>
            <a:endParaRPr lang="en-US"/>
          </a:p>
        </p:txBody>
      </p:sp>
    </p:spTree>
    <p:extLst>
      <p:ext uri="{BB962C8B-B14F-4D97-AF65-F5344CB8AC3E}">
        <p14:creationId xmlns:p14="http://schemas.microsoft.com/office/powerpoint/2010/main" val="3493749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6B9740-316E-44D5-B413-17514C248633}"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D2B24-BB51-46B6-B535-2A8E13D05912}" type="slidenum">
              <a:rPr lang="en-US" smtClean="0"/>
              <a:t>‹#›</a:t>
            </a:fld>
            <a:endParaRPr lang="en-US"/>
          </a:p>
        </p:txBody>
      </p:sp>
    </p:spTree>
    <p:extLst>
      <p:ext uri="{BB962C8B-B14F-4D97-AF65-F5344CB8AC3E}">
        <p14:creationId xmlns:p14="http://schemas.microsoft.com/office/powerpoint/2010/main" val="725526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B9740-316E-44D5-B413-17514C248633}"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D2B24-BB51-46B6-B535-2A8E13D05912}" type="slidenum">
              <a:rPr lang="en-US" smtClean="0"/>
              <a:t>‹#›</a:t>
            </a:fld>
            <a:endParaRPr lang="en-US"/>
          </a:p>
        </p:txBody>
      </p:sp>
    </p:spTree>
    <p:extLst>
      <p:ext uri="{BB962C8B-B14F-4D97-AF65-F5344CB8AC3E}">
        <p14:creationId xmlns:p14="http://schemas.microsoft.com/office/powerpoint/2010/main" val="3283816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B9740-316E-44D5-B413-17514C248633}"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D2B24-BB51-46B6-B535-2A8E13D05912}" type="slidenum">
              <a:rPr lang="en-US" smtClean="0"/>
              <a:t>‹#›</a:t>
            </a:fld>
            <a:endParaRPr lang="en-US"/>
          </a:p>
        </p:txBody>
      </p:sp>
    </p:spTree>
    <p:extLst>
      <p:ext uri="{BB962C8B-B14F-4D97-AF65-F5344CB8AC3E}">
        <p14:creationId xmlns:p14="http://schemas.microsoft.com/office/powerpoint/2010/main" val="151447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B9740-316E-44D5-B413-17514C248633}"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D2B24-BB51-46B6-B535-2A8E13D05912}" type="slidenum">
              <a:rPr lang="en-US" smtClean="0"/>
              <a:t>‹#›</a:t>
            </a:fld>
            <a:endParaRPr lang="en-US"/>
          </a:p>
        </p:txBody>
      </p:sp>
    </p:spTree>
    <p:extLst>
      <p:ext uri="{BB962C8B-B14F-4D97-AF65-F5344CB8AC3E}">
        <p14:creationId xmlns:p14="http://schemas.microsoft.com/office/powerpoint/2010/main" val="208509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6B9740-316E-44D5-B413-17514C248633}"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D2B24-BB51-46B6-B535-2A8E13D05912}" type="slidenum">
              <a:rPr lang="en-US" smtClean="0"/>
              <a:t>‹#›</a:t>
            </a:fld>
            <a:endParaRPr lang="en-US"/>
          </a:p>
        </p:txBody>
      </p:sp>
    </p:spTree>
    <p:extLst>
      <p:ext uri="{BB962C8B-B14F-4D97-AF65-F5344CB8AC3E}">
        <p14:creationId xmlns:p14="http://schemas.microsoft.com/office/powerpoint/2010/main" val="2804171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6B9740-316E-44D5-B413-17514C248633}"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D2B24-BB51-46B6-B535-2A8E13D05912}" type="slidenum">
              <a:rPr lang="en-US" smtClean="0"/>
              <a:t>‹#›</a:t>
            </a:fld>
            <a:endParaRPr lang="en-US"/>
          </a:p>
        </p:txBody>
      </p:sp>
    </p:spTree>
    <p:extLst>
      <p:ext uri="{BB962C8B-B14F-4D97-AF65-F5344CB8AC3E}">
        <p14:creationId xmlns:p14="http://schemas.microsoft.com/office/powerpoint/2010/main" val="1388554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6B9740-316E-44D5-B413-17514C248633}" type="datetimeFigureOut">
              <a:rPr lang="en-US" smtClean="0"/>
              <a:t>5/17/2017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AD2B24-BB51-46B6-B535-2A8E13D05912}" type="slidenum">
              <a:rPr lang="en-US" smtClean="0"/>
              <a:t>‹#›</a:t>
            </a:fld>
            <a:endParaRPr lang="en-US"/>
          </a:p>
        </p:txBody>
      </p:sp>
    </p:spTree>
    <p:extLst>
      <p:ext uri="{BB962C8B-B14F-4D97-AF65-F5344CB8AC3E}">
        <p14:creationId xmlns:p14="http://schemas.microsoft.com/office/powerpoint/2010/main" val="1126367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6B9740-316E-44D5-B413-17514C248633}" type="datetimeFigureOut">
              <a:rPr lang="en-US" smtClean="0"/>
              <a:t>5/17/2017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AD2B24-BB51-46B6-B535-2A8E13D05912}" type="slidenum">
              <a:rPr lang="en-US" smtClean="0"/>
              <a:t>‹#›</a:t>
            </a:fld>
            <a:endParaRPr lang="en-US"/>
          </a:p>
        </p:txBody>
      </p:sp>
    </p:spTree>
    <p:extLst>
      <p:ext uri="{BB962C8B-B14F-4D97-AF65-F5344CB8AC3E}">
        <p14:creationId xmlns:p14="http://schemas.microsoft.com/office/powerpoint/2010/main" val="189899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B9740-316E-44D5-B413-17514C248633}" type="datetimeFigureOut">
              <a:rPr lang="en-US" smtClean="0"/>
              <a:t>5/17/2017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AD2B24-BB51-46B6-B535-2A8E13D05912}" type="slidenum">
              <a:rPr lang="en-US" smtClean="0"/>
              <a:t>‹#›</a:t>
            </a:fld>
            <a:endParaRPr lang="en-US"/>
          </a:p>
        </p:txBody>
      </p:sp>
    </p:spTree>
    <p:extLst>
      <p:ext uri="{BB962C8B-B14F-4D97-AF65-F5344CB8AC3E}">
        <p14:creationId xmlns:p14="http://schemas.microsoft.com/office/powerpoint/2010/main" val="1514213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B9740-316E-44D5-B413-17514C248633}"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D2B24-BB51-46B6-B535-2A8E13D05912}" type="slidenum">
              <a:rPr lang="en-US" smtClean="0"/>
              <a:t>‹#›</a:t>
            </a:fld>
            <a:endParaRPr lang="en-US"/>
          </a:p>
        </p:txBody>
      </p:sp>
    </p:spTree>
    <p:extLst>
      <p:ext uri="{BB962C8B-B14F-4D97-AF65-F5344CB8AC3E}">
        <p14:creationId xmlns:p14="http://schemas.microsoft.com/office/powerpoint/2010/main" val="201099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B9740-316E-44D5-B413-17514C248633}"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D2B24-BB51-46B6-B535-2A8E13D05912}" type="slidenum">
              <a:rPr lang="en-US" smtClean="0"/>
              <a:t>‹#›</a:t>
            </a:fld>
            <a:endParaRPr lang="en-US"/>
          </a:p>
        </p:txBody>
      </p:sp>
    </p:spTree>
    <p:extLst>
      <p:ext uri="{BB962C8B-B14F-4D97-AF65-F5344CB8AC3E}">
        <p14:creationId xmlns:p14="http://schemas.microsoft.com/office/powerpoint/2010/main" val="2312072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B9740-316E-44D5-B413-17514C248633}" type="datetimeFigureOut">
              <a:rPr lang="en-US" smtClean="0"/>
              <a:t>5/17/2017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D2B24-BB51-46B6-B535-2A8E13D05912}" type="slidenum">
              <a:rPr lang="en-US" smtClean="0"/>
              <a:t>‹#›</a:t>
            </a:fld>
            <a:endParaRPr lang="en-US"/>
          </a:p>
        </p:txBody>
      </p:sp>
    </p:spTree>
    <p:extLst>
      <p:ext uri="{BB962C8B-B14F-4D97-AF65-F5344CB8AC3E}">
        <p14:creationId xmlns:p14="http://schemas.microsoft.com/office/powerpoint/2010/main" val="3560438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8.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8.xml"/><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5 Resim" descr="FRANCE.jpg"/>
          <p:cNvPicPr>
            <a:picLocks noChangeAspect="1"/>
          </p:cNvPicPr>
          <p:nvPr/>
        </p:nvPicPr>
        <p:blipFill>
          <a:blip r:embed="rId2" cstate="print"/>
          <a:stretch>
            <a:fillRect/>
          </a:stretch>
        </p:blipFill>
        <p:spPr>
          <a:xfrm>
            <a:off x="6228184" y="-1"/>
            <a:ext cx="2915816" cy="2025357"/>
          </a:xfrm>
          <a:prstGeom prst="rect">
            <a:avLst/>
          </a:prstGeom>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76672"/>
            <a:ext cx="34194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2286000" y="2828836"/>
            <a:ext cx="4572000" cy="1200329"/>
          </a:xfrm>
          <a:prstGeom prst="rect">
            <a:avLst/>
          </a:prstGeom>
        </p:spPr>
        <p:txBody>
          <a:bodyPr>
            <a:spAutoFit/>
          </a:bodyPr>
          <a:lstStyle/>
          <a:p>
            <a:pPr algn="ctr"/>
            <a:r>
              <a:rPr lang="tr-TR" dirty="0" smtClean="0">
                <a:solidFill>
                  <a:schemeClr val="bg1"/>
                </a:solidFill>
                <a:latin typeface="Gill Sans MT" pitchFamily="34" charset="0"/>
              </a:rPr>
              <a:t>FEARLESS CHILD MAKES A CHEERFUL CHILD</a:t>
            </a:r>
          </a:p>
          <a:p>
            <a:pPr algn="ctr"/>
            <a:r>
              <a:rPr lang="tr-TR" dirty="0" smtClean="0">
                <a:solidFill>
                  <a:schemeClr val="bg1"/>
                </a:solidFill>
                <a:latin typeface="Gill Sans MT" pitchFamily="34" charset="0"/>
              </a:rPr>
              <a:t>ERASMUS+ </a:t>
            </a:r>
          </a:p>
          <a:p>
            <a:pPr algn="ctr"/>
            <a:r>
              <a:rPr lang="tr-TR" dirty="0" smtClean="0">
                <a:solidFill>
                  <a:schemeClr val="bg1"/>
                </a:solidFill>
                <a:latin typeface="Gill Sans MT" pitchFamily="34" charset="0"/>
              </a:rPr>
              <a:t>2016-2018</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3062574"/>
            <a:ext cx="720080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1403648" y="2204864"/>
            <a:ext cx="7056784" cy="2246769"/>
          </a:xfrm>
          <a:prstGeom prst="rect">
            <a:avLst/>
          </a:prstGeom>
        </p:spPr>
        <p:txBody>
          <a:bodyPr wrap="square">
            <a:spAutoFit/>
          </a:bodyPr>
          <a:lstStyle/>
          <a:p>
            <a:pPr algn="ctr"/>
            <a:endParaRPr lang="en-US" sz="2800" b="1" dirty="0" smtClean="0">
              <a:solidFill>
                <a:srgbClr val="002060"/>
              </a:solidFill>
            </a:endParaRPr>
          </a:p>
          <a:p>
            <a:pPr algn="ctr"/>
            <a:endParaRPr lang="en-US" sz="2800" b="1" dirty="0">
              <a:solidFill>
                <a:srgbClr val="002060"/>
              </a:solidFill>
            </a:endParaRPr>
          </a:p>
          <a:p>
            <a:pPr algn="ctr"/>
            <a:endParaRPr lang="en-US" sz="2800" b="1" dirty="0" smtClean="0">
              <a:solidFill>
                <a:srgbClr val="002060"/>
              </a:solidFill>
            </a:endParaRPr>
          </a:p>
          <a:p>
            <a:pPr algn="ctr"/>
            <a:r>
              <a:rPr lang="en-US" sz="2800" b="1" dirty="0" smtClean="0">
                <a:solidFill>
                  <a:srgbClr val="002060"/>
                </a:solidFill>
              </a:rPr>
              <a:t>FEARLESS CHILD MAKES A CHEERFUL CHILD</a:t>
            </a:r>
          </a:p>
          <a:p>
            <a:pPr algn="ctr"/>
            <a:r>
              <a:rPr lang="en-US" sz="2800" b="1" dirty="0" smtClean="0">
                <a:solidFill>
                  <a:srgbClr val="002060"/>
                </a:solidFill>
              </a:rPr>
              <a:t>2016-2018</a:t>
            </a:r>
            <a:endParaRPr lang="en-US" sz="2800" b="1" dirty="0">
              <a:solidFill>
                <a:srgbClr val="002060"/>
              </a:solidFill>
            </a:endParaRPr>
          </a:p>
        </p:txBody>
      </p:sp>
      <p:sp>
        <p:nvSpPr>
          <p:cNvPr id="11" name="Rectangle 10"/>
          <p:cNvSpPr/>
          <p:nvPr/>
        </p:nvSpPr>
        <p:spPr>
          <a:xfrm>
            <a:off x="2286000" y="3105835"/>
            <a:ext cx="4572000" cy="646331"/>
          </a:xfrm>
          <a:prstGeom prst="rect">
            <a:avLst/>
          </a:prstGeom>
        </p:spPr>
        <p:txBody>
          <a:bodyPr>
            <a:spAutoFit/>
          </a:bodyPr>
          <a:lstStyle/>
          <a:p>
            <a:r>
              <a:rPr lang="en-US" dirty="0" smtClean="0"/>
              <a:t> </a:t>
            </a:r>
            <a:br>
              <a:rPr lang="en-US" dirty="0" smtClean="0"/>
            </a:br>
            <a:endParaRPr lang="en-US" dirty="0"/>
          </a:p>
        </p:txBody>
      </p:sp>
      <p:sp>
        <p:nvSpPr>
          <p:cNvPr id="12" name="Rectangle 11"/>
          <p:cNvSpPr/>
          <p:nvPr/>
        </p:nvSpPr>
        <p:spPr>
          <a:xfrm>
            <a:off x="2308729" y="3169621"/>
            <a:ext cx="4060380" cy="1815882"/>
          </a:xfrm>
          <a:prstGeom prst="rect">
            <a:avLst/>
          </a:prstGeom>
        </p:spPr>
        <p:txBody>
          <a:bodyPr wrap="square">
            <a:spAutoFit/>
          </a:bodyPr>
          <a:lstStyle/>
          <a:p>
            <a:pPr algn="ctr"/>
            <a:endParaRPr lang="en-US" sz="2800" b="1" dirty="0" smtClean="0">
              <a:solidFill>
                <a:srgbClr val="FF0000"/>
              </a:solidFill>
            </a:endParaRPr>
          </a:p>
          <a:p>
            <a:pPr algn="ctr"/>
            <a:endParaRPr lang="en-US" sz="2800" b="1" dirty="0">
              <a:solidFill>
                <a:srgbClr val="FF0000"/>
              </a:solidFill>
            </a:endParaRPr>
          </a:p>
          <a:p>
            <a:pPr algn="ctr"/>
            <a:endParaRPr lang="en-US" sz="2800" b="1" dirty="0" smtClean="0">
              <a:solidFill>
                <a:srgbClr val="FF0000"/>
              </a:solidFill>
            </a:endParaRPr>
          </a:p>
          <a:p>
            <a:pPr algn="ctr"/>
            <a:endParaRPr lang="en-US" sz="2800" b="1" dirty="0" smtClean="0">
              <a:solidFill>
                <a:srgbClr val="FF0000"/>
              </a:solidFill>
            </a:endParaRPr>
          </a:p>
        </p:txBody>
      </p:sp>
      <p:pic>
        <p:nvPicPr>
          <p:cNvPr id="1026" name="Picture 2" descr="DG RADOST 12_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97264" y="1920198"/>
            <a:ext cx="25447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286000" y="4736299"/>
            <a:ext cx="4572000" cy="1569660"/>
          </a:xfrm>
          <a:prstGeom prst="rect">
            <a:avLst/>
          </a:prstGeom>
        </p:spPr>
        <p:txBody>
          <a:bodyPr>
            <a:spAutoFit/>
          </a:bodyPr>
          <a:lstStyle/>
          <a:p>
            <a:pPr algn="ctr"/>
            <a:r>
              <a:rPr lang="en-US" sz="3200" b="1" dirty="0">
                <a:solidFill>
                  <a:srgbClr val="FF0000"/>
                </a:solidFill>
              </a:rPr>
              <a:t>Diaries</a:t>
            </a:r>
          </a:p>
          <a:p>
            <a:pPr algn="ctr"/>
            <a:r>
              <a:rPr lang="en-US" sz="3200" b="1" dirty="0">
                <a:solidFill>
                  <a:srgbClr val="FF0000"/>
                </a:solidFill>
              </a:rPr>
              <a:t> “Our First </a:t>
            </a:r>
            <a:r>
              <a:rPr lang="en-US" sz="3200" b="1">
                <a:solidFill>
                  <a:srgbClr val="FF0000"/>
                </a:solidFill>
              </a:rPr>
              <a:t>Days </a:t>
            </a:r>
            <a:r>
              <a:rPr lang="en-US" sz="3200" b="1" smtClean="0">
                <a:solidFill>
                  <a:srgbClr val="FF0000"/>
                </a:solidFill>
              </a:rPr>
              <a:t>In                                       </a:t>
            </a:r>
            <a:r>
              <a:rPr lang="en-US" sz="3200" b="1" dirty="0">
                <a:solidFill>
                  <a:srgbClr val="FF0000"/>
                </a:solidFill>
              </a:rPr>
              <a:t>Kindergarten” </a:t>
            </a:r>
          </a:p>
        </p:txBody>
      </p:sp>
    </p:spTree>
    <p:extLst>
      <p:ext uri="{BB962C8B-B14F-4D97-AF65-F5344CB8AC3E}">
        <p14:creationId xmlns:p14="http://schemas.microsoft.com/office/powerpoint/2010/main" val="2411680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lvl="0" algn="ctr">
              <a:spcBef>
                <a:spcPts val="0"/>
              </a:spcBef>
            </a:pPr>
            <a:r>
              <a:rPr lang="en-US" sz="1600" dirty="0">
                <a:solidFill>
                  <a:srgbClr val="FF0000"/>
                </a:solidFill>
                <a:ea typeface="+mn-ea"/>
                <a:cs typeface="+mn-cs"/>
              </a:rPr>
              <a:t/>
            </a:r>
            <a:br>
              <a:rPr lang="en-US" sz="1600" dirty="0">
                <a:solidFill>
                  <a:srgbClr val="FF0000"/>
                </a:solidFill>
                <a:ea typeface="+mn-ea"/>
                <a:cs typeface="+mn-cs"/>
              </a:rPr>
            </a:br>
            <a:endParaRPr lang="en-US" sz="1600" dirty="0"/>
          </a:p>
        </p:txBody>
      </p:sp>
      <p:graphicFrame>
        <p:nvGraphicFramePr>
          <p:cNvPr id="4" name="Контейнер за съдържание 3"/>
          <p:cNvGraphicFramePr>
            <a:graphicFrameLocks noGrp="1"/>
          </p:cNvGraphicFramePr>
          <p:nvPr>
            <p:ph idx="1"/>
            <p:extLst>
              <p:ext uri="{D42A27DB-BD31-4B8C-83A1-F6EECF244321}">
                <p14:modId xmlns:p14="http://schemas.microsoft.com/office/powerpoint/2010/main" val="1351856174"/>
              </p:ext>
            </p:extLst>
          </p:nvPr>
        </p:nvGraphicFramePr>
        <p:xfrm>
          <a:off x="3575050" y="789816"/>
          <a:ext cx="5111750" cy="5735528"/>
        </p:xfrm>
        <a:graphic>
          <a:graphicData uri="http://schemas.openxmlformats.org/drawingml/2006/table">
            <a:tbl>
              <a:tblPr firstRow="1" firstCol="1" bandRow="1"/>
              <a:tblGrid>
                <a:gridCol w="5111750"/>
              </a:tblGrid>
              <a:tr h="803046">
                <a:tc>
                  <a:txBody>
                    <a:bodyPr/>
                    <a:lstStyle/>
                    <a:p>
                      <a:pPr>
                        <a:lnSpc>
                          <a:spcPct val="107000"/>
                        </a:lnSpc>
                        <a:spcAft>
                          <a:spcPts val="0"/>
                        </a:spcAft>
                      </a:pPr>
                      <a:r>
                        <a:rPr lang="bg-BG" sz="13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13" marR="6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r>
              <a:tr h="4932482">
                <a:tc>
                  <a:txBody>
                    <a:bodyPr/>
                    <a:lstStyle/>
                    <a:p>
                      <a:pPr>
                        <a:lnSpc>
                          <a:spcPct val="107000"/>
                        </a:lnSpc>
                        <a:spcAft>
                          <a:spcPts val="0"/>
                        </a:spcAft>
                      </a:pPr>
                      <a:r>
                        <a:rPr lang="bg-BG" sz="13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13" marR="6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 Placeholder 6"/>
          <p:cNvSpPr>
            <a:spLocks noGrp="1"/>
          </p:cNvSpPr>
          <p:nvPr>
            <p:ph type="body" sz="half" idx="2"/>
          </p:nvPr>
        </p:nvSpPr>
        <p:spPr>
          <a:xfrm>
            <a:off x="0" y="230187"/>
            <a:ext cx="3408363" cy="6627813"/>
          </a:xfrm>
        </p:spPr>
        <p:txBody>
          <a:bodyPr>
            <a:normAutofit fontScale="55000" lnSpcReduction="20000"/>
          </a:bodyPr>
          <a:lstStyle/>
          <a:p>
            <a:pPr algn="ctr"/>
            <a:r>
              <a:rPr lang="en-US" sz="3800" b="1" dirty="0" smtClean="0">
                <a:solidFill>
                  <a:srgbClr val="FF0000"/>
                </a:solidFill>
              </a:rPr>
              <a:t>R. – 3 years old</a:t>
            </a:r>
            <a:endParaRPr lang="en-US" sz="3800" b="1" dirty="0">
              <a:solidFill>
                <a:srgbClr val="FF0000"/>
              </a:solidFill>
            </a:endParaRPr>
          </a:p>
          <a:p>
            <a:pPr algn="ctr"/>
            <a:endParaRPr lang="en-US" sz="2800" b="1" dirty="0" smtClean="0">
              <a:solidFill>
                <a:srgbClr val="FF0000"/>
              </a:solidFill>
            </a:endParaRPr>
          </a:p>
          <a:p>
            <a:r>
              <a:rPr lang="en-US" sz="3200" b="1" dirty="0" smtClean="0">
                <a:solidFill>
                  <a:srgbClr val="002060"/>
                </a:solidFill>
              </a:rPr>
              <a:t>SEPTEMBER</a:t>
            </a:r>
          </a:p>
          <a:p>
            <a:r>
              <a:rPr lang="en-US" sz="3200" b="1" dirty="0" smtClean="0">
                <a:solidFill>
                  <a:srgbClr val="002060"/>
                </a:solidFill>
              </a:rPr>
              <a:t>The </a:t>
            </a:r>
            <a:r>
              <a:rPr lang="en-US" sz="3200" b="1" dirty="0">
                <a:solidFill>
                  <a:srgbClr val="002060"/>
                </a:solidFill>
              </a:rPr>
              <a:t>child cries violently in the morning when been brought to the kindergarten. She holds her mother and in no way we are able to separate her. When we manage to separate her from her mother, the child fairly quickly calms down. She does not communicate with other children during the day. She does not eat and does not want to feed her. She does not use the toilet all day</a:t>
            </a:r>
            <a:r>
              <a:rPr lang="en-US" sz="3200" b="1" dirty="0" smtClean="0">
                <a:solidFill>
                  <a:srgbClr val="002060"/>
                </a:solidFill>
              </a:rPr>
              <a:t>.</a:t>
            </a:r>
          </a:p>
          <a:p>
            <a:r>
              <a:rPr lang="en-US" sz="3200" b="1" dirty="0" smtClean="0">
                <a:solidFill>
                  <a:srgbClr val="002060"/>
                </a:solidFill>
              </a:rPr>
              <a:t>MARCH</a:t>
            </a:r>
          </a:p>
          <a:p>
            <a:r>
              <a:rPr lang="en-US" sz="3200" b="1" dirty="0" smtClean="0">
                <a:solidFill>
                  <a:srgbClr val="002060"/>
                </a:solidFill>
              </a:rPr>
              <a:t>The </a:t>
            </a:r>
            <a:r>
              <a:rPr lang="en-US" sz="3200" b="1" dirty="0">
                <a:solidFill>
                  <a:srgbClr val="002060"/>
                </a:solidFill>
              </a:rPr>
              <a:t>child is involved in pedagogical situations with desire. She demonstrates sustainability of attention, calmness, and shows deep interest. She plays in story and role playing games. She sings, she draws and is physically active.</a:t>
            </a:r>
            <a:endParaRPr lang="en-US" sz="3200" b="1" dirty="0">
              <a:solidFill>
                <a:srgbClr val="FF000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2264" y="0"/>
            <a:ext cx="260985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5206" y="0"/>
            <a:ext cx="253125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4056" y="4162425"/>
            <a:ext cx="31623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2804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ов контейнер 3"/>
          <p:cNvSpPr>
            <a:spLocks noGrp="1"/>
          </p:cNvSpPr>
          <p:nvPr>
            <p:ph type="body" sz="half" idx="2"/>
          </p:nvPr>
        </p:nvSpPr>
        <p:spPr>
          <a:xfrm>
            <a:off x="179512" y="836712"/>
            <a:ext cx="3312699" cy="4691063"/>
          </a:xfrm>
        </p:spPr>
        <p:txBody>
          <a:bodyPr>
            <a:noAutofit/>
          </a:bodyPr>
          <a:lstStyle/>
          <a:p>
            <a:r>
              <a:rPr lang="en-US" sz="1600" b="1" dirty="0" smtClean="0">
                <a:solidFill>
                  <a:srgbClr val="004C22"/>
                </a:solidFill>
              </a:rPr>
              <a:t>SEPTEMBER</a:t>
            </a:r>
          </a:p>
          <a:p>
            <a:r>
              <a:rPr lang="en-US" sz="1600" b="1" dirty="0" smtClean="0">
                <a:solidFill>
                  <a:srgbClr val="004C22"/>
                </a:solidFill>
              </a:rPr>
              <a:t>T</a:t>
            </a:r>
            <a:r>
              <a:rPr lang="en-US" sz="1600" b="1" dirty="0">
                <a:solidFill>
                  <a:srgbClr val="004C22"/>
                </a:solidFill>
              </a:rPr>
              <a:t>. comes to the kindergarten with poor psychological readiness to join the kindergarten. From a single-parent family, she is emotionally unstable, mistrustful, with difficult adaptation and </a:t>
            </a:r>
            <a:r>
              <a:rPr lang="en-US" sz="1600" b="1" dirty="0" err="1">
                <a:solidFill>
                  <a:srgbClr val="004C22"/>
                </a:solidFill>
              </a:rPr>
              <a:t>socialisation</a:t>
            </a:r>
            <a:r>
              <a:rPr lang="en-US" sz="1600" b="1" dirty="0">
                <a:solidFill>
                  <a:srgbClr val="004C22"/>
                </a:solidFill>
              </a:rPr>
              <a:t>. She takes everything too close to her </a:t>
            </a:r>
            <a:r>
              <a:rPr lang="en-US" sz="1600" b="1" dirty="0" smtClean="0">
                <a:solidFill>
                  <a:srgbClr val="004C22"/>
                </a:solidFill>
              </a:rPr>
              <a:t>heart. </a:t>
            </a:r>
            <a:r>
              <a:rPr lang="en-US" sz="1600" b="1" dirty="0">
                <a:solidFill>
                  <a:srgbClr val="004C22"/>
                </a:solidFill>
              </a:rPr>
              <a:t>She understands the instructions, but does not finish her work to the end. </a:t>
            </a:r>
            <a:r>
              <a:rPr lang="en-US" sz="1600" b="1" dirty="0" smtClean="0">
                <a:solidFill>
                  <a:srgbClr val="004C22"/>
                </a:solidFill>
              </a:rPr>
              <a:t>She </a:t>
            </a:r>
            <a:r>
              <a:rPr lang="en-US" sz="1600" b="1" dirty="0">
                <a:solidFill>
                  <a:srgbClr val="004C22"/>
                </a:solidFill>
              </a:rPr>
              <a:t>rarely complies with group rules</a:t>
            </a:r>
            <a:r>
              <a:rPr lang="en-US" sz="1600" b="1" dirty="0" smtClean="0">
                <a:solidFill>
                  <a:srgbClr val="004C22"/>
                </a:solidFill>
              </a:rPr>
              <a:t>.</a:t>
            </a:r>
          </a:p>
          <a:p>
            <a:r>
              <a:rPr lang="en-US" sz="1600" b="1" dirty="0" smtClean="0">
                <a:solidFill>
                  <a:srgbClr val="004C22"/>
                </a:solidFill>
              </a:rPr>
              <a:t>MARCH</a:t>
            </a:r>
            <a:endParaRPr lang="en-US" sz="1600" b="1" dirty="0">
              <a:solidFill>
                <a:srgbClr val="004C22"/>
              </a:solidFill>
            </a:endParaRPr>
          </a:p>
          <a:p>
            <a:r>
              <a:rPr lang="en-US" sz="1600" b="1" dirty="0" smtClean="0">
                <a:solidFill>
                  <a:srgbClr val="004C22"/>
                </a:solidFill>
              </a:rPr>
              <a:t>Although </a:t>
            </a:r>
            <a:r>
              <a:rPr lang="en-US" sz="1600" b="1" dirty="0">
                <a:solidFill>
                  <a:srgbClr val="004C22"/>
                </a:solidFill>
              </a:rPr>
              <a:t>the work on developing an emotional vocabulary continues and the anxiety process is over, the child continues to have her childhood fears.</a:t>
            </a:r>
          </a:p>
          <a:p>
            <a:r>
              <a:rPr lang="en-US" sz="1600" b="1" dirty="0">
                <a:solidFill>
                  <a:srgbClr val="004C22"/>
                </a:solidFill>
              </a:rPr>
              <a:t>T. is also included in games that involve creating a child community and building friendly relationships through physical contact and mutual sympathy.</a:t>
            </a:r>
          </a:p>
          <a:p>
            <a:endParaRPr lang="en-US" sz="1900" b="1" dirty="0">
              <a:solidFill>
                <a:schemeClr val="accent3">
                  <a:lumMod val="50000"/>
                </a:schemeClr>
              </a:solidFill>
            </a:endParaRPr>
          </a:p>
        </p:txBody>
      </p:sp>
      <p:sp>
        <p:nvSpPr>
          <p:cNvPr id="7" name="Заглавие 1"/>
          <p:cNvSpPr>
            <a:spLocks noGrp="1"/>
          </p:cNvSpPr>
          <p:nvPr>
            <p:ph type="title"/>
          </p:nvPr>
        </p:nvSpPr>
        <p:spPr>
          <a:xfrm>
            <a:off x="457200" y="290513"/>
            <a:ext cx="3008313" cy="527050"/>
          </a:xfrm>
        </p:spPr>
        <p:txBody>
          <a:bodyPr>
            <a:noAutofit/>
          </a:bodyPr>
          <a:lstStyle/>
          <a:p>
            <a:pPr algn="ctr"/>
            <a:r>
              <a:rPr lang="en-US" sz="2400" dirty="0" smtClean="0">
                <a:solidFill>
                  <a:srgbClr val="FF0000"/>
                </a:solidFill>
              </a:rPr>
              <a:t>T. – 3 years old</a:t>
            </a:r>
            <a:endParaRPr lang="bg-BG" sz="2400" dirty="0">
              <a:solidFill>
                <a:srgbClr val="FF0000"/>
              </a:solidFill>
            </a:endParaRP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076056" y="1628800"/>
            <a:ext cx="2021840" cy="1706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20" y="4797152"/>
            <a:ext cx="1584176"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872" y="146989"/>
            <a:ext cx="1884362" cy="170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88169" y="3356992"/>
            <a:ext cx="1566862" cy="168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6862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555574" y="-25005"/>
            <a:ext cx="3008313" cy="707678"/>
          </a:xfrm>
        </p:spPr>
        <p:txBody>
          <a:bodyPr/>
          <a:lstStyle/>
          <a:p>
            <a:pPr algn="ctr"/>
            <a:r>
              <a:rPr lang="en-US" dirty="0" smtClean="0">
                <a:solidFill>
                  <a:srgbClr val="FF0000"/>
                </a:solidFill>
              </a:rPr>
              <a:t>V. – 2 years old </a:t>
            </a:r>
            <a:endParaRPr lang="bg-BG" dirty="0">
              <a:solidFill>
                <a:srgbClr val="FF0000"/>
              </a:solidFill>
            </a:endParaRPr>
          </a:p>
        </p:txBody>
      </p:sp>
      <p:sp>
        <p:nvSpPr>
          <p:cNvPr id="4" name="Текстов контейнер 3"/>
          <p:cNvSpPr>
            <a:spLocks noGrp="1"/>
          </p:cNvSpPr>
          <p:nvPr>
            <p:ph type="body" sz="half" idx="2"/>
          </p:nvPr>
        </p:nvSpPr>
        <p:spPr>
          <a:xfrm>
            <a:off x="323528" y="764704"/>
            <a:ext cx="3117850" cy="5145435"/>
          </a:xfrm>
        </p:spPr>
        <p:txBody>
          <a:bodyPr>
            <a:noAutofit/>
          </a:bodyPr>
          <a:lstStyle/>
          <a:p>
            <a:r>
              <a:rPr lang="en-US" sz="1600" b="1" dirty="0" smtClean="0">
                <a:solidFill>
                  <a:schemeClr val="accent2">
                    <a:lumMod val="50000"/>
                  </a:schemeClr>
                </a:solidFill>
              </a:rPr>
              <a:t>SEPTEMBER</a:t>
            </a:r>
          </a:p>
          <a:p>
            <a:r>
              <a:rPr lang="en-US" b="1" dirty="0" smtClean="0">
                <a:solidFill>
                  <a:schemeClr val="accent2">
                    <a:lumMod val="50000"/>
                  </a:schemeClr>
                </a:solidFill>
              </a:rPr>
              <a:t>V</a:t>
            </a:r>
            <a:r>
              <a:rPr lang="en-US" b="1" dirty="0">
                <a:solidFill>
                  <a:schemeClr val="accent2">
                    <a:lumMod val="50000"/>
                  </a:schemeClr>
                </a:solidFill>
              </a:rPr>
              <a:t>. started kindergarten with great anxiety and uneasiness when parting with her mother.</a:t>
            </a:r>
          </a:p>
          <a:p>
            <a:r>
              <a:rPr lang="en-US" b="1" dirty="0">
                <a:solidFill>
                  <a:schemeClr val="accent2">
                    <a:lumMod val="50000"/>
                  </a:schemeClr>
                </a:solidFill>
              </a:rPr>
              <a:t>They have a strong emotional connection with each other.</a:t>
            </a:r>
          </a:p>
          <a:p>
            <a:r>
              <a:rPr lang="en-US" b="1" dirty="0">
                <a:solidFill>
                  <a:schemeClr val="accent2">
                    <a:lumMod val="50000"/>
                  </a:schemeClr>
                </a:solidFill>
              </a:rPr>
              <a:t>V. grows into a healthy family of two parents.</a:t>
            </a:r>
          </a:p>
          <a:p>
            <a:r>
              <a:rPr lang="en-US" b="1" dirty="0">
                <a:solidFill>
                  <a:schemeClr val="accent2">
                    <a:lumMod val="50000"/>
                  </a:schemeClr>
                </a:solidFill>
              </a:rPr>
              <a:t>In the kindergarten she is hypersensitive to the interest of the other children in her. She spends a long time crying and only calms down for a short time.</a:t>
            </a:r>
          </a:p>
          <a:p>
            <a:r>
              <a:rPr lang="en-US" sz="1600" b="1" dirty="0" smtClean="0">
                <a:solidFill>
                  <a:schemeClr val="accent2">
                    <a:lumMod val="50000"/>
                  </a:schemeClr>
                </a:solidFill>
              </a:rPr>
              <a:t>MARCH</a:t>
            </a:r>
          </a:p>
          <a:p>
            <a:r>
              <a:rPr lang="en-US" b="1" dirty="0">
                <a:solidFill>
                  <a:schemeClr val="accent2">
                    <a:lumMod val="50000"/>
                  </a:schemeClr>
                </a:solidFill>
              </a:rPr>
              <a:t>The child gradually overcomes stress and tension through group games. She willingly participates in the musical activities and together with the other children willingly performs: "Hello, what a wonderful day!”. She gets more confident by sitting with other children and drawing. V. still waits for the teachers’ directions </a:t>
            </a:r>
            <a:r>
              <a:rPr lang="en-US" b="1" dirty="0" smtClean="0">
                <a:solidFill>
                  <a:schemeClr val="accent2">
                    <a:lumMod val="50000"/>
                  </a:schemeClr>
                </a:solidFill>
              </a:rPr>
              <a:t>.</a:t>
            </a:r>
            <a:endParaRPr lang="en-US" b="1" dirty="0">
              <a:solidFill>
                <a:schemeClr val="accent2">
                  <a:lumMod val="50000"/>
                </a:schemeClr>
              </a:solidFill>
            </a:endParaRPr>
          </a:p>
          <a:p>
            <a:endParaRPr lang="en-US" sz="1600" b="1" dirty="0">
              <a:solidFill>
                <a:schemeClr val="bg2">
                  <a:lumMod val="25000"/>
                </a:schemeClr>
              </a:solidFill>
            </a:endParaRPr>
          </a:p>
          <a:p>
            <a:endParaRPr lang="en-US" sz="1600" b="1" dirty="0">
              <a:solidFill>
                <a:schemeClr val="bg2">
                  <a:lumMod val="25000"/>
                </a:schemeClr>
              </a:solidFill>
            </a:endParaRPr>
          </a:p>
          <a:p>
            <a:endParaRPr lang="en-US" sz="1600" b="1" dirty="0">
              <a:solidFill>
                <a:schemeClr val="bg2">
                  <a:lumMod val="25000"/>
                </a:schemeClr>
              </a:solidFill>
            </a:endParaRPr>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63887" y="157402"/>
            <a:ext cx="2057400" cy="299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2546" y="655859"/>
            <a:ext cx="232410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3524469"/>
            <a:ext cx="2981325"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2470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555574" y="-25005"/>
            <a:ext cx="3008313" cy="707678"/>
          </a:xfrm>
        </p:spPr>
        <p:txBody>
          <a:bodyPr/>
          <a:lstStyle/>
          <a:p>
            <a:pPr algn="ctr"/>
            <a:r>
              <a:rPr lang="en-US" dirty="0">
                <a:solidFill>
                  <a:srgbClr val="FF0000"/>
                </a:solidFill>
              </a:rPr>
              <a:t>N</a:t>
            </a:r>
            <a:r>
              <a:rPr lang="en-US" dirty="0" smtClean="0">
                <a:solidFill>
                  <a:srgbClr val="FF0000"/>
                </a:solidFill>
              </a:rPr>
              <a:t>. – 3 years old </a:t>
            </a:r>
            <a:endParaRPr lang="bg-BG" dirty="0">
              <a:solidFill>
                <a:srgbClr val="FF0000"/>
              </a:solidFill>
            </a:endParaRPr>
          </a:p>
        </p:txBody>
      </p:sp>
      <p:sp>
        <p:nvSpPr>
          <p:cNvPr id="4" name="Текстов контейнер 3"/>
          <p:cNvSpPr>
            <a:spLocks noGrp="1"/>
          </p:cNvSpPr>
          <p:nvPr>
            <p:ph type="body" sz="half" idx="2"/>
          </p:nvPr>
        </p:nvSpPr>
        <p:spPr>
          <a:xfrm>
            <a:off x="323528" y="764704"/>
            <a:ext cx="3117850" cy="5145435"/>
          </a:xfrm>
        </p:spPr>
        <p:txBody>
          <a:bodyPr>
            <a:noAutofit/>
          </a:bodyPr>
          <a:lstStyle/>
          <a:p>
            <a:r>
              <a:rPr lang="en-US" sz="1600" b="1" dirty="0" smtClean="0">
                <a:solidFill>
                  <a:srgbClr val="383520"/>
                </a:solidFill>
              </a:rPr>
              <a:t>SEPTEMBER</a:t>
            </a:r>
          </a:p>
          <a:p>
            <a:r>
              <a:rPr lang="en-US" sz="1200" b="1" dirty="0">
                <a:solidFill>
                  <a:srgbClr val="383520"/>
                </a:solidFill>
              </a:rPr>
              <a:t>N. eats with an effort and support from adults, he hasn’t got any established hygiene habits. During afternoon sleep he is restless and often wakes up crying. The child doesn’t say about his natural needs, uses diapers during sleep. He almost never plays with other children, does not give his toys, do not comply with the rules of the games. N. is distracted, he holds his attention with persuasion.</a:t>
            </a:r>
          </a:p>
          <a:p>
            <a:r>
              <a:rPr lang="en-US" sz="1200" b="1" dirty="0">
                <a:solidFill>
                  <a:srgbClr val="383520"/>
                </a:solidFill>
              </a:rPr>
              <a:t>Almost every morning he cries when separating from a parent. He exhibits aggressive </a:t>
            </a:r>
            <a:r>
              <a:rPr lang="en-US" sz="1200" b="1" dirty="0" err="1">
                <a:solidFill>
                  <a:srgbClr val="383520"/>
                </a:solidFill>
              </a:rPr>
              <a:t>behaviour</a:t>
            </a:r>
            <a:r>
              <a:rPr lang="en-US" sz="1200" b="1" dirty="0">
                <a:solidFill>
                  <a:srgbClr val="383520"/>
                </a:solidFill>
              </a:rPr>
              <a:t> towards </a:t>
            </a:r>
            <a:r>
              <a:rPr lang="en-US" sz="1200" b="1" dirty="0" smtClean="0">
                <a:solidFill>
                  <a:srgbClr val="383520"/>
                </a:solidFill>
              </a:rPr>
              <a:t>his </a:t>
            </a:r>
            <a:r>
              <a:rPr lang="en-US" sz="1200" b="1" dirty="0">
                <a:solidFill>
                  <a:srgbClr val="383520"/>
                </a:solidFill>
              </a:rPr>
              <a:t>peers, which is expressed mainly in biting, stinging.</a:t>
            </a:r>
          </a:p>
          <a:p>
            <a:r>
              <a:rPr lang="en-US" sz="1600" b="1" dirty="0" smtClean="0">
                <a:solidFill>
                  <a:srgbClr val="383520"/>
                </a:solidFill>
              </a:rPr>
              <a:t>MARCH</a:t>
            </a:r>
          </a:p>
          <a:p>
            <a:r>
              <a:rPr lang="en-US" b="1" dirty="0">
                <a:solidFill>
                  <a:srgbClr val="383520"/>
                </a:solidFill>
              </a:rPr>
              <a:t>N. begins increasingly to overcome tension and stress and show increasing willingness to be included in the games. A gradual shift from negative to positive psychological change is observed.</a:t>
            </a:r>
          </a:p>
          <a:p>
            <a:r>
              <a:rPr lang="en-US" b="1" dirty="0">
                <a:solidFill>
                  <a:srgbClr val="383520"/>
                </a:solidFill>
              </a:rPr>
              <a:t>N. paints with more vivid colors in conducting art therapy.</a:t>
            </a:r>
          </a:p>
          <a:p>
            <a:r>
              <a:rPr lang="en-US" b="1" dirty="0">
                <a:solidFill>
                  <a:srgbClr val="383520"/>
                </a:solidFill>
              </a:rPr>
              <a:t>He is very happy to be included in the game "Hello, what a wonderful day!”, to sing and dance with other children.</a:t>
            </a:r>
          </a:p>
          <a:p>
            <a:endParaRPr lang="en-US" sz="1600" b="1" dirty="0">
              <a:solidFill>
                <a:srgbClr val="351413"/>
              </a:solidFill>
            </a:endParaRPr>
          </a:p>
          <a:p>
            <a:endParaRPr lang="en-US" sz="1600" b="1" dirty="0">
              <a:solidFill>
                <a:schemeClr val="bg2">
                  <a:lumMod val="25000"/>
                </a:schemeClr>
              </a:solidFill>
            </a:endParaRPr>
          </a:p>
          <a:p>
            <a:endParaRPr lang="en-US" sz="1600" b="1" dirty="0">
              <a:solidFill>
                <a:schemeClr val="bg2">
                  <a:lumMod val="25000"/>
                </a:schemeClr>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144463"/>
            <a:ext cx="2209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782638"/>
            <a:ext cx="2219325" cy="299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422" y="3798671"/>
            <a:ext cx="1590675" cy="299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4100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5 Resim" descr="FRANCE.jpg"/>
          <p:cNvPicPr>
            <a:picLocks noChangeAspect="1"/>
          </p:cNvPicPr>
          <p:nvPr/>
        </p:nvPicPr>
        <p:blipFill>
          <a:blip r:embed="rId2" cstate="print"/>
          <a:stretch>
            <a:fillRect/>
          </a:stretch>
        </p:blipFill>
        <p:spPr>
          <a:xfrm>
            <a:off x="6228184" y="-1"/>
            <a:ext cx="2915816" cy="2025357"/>
          </a:xfrm>
          <a:prstGeom prst="rect">
            <a:avLst/>
          </a:prstGeom>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76672"/>
            <a:ext cx="34194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2286000" y="2828836"/>
            <a:ext cx="4572000" cy="1200329"/>
          </a:xfrm>
          <a:prstGeom prst="rect">
            <a:avLst/>
          </a:prstGeom>
        </p:spPr>
        <p:txBody>
          <a:bodyPr>
            <a:spAutoFit/>
          </a:bodyPr>
          <a:lstStyle/>
          <a:p>
            <a:pPr algn="ctr"/>
            <a:r>
              <a:rPr lang="tr-TR" dirty="0" smtClean="0">
                <a:solidFill>
                  <a:schemeClr val="bg1"/>
                </a:solidFill>
                <a:latin typeface="Gill Sans MT" pitchFamily="34" charset="0"/>
              </a:rPr>
              <a:t>FEARLESS CHILD MAKES A CHEERFUL CHILD</a:t>
            </a:r>
          </a:p>
          <a:p>
            <a:pPr algn="ctr"/>
            <a:r>
              <a:rPr lang="tr-TR" dirty="0" smtClean="0">
                <a:solidFill>
                  <a:schemeClr val="bg1"/>
                </a:solidFill>
                <a:latin typeface="Gill Sans MT" pitchFamily="34" charset="0"/>
              </a:rPr>
              <a:t>ERASMUS+ </a:t>
            </a:r>
          </a:p>
          <a:p>
            <a:pPr algn="ctr"/>
            <a:r>
              <a:rPr lang="tr-TR" dirty="0" smtClean="0">
                <a:solidFill>
                  <a:schemeClr val="bg1"/>
                </a:solidFill>
                <a:latin typeface="Gill Sans MT" pitchFamily="34" charset="0"/>
              </a:rPr>
              <a:t>2016-2018</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3062574"/>
            <a:ext cx="720080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1403648" y="2204864"/>
            <a:ext cx="7056784" cy="2246769"/>
          </a:xfrm>
          <a:prstGeom prst="rect">
            <a:avLst/>
          </a:prstGeom>
        </p:spPr>
        <p:txBody>
          <a:bodyPr wrap="square">
            <a:spAutoFit/>
          </a:bodyPr>
          <a:lstStyle/>
          <a:p>
            <a:pPr algn="ctr"/>
            <a:endParaRPr lang="en-US" sz="2800" b="1" dirty="0" smtClean="0">
              <a:solidFill>
                <a:srgbClr val="002060"/>
              </a:solidFill>
            </a:endParaRPr>
          </a:p>
          <a:p>
            <a:pPr algn="ctr"/>
            <a:endParaRPr lang="en-US" sz="2800" b="1" dirty="0">
              <a:solidFill>
                <a:srgbClr val="002060"/>
              </a:solidFill>
            </a:endParaRPr>
          </a:p>
          <a:p>
            <a:pPr algn="ctr"/>
            <a:endParaRPr lang="en-US" sz="2800" b="1" dirty="0" smtClean="0">
              <a:solidFill>
                <a:srgbClr val="002060"/>
              </a:solidFill>
            </a:endParaRPr>
          </a:p>
          <a:p>
            <a:pPr algn="ctr"/>
            <a:r>
              <a:rPr lang="en-US" sz="2800" b="1" dirty="0" smtClean="0">
                <a:solidFill>
                  <a:srgbClr val="002060"/>
                </a:solidFill>
              </a:rPr>
              <a:t>FEARLESS CHILD MAKES A CHEERFUL CHILD</a:t>
            </a:r>
          </a:p>
          <a:p>
            <a:pPr algn="ctr"/>
            <a:r>
              <a:rPr lang="en-US" sz="2800" b="1" dirty="0" smtClean="0">
                <a:solidFill>
                  <a:srgbClr val="002060"/>
                </a:solidFill>
              </a:rPr>
              <a:t>2016-2018</a:t>
            </a:r>
            <a:endParaRPr lang="en-US" sz="2800" b="1" dirty="0">
              <a:solidFill>
                <a:srgbClr val="002060"/>
              </a:solidFill>
            </a:endParaRPr>
          </a:p>
        </p:txBody>
      </p:sp>
      <p:sp>
        <p:nvSpPr>
          <p:cNvPr id="11" name="Rectangle 10"/>
          <p:cNvSpPr/>
          <p:nvPr/>
        </p:nvSpPr>
        <p:spPr>
          <a:xfrm>
            <a:off x="2286000" y="3105835"/>
            <a:ext cx="4572000" cy="646331"/>
          </a:xfrm>
          <a:prstGeom prst="rect">
            <a:avLst/>
          </a:prstGeom>
        </p:spPr>
        <p:txBody>
          <a:bodyPr>
            <a:spAutoFit/>
          </a:bodyPr>
          <a:lstStyle/>
          <a:p>
            <a:r>
              <a:rPr lang="en-US" dirty="0" smtClean="0"/>
              <a:t> </a:t>
            </a:r>
            <a:br>
              <a:rPr lang="en-US" dirty="0" smtClean="0"/>
            </a:br>
            <a:endParaRPr lang="en-US" dirty="0"/>
          </a:p>
        </p:txBody>
      </p:sp>
      <p:sp>
        <p:nvSpPr>
          <p:cNvPr id="12" name="Rectangle 11"/>
          <p:cNvSpPr/>
          <p:nvPr/>
        </p:nvSpPr>
        <p:spPr>
          <a:xfrm>
            <a:off x="2308729" y="3169621"/>
            <a:ext cx="4060380" cy="1815882"/>
          </a:xfrm>
          <a:prstGeom prst="rect">
            <a:avLst/>
          </a:prstGeom>
        </p:spPr>
        <p:txBody>
          <a:bodyPr wrap="square">
            <a:spAutoFit/>
          </a:bodyPr>
          <a:lstStyle/>
          <a:p>
            <a:pPr algn="ctr"/>
            <a:endParaRPr lang="en-US" sz="2800" b="1" dirty="0" smtClean="0">
              <a:solidFill>
                <a:srgbClr val="FF0000"/>
              </a:solidFill>
            </a:endParaRPr>
          </a:p>
          <a:p>
            <a:pPr algn="ctr"/>
            <a:endParaRPr lang="en-US" sz="2800" b="1" dirty="0">
              <a:solidFill>
                <a:srgbClr val="FF0000"/>
              </a:solidFill>
            </a:endParaRPr>
          </a:p>
          <a:p>
            <a:pPr algn="ctr"/>
            <a:endParaRPr lang="en-US" sz="2800" b="1" dirty="0" smtClean="0">
              <a:solidFill>
                <a:srgbClr val="FF0000"/>
              </a:solidFill>
            </a:endParaRPr>
          </a:p>
          <a:p>
            <a:pPr algn="ctr"/>
            <a:endParaRPr lang="en-US" sz="2800" b="1" dirty="0" smtClean="0">
              <a:solidFill>
                <a:srgbClr val="FF0000"/>
              </a:solidFill>
            </a:endParaRPr>
          </a:p>
        </p:txBody>
      </p:sp>
      <p:pic>
        <p:nvPicPr>
          <p:cNvPr id="1026" name="Picture 2" descr="DG RADOST 12_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97264" y="1920198"/>
            <a:ext cx="25447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авоъгълник 1"/>
          <p:cNvSpPr/>
          <p:nvPr/>
        </p:nvSpPr>
        <p:spPr>
          <a:xfrm>
            <a:off x="1915036" y="4855285"/>
            <a:ext cx="5609292" cy="707886"/>
          </a:xfrm>
          <a:prstGeom prst="rect">
            <a:avLst/>
          </a:prstGeom>
        </p:spPr>
        <p:txBody>
          <a:bodyPr wrap="none">
            <a:spAutoFit/>
          </a:bodyPr>
          <a:lstStyle/>
          <a:p>
            <a:r>
              <a:rPr lang="en-US" sz="4000" b="1" dirty="0" smtClean="0">
                <a:solidFill>
                  <a:srgbClr val="FF0000"/>
                </a:solidFill>
              </a:rPr>
              <a:t>THANK YOU VERY MUCH!</a:t>
            </a:r>
            <a:endParaRPr lang="en-US" sz="4000" b="1" dirty="0">
              <a:solidFill>
                <a:srgbClr val="FF0000"/>
              </a:solidFill>
            </a:endParaRPr>
          </a:p>
        </p:txBody>
      </p:sp>
    </p:spTree>
    <p:extLst>
      <p:ext uri="{BB962C8B-B14F-4D97-AF65-F5344CB8AC3E}">
        <p14:creationId xmlns:p14="http://schemas.microsoft.com/office/powerpoint/2010/main" val="3586881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618</Words>
  <Application>Microsoft Office PowerPoint</Application>
  <PresentationFormat>On-screen Show (4:3)</PresentationFormat>
  <Paragraphs>60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 </vt:lpstr>
      <vt:lpstr>T. – 3 years old</vt:lpstr>
      <vt:lpstr>V. – 2 years old </vt:lpstr>
      <vt:lpstr>N. – 3 years old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59</cp:revision>
  <dcterms:created xsi:type="dcterms:W3CDTF">2017-04-26T09:25:00Z</dcterms:created>
  <dcterms:modified xsi:type="dcterms:W3CDTF">2017-05-17T09:01:38Z</dcterms:modified>
</cp:coreProperties>
</file>