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1230"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8ADB468C-7CA6-4015-9D2F-4029F19EDA84}" type="datetimeFigureOut">
              <a:rPr lang="sr-Latn-CS" smtClean="0"/>
              <a:pPr/>
              <a:t>29.5.2017.</a:t>
            </a:fld>
            <a:endParaRPr lang="hr-H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hr-H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17A8EDD-E802-4135-8E51-7BDE6149132C}"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DB468C-7CA6-4015-9D2F-4029F19EDA84}" type="datetimeFigureOut">
              <a:rPr lang="sr-Latn-CS" smtClean="0"/>
              <a:pPr/>
              <a:t>29.5.2017.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17A8EDD-E802-4135-8E51-7BDE6149132C}"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DB468C-7CA6-4015-9D2F-4029F19EDA84}" type="datetimeFigureOut">
              <a:rPr lang="sr-Latn-CS" smtClean="0"/>
              <a:pPr/>
              <a:t>29.5.2017.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017A8EDD-E802-4135-8E51-7BDE6149132C}"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8ADB468C-7CA6-4015-9D2F-4029F19EDA84}" type="datetimeFigureOut">
              <a:rPr lang="sr-Latn-CS" smtClean="0"/>
              <a:pPr/>
              <a:t>29.5.2017.</a:t>
            </a:fld>
            <a:endParaRPr lang="hr-HR"/>
          </a:p>
        </p:txBody>
      </p:sp>
      <p:sp>
        <p:nvSpPr>
          <p:cNvPr id="9" name="Slide Number Placeholder 8"/>
          <p:cNvSpPr>
            <a:spLocks noGrp="1"/>
          </p:cNvSpPr>
          <p:nvPr>
            <p:ph type="sldNum" sz="quarter" idx="15"/>
          </p:nvPr>
        </p:nvSpPr>
        <p:spPr/>
        <p:txBody>
          <a:bodyPr rtlCol="0"/>
          <a:lstStyle/>
          <a:p>
            <a:fld id="{017A8EDD-E802-4135-8E51-7BDE6149132C}" type="slidenum">
              <a:rPr lang="hr-HR" smtClean="0"/>
              <a:pPr/>
              <a:t>‹#›</a:t>
            </a:fld>
            <a:endParaRPr lang="hr-HR"/>
          </a:p>
        </p:txBody>
      </p:sp>
      <p:sp>
        <p:nvSpPr>
          <p:cNvPr id="10" name="Footer Placeholder 9"/>
          <p:cNvSpPr>
            <a:spLocks noGrp="1"/>
          </p:cNvSpPr>
          <p:nvPr>
            <p:ph type="ftr" sz="quarter" idx="16"/>
          </p:nvPr>
        </p:nvSpPr>
        <p:spPr/>
        <p:txBody>
          <a:bodyPr rtlCol="0"/>
          <a:lstStyle/>
          <a:p>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ADB468C-7CA6-4015-9D2F-4029F19EDA84}" type="datetimeFigureOut">
              <a:rPr lang="sr-Latn-CS" smtClean="0"/>
              <a:pPr/>
              <a:t>29.5.2017.</a:t>
            </a:fld>
            <a:endParaRPr lang="hr-H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hr-H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17A8EDD-E802-4135-8E51-7BDE6149132C}"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ADB468C-7CA6-4015-9D2F-4029F19EDA84}" type="datetimeFigureOut">
              <a:rPr lang="sr-Latn-CS" smtClean="0"/>
              <a:pPr/>
              <a:t>29.5.2017.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017A8EDD-E802-4135-8E51-7BDE6149132C}" type="slidenum">
              <a:rPr lang="hr-HR" smtClean="0"/>
              <a:pPr/>
              <a:t>‹#›</a:t>
            </a:fld>
            <a:endParaRPr lang="hr-H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ADB468C-7CA6-4015-9D2F-4029F19EDA84}" type="datetimeFigureOut">
              <a:rPr lang="sr-Latn-CS" smtClean="0"/>
              <a:pPr/>
              <a:t>29.5.2017.</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017A8EDD-E802-4135-8E51-7BDE6149132C}" type="slidenum">
              <a:rPr lang="hr-HR" smtClean="0"/>
              <a:pPr/>
              <a:t>‹#›</a:t>
            </a:fld>
            <a:endParaRPr lang="hr-H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ADB468C-7CA6-4015-9D2F-4029F19EDA84}" type="datetimeFigureOut">
              <a:rPr lang="sr-Latn-CS" smtClean="0"/>
              <a:pPr/>
              <a:t>29.5.2017.</a:t>
            </a:fld>
            <a:endParaRPr lang="hr-HR"/>
          </a:p>
        </p:txBody>
      </p:sp>
      <p:sp>
        <p:nvSpPr>
          <p:cNvPr id="7" name="Slide Number Placeholder 6"/>
          <p:cNvSpPr>
            <a:spLocks noGrp="1"/>
          </p:cNvSpPr>
          <p:nvPr>
            <p:ph type="sldNum" sz="quarter" idx="11"/>
          </p:nvPr>
        </p:nvSpPr>
        <p:spPr/>
        <p:txBody>
          <a:bodyPr rtlCol="0"/>
          <a:lstStyle/>
          <a:p>
            <a:fld id="{017A8EDD-E802-4135-8E51-7BDE6149132C}" type="slidenum">
              <a:rPr lang="hr-HR" smtClean="0"/>
              <a:pPr/>
              <a:t>‹#›</a:t>
            </a:fld>
            <a:endParaRPr lang="hr-HR"/>
          </a:p>
        </p:txBody>
      </p:sp>
      <p:sp>
        <p:nvSpPr>
          <p:cNvPr id="8" name="Footer Placeholder 7"/>
          <p:cNvSpPr>
            <a:spLocks noGrp="1"/>
          </p:cNvSpPr>
          <p:nvPr>
            <p:ph type="ftr" sz="quarter" idx="12"/>
          </p:nvPr>
        </p:nvSpPr>
        <p:spPr/>
        <p:txBody>
          <a:bodyPr rtlCol="0"/>
          <a:lstStyle/>
          <a:p>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DB468C-7CA6-4015-9D2F-4029F19EDA84}" type="datetimeFigureOut">
              <a:rPr lang="sr-Latn-CS" smtClean="0"/>
              <a:pPr/>
              <a:t>29.5.2017.</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017A8EDD-E802-4135-8E51-7BDE6149132C}"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8ADB468C-7CA6-4015-9D2F-4029F19EDA84}" type="datetimeFigureOut">
              <a:rPr lang="sr-Latn-CS" smtClean="0"/>
              <a:pPr/>
              <a:t>29.5.2017.</a:t>
            </a:fld>
            <a:endParaRPr lang="hr-HR"/>
          </a:p>
        </p:txBody>
      </p:sp>
      <p:sp>
        <p:nvSpPr>
          <p:cNvPr id="22" name="Slide Number Placeholder 21"/>
          <p:cNvSpPr>
            <a:spLocks noGrp="1"/>
          </p:cNvSpPr>
          <p:nvPr>
            <p:ph type="sldNum" sz="quarter" idx="15"/>
          </p:nvPr>
        </p:nvSpPr>
        <p:spPr/>
        <p:txBody>
          <a:bodyPr rtlCol="0"/>
          <a:lstStyle/>
          <a:p>
            <a:fld id="{017A8EDD-E802-4135-8E51-7BDE6149132C}" type="slidenum">
              <a:rPr lang="hr-HR" smtClean="0"/>
              <a:pPr/>
              <a:t>‹#›</a:t>
            </a:fld>
            <a:endParaRPr lang="hr-HR"/>
          </a:p>
        </p:txBody>
      </p:sp>
      <p:sp>
        <p:nvSpPr>
          <p:cNvPr id="23" name="Footer Placeholder 22"/>
          <p:cNvSpPr>
            <a:spLocks noGrp="1"/>
          </p:cNvSpPr>
          <p:nvPr>
            <p:ph type="ftr" sz="quarter" idx="16"/>
          </p:nvPr>
        </p:nvSpPr>
        <p:spPr/>
        <p:txBody>
          <a:bodyPr rtlCol="0"/>
          <a:lstStyle/>
          <a:p>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ADB468C-7CA6-4015-9D2F-4029F19EDA84}" type="datetimeFigureOut">
              <a:rPr lang="sr-Latn-CS" smtClean="0"/>
              <a:pPr/>
              <a:t>29.5.2017.</a:t>
            </a:fld>
            <a:endParaRPr lang="hr-HR"/>
          </a:p>
        </p:txBody>
      </p:sp>
      <p:sp>
        <p:nvSpPr>
          <p:cNvPr id="18" name="Slide Number Placeholder 17"/>
          <p:cNvSpPr>
            <a:spLocks noGrp="1"/>
          </p:cNvSpPr>
          <p:nvPr>
            <p:ph type="sldNum" sz="quarter" idx="11"/>
          </p:nvPr>
        </p:nvSpPr>
        <p:spPr/>
        <p:txBody>
          <a:bodyPr rtlCol="0"/>
          <a:lstStyle/>
          <a:p>
            <a:fld id="{017A8EDD-E802-4135-8E51-7BDE6149132C}" type="slidenum">
              <a:rPr lang="hr-HR" smtClean="0"/>
              <a:pPr/>
              <a:t>‹#›</a:t>
            </a:fld>
            <a:endParaRPr lang="hr-HR"/>
          </a:p>
        </p:txBody>
      </p:sp>
      <p:sp>
        <p:nvSpPr>
          <p:cNvPr id="21" name="Footer Placeholder 20"/>
          <p:cNvSpPr>
            <a:spLocks noGrp="1"/>
          </p:cNvSpPr>
          <p:nvPr>
            <p:ph type="ftr" sz="quarter" idx="12"/>
          </p:nvPr>
        </p:nvSpPr>
        <p:spPr/>
        <p:txBody>
          <a:bodyPr rtlCol="0"/>
          <a:lstStyle/>
          <a:p>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ADB468C-7CA6-4015-9D2F-4029F19EDA84}" type="datetimeFigureOut">
              <a:rPr lang="sr-Latn-CS" smtClean="0"/>
              <a:pPr/>
              <a:t>29.5.2017.</a:t>
            </a:fld>
            <a:endParaRPr lang="hr-H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r-H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17A8EDD-E802-4135-8E51-7BDE6149132C}"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124200"/>
            <a:ext cx="6172200" cy="1019180"/>
          </a:xfrm>
        </p:spPr>
        <p:txBody>
          <a:bodyPr>
            <a:normAutofit/>
          </a:bodyPr>
          <a:lstStyle/>
          <a:p>
            <a:r>
              <a:rPr lang="hr-HR" sz="3600" dirty="0" smtClean="0"/>
              <a:t>WORKING TOGETHER</a:t>
            </a:r>
            <a:endParaRPr lang="hr-HR" sz="3600" dirty="0"/>
          </a:p>
        </p:txBody>
      </p:sp>
      <p:sp>
        <p:nvSpPr>
          <p:cNvPr id="3" name="Subtitle 2"/>
          <p:cNvSpPr>
            <a:spLocks noGrp="1"/>
          </p:cNvSpPr>
          <p:nvPr>
            <p:ph type="subTitle" idx="1"/>
          </p:nvPr>
        </p:nvSpPr>
        <p:spPr>
          <a:xfrm>
            <a:off x="2286000" y="4143380"/>
            <a:ext cx="6172200" cy="1357322"/>
          </a:xfrm>
        </p:spPr>
        <p:txBody>
          <a:bodyPr/>
          <a:lstStyle/>
          <a:p>
            <a:r>
              <a:rPr lang="hr-HR" sz="2400" dirty="0" smtClean="0"/>
              <a:t>PARENT INVOLVEMENT</a:t>
            </a:r>
          </a:p>
          <a:p>
            <a:endParaRPr lang="hr-HR" dirty="0"/>
          </a:p>
          <a:p>
            <a:endParaRPr lang="hr-HR" dirty="0" smtClean="0"/>
          </a:p>
          <a:p>
            <a:endParaRPr lang="hr-HR" dirty="0"/>
          </a:p>
          <a:p>
            <a:endParaRPr lang="hr-HR" dirty="0"/>
          </a:p>
        </p:txBody>
      </p:sp>
      <p:pic>
        <p:nvPicPr>
          <p:cNvPr id="4" name="Picture 3" descr="logo winner france.jpg"/>
          <p:cNvPicPr>
            <a:picLocks noChangeAspect="1"/>
          </p:cNvPicPr>
          <p:nvPr/>
        </p:nvPicPr>
        <p:blipFill>
          <a:blip r:embed="rId2" cstate="print"/>
          <a:stretch>
            <a:fillRect/>
          </a:stretch>
        </p:blipFill>
        <p:spPr>
          <a:xfrm>
            <a:off x="6643702" y="142852"/>
            <a:ext cx="2286016" cy="1747000"/>
          </a:xfrm>
          <a:prstGeom prst="rect">
            <a:avLst/>
          </a:prstGeom>
        </p:spPr>
      </p:pic>
      <p:pic>
        <p:nvPicPr>
          <p:cNvPr id="5" name="Picture 4" descr="logo iskrica.jpg"/>
          <p:cNvPicPr>
            <a:picLocks noChangeAspect="1"/>
          </p:cNvPicPr>
          <p:nvPr/>
        </p:nvPicPr>
        <p:blipFill>
          <a:blip r:embed="rId3" cstate="print"/>
          <a:stretch>
            <a:fillRect/>
          </a:stretch>
        </p:blipFill>
        <p:spPr>
          <a:xfrm>
            <a:off x="1357290" y="214290"/>
            <a:ext cx="1285883" cy="1162047"/>
          </a:xfrm>
          <a:prstGeom prst="rect">
            <a:avLst/>
          </a:prstGeom>
        </p:spPr>
      </p:pic>
      <p:pic>
        <p:nvPicPr>
          <p:cNvPr id="6" name="Picture 5" descr="logo erasmus+.png"/>
          <p:cNvPicPr>
            <a:picLocks noChangeAspect="1"/>
          </p:cNvPicPr>
          <p:nvPr/>
        </p:nvPicPr>
        <p:blipFill>
          <a:blip r:embed="rId4" cstate="print"/>
          <a:stretch>
            <a:fillRect/>
          </a:stretch>
        </p:blipFill>
        <p:spPr>
          <a:xfrm>
            <a:off x="6643702" y="6072206"/>
            <a:ext cx="2357455" cy="6429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25470"/>
          </a:xfrm>
        </p:spPr>
        <p:txBody>
          <a:bodyPr/>
          <a:lstStyle/>
          <a:p>
            <a:endParaRPr lang="hr-HR" dirty="0"/>
          </a:p>
        </p:txBody>
      </p:sp>
      <p:pic>
        <p:nvPicPr>
          <p:cNvPr id="16386" name="Picture 2" descr="C:\Users\Dijana\Desktop\frogs slike\P1060698.JPG"/>
          <p:cNvPicPr>
            <a:picLocks noGrp="1" noChangeAspect="1" noChangeArrowheads="1"/>
          </p:cNvPicPr>
          <p:nvPr>
            <p:ph sz="quarter" idx="1"/>
          </p:nvPr>
        </p:nvPicPr>
        <p:blipFill>
          <a:blip r:embed="rId2" cstate="print"/>
          <a:srcRect/>
          <a:stretch>
            <a:fillRect/>
          </a:stretch>
        </p:blipFill>
        <p:spPr bwMode="auto">
          <a:xfrm>
            <a:off x="428596" y="1142984"/>
            <a:ext cx="3500462" cy="2581276"/>
          </a:xfrm>
          <a:prstGeom prst="rect">
            <a:avLst/>
          </a:prstGeom>
          <a:noFill/>
        </p:spPr>
      </p:pic>
      <p:pic>
        <p:nvPicPr>
          <p:cNvPr id="5" name="Picture 4" descr="C:\Users\PC\Desktop\FROGS 2015-16\FROGS-ROŠTILJ-SLIKE JANOVE MAME\DSC_046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7686" y="1142984"/>
            <a:ext cx="3643338" cy="2643206"/>
          </a:xfrm>
          <a:prstGeom prst="rect">
            <a:avLst/>
          </a:prstGeom>
          <a:ln>
            <a:noFill/>
          </a:ln>
          <a:effectLst>
            <a:softEdge rad="112500"/>
          </a:effectLst>
        </p:spPr>
      </p:pic>
      <p:pic>
        <p:nvPicPr>
          <p:cNvPr id="6" name="Picture 5" descr="C:\Users\PC\Desktop\FROGS 2015-16\FROGS-ROŠTILJ-SLIKE JANOVE MAME\DSC_049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596" y="3929066"/>
            <a:ext cx="3500462" cy="2643206"/>
          </a:xfrm>
          <a:prstGeom prst="rect">
            <a:avLst/>
          </a:prstGeom>
          <a:ln>
            <a:noFill/>
          </a:ln>
          <a:effectLst>
            <a:softEdge rad="112500"/>
          </a:effectLst>
        </p:spPr>
      </p:pic>
      <p:pic>
        <p:nvPicPr>
          <p:cNvPr id="7" name="Picture 6" descr="C:\Users\PC\Desktop\FROGS 2015-16\FROGS-ROŠTILJ-SLIKE JANOVE MAME\DSC_040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7686" y="4000504"/>
            <a:ext cx="3643338" cy="2571768"/>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descr="C:\Users\PC\Desktop\FROGS 2015-16\FROGS-ROŠTILJ-SLIKE JANOVE MAME\DSC_0408.JPG"/>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42844" y="0"/>
            <a:ext cx="5214974" cy="3929066"/>
          </a:xfrm>
          <a:prstGeom prst="rect">
            <a:avLst/>
          </a:prstGeom>
          <a:ln>
            <a:noFill/>
          </a:ln>
          <a:effectLst>
            <a:softEdge rad="112500"/>
          </a:effectLst>
        </p:spPr>
      </p:pic>
      <p:pic>
        <p:nvPicPr>
          <p:cNvPr id="5" name="Picture 4" descr="C:\Users\PC\Desktop\FROGS 2015-16\FROGS-ROŠTILJ-SLIKE JANOVE MAME\DSC_052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7554" y="3143248"/>
            <a:ext cx="4929222" cy="3714752"/>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39784"/>
          </a:xfrm>
        </p:spPr>
        <p:txBody>
          <a:bodyPr/>
          <a:lstStyle/>
          <a:p>
            <a:r>
              <a:rPr lang="hr-HR" b="1" dirty="0" smtClean="0"/>
              <a:t>BENEFITS</a:t>
            </a:r>
            <a:endParaRPr lang="hr-HR" b="1" dirty="0"/>
          </a:p>
        </p:txBody>
      </p:sp>
      <p:sp>
        <p:nvSpPr>
          <p:cNvPr id="3" name="Content Placeholder 2"/>
          <p:cNvSpPr>
            <a:spLocks noGrp="1"/>
          </p:cNvSpPr>
          <p:nvPr>
            <p:ph sz="quarter" idx="1"/>
          </p:nvPr>
        </p:nvSpPr>
        <p:spPr/>
        <p:txBody>
          <a:bodyPr>
            <a:normAutofit fontScale="85000" lnSpcReduction="20000"/>
          </a:bodyPr>
          <a:lstStyle/>
          <a:p>
            <a:pPr algn="just"/>
            <a:r>
              <a:rPr lang="en-US" dirty="0" smtClean="0"/>
              <a:t>Parents who are involved in their child's education create a connection between the home and school. Those who participate along with their child are privy to the many aspects of their child's day. At home, they are able to replicate and extend activities that their child experiences in school. Involved parents learn how their own child is getting along in the group. </a:t>
            </a:r>
            <a:endParaRPr lang="hr-HR" dirty="0" smtClean="0"/>
          </a:p>
          <a:p>
            <a:pPr algn="just"/>
            <a:r>
              <a:rPr lang="en-US" dirty="0" smtClean="0"/>
              <a:t>On a deeper level, involvement in this capacity shows your child and your child's teacher that you view education as an important aspect of life - one worth participating in. </a:t>
            </a:r>
            <a:endParaRPr lang="hr-HR" dirty="0" smtClean="0"/>
          </a:p>
          <a:p>
            <a:pPr algn="just"/>
            <a:r>
              <a:rPr lang="en-US" dirty="0" smtClean="0"/>
              <a:t>One of the benefit of parental involvement is establishing a social network. Parents of other children of similar age provide support and consolation, sources of information and family connections that can be lifelong. Social connections between children provide security when transitions, such as kindergarten, occur. A child may be more willing to join a group or activity if his parents are involved in this important transitional period of child’s life.</a:t>
            </a:r>
            <a:endParaRPr lang="hr-HR" dirty="0" smtClean="0"/>
          </a:p>
          <a:p>
            <a:endParaRPr lang="hr-H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5890666"/>
          </a:xfrm>
        </p:spPr>
        <p:txBody>
          <a:bodyPr/>
          <a:lstStyle/>
          <a:p>
            <a:pPr algn="ctr"/>
            <a:r>
              <a:rPr lang="hr-HR" b="1" dirty="0" smtClean="0"/>
              <a:t/>
            </a:r>
            <a:br>
              <a:rPr lang="hr-HR" b="1" dirty="0" smtClean="0"/>
            </a:br>
            <a:r>
              <a:rPr lang="hr-HR" b="1" dirty="0" smtClean="0"/>
              <a:t>  </a:t>
            </a:r>
            <a:r>
              <a:rPr lang="hr-HR" b="1" dirty="0" smtClean="0"/>
              <a:t>croatian </a:t>
            </a:r>
            <a:r>
              <a:rPr lang="hr-HR" b="1" dirty="0" smtClean="0"/>
              <a:t>erasmus+ team</a:t>
            </a:r>
            <a:endParaRPr lang="hr-HR" b="1" dirty="0"/>
          </a:p>
        </p:txBody>
      </p:sp>
      <p:pic>
        <p:nvPicPr>
          <p:cNvPr id="4" name="Content Placeholder 3" descr="hands.jpg"/>
          <p:cNvPicPr>
            <a:picLocks noGrp="1" noChangeAspect="1"/>
          </p:cNvPicPr>
          <p:nvPr>
            <p:ph sz="quarter" idx="1"/>
          </p:nvPr>
        </p:nvPicPr>
        <p:blipFill>
          <a:blip r:embed="rId2" cstate="print"/>
          <a:stretch>
            <a:fillRect/>
          </a:stretch>
        </p:blipFill>
        <p:spPr>
          <a:xfrm>
            <a:off x="2025650" y="2143116"/>
            <a:ext cx="4260862" cy="2571768"/>
          </a:xfrm>
        </p:spPr>
      </p:pic>
      <p:sp>
        <p:nvSpPr>
          <p:cNvPr id="5" name="TextBox 4"/>
          <p:cNvSpPr txBox="1"/>
          <p:nvPr/>
        </p:nvSpPr>
        <p:spPr>
          <a:xfrm>
            <a:off x="1357290" y="1142984"/>
            <a:ext cx="5572164" cy="707886"/>
          </a:xfrm>
          <a:prstGeom prst="rect">
            <a:avLst/>
          </a:prstGeom>
          <a:noFill/>
        </p:spPr>
        <p:txBody>
          <a:bodyPr wrap="square" rtlCol="0">
            <a:spAutoFit/>
          </a:bodyPr>
          <a:lstStyle/>
          <a:p>
            <a:pPr algn="ctr"/>
            <a:r>
              <a:rPr lang="hr-HR" dirty="0" smtClean="0"/>
              <a:t>         </a:t>
            </a:r>
            <a:r>
              <a:rPr lang="hr-HR" sz="2000" b="1" dirty="0" smtClean="0"/>
              <a:t>THANK YOU FOR YOUR ATTENTION...</a:t>
            </a:r>
            <a:endParaRPr lang="hr-HR"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11222"/>
          </a:xfrm>
        </p:spPr>
        <p:txBody>
          <a:bodyPr>
            <a:normAutofit/>
          </a:bodyPr>
          <a:lstStyle/>
          <a:p>
            <a:r>
              <a:rPr lang="hr-HR" sz="2800" b="1" dirty="0" smtClean="0"/>
              <a:t>WHY IS IT IMPORTANT?</a:t>
            </a:r>
            <a:endParaRPr lang="hr-HR" sz="2800" b="1" dirty="0"/>
          </a:p>
        </p:txBody>
      </p:sp>
      <p:sp>
        <p:nvSpPr>
          <p:cNvPr id="3" name="Content Placeholder 2"/>
          <p:cNvSpPr>
            <a:spLocks noGrp="1"/>
          </p:cNvSpPr>
          <p:nvPr>
            <p:ph sz="quarter" idx="1"/>
          </p:nvPr>
        </p:nvSpPr>
        <p:spPr/>
        <p:txBody>
          <a:bodyPr>
            <a:normAutofit/>
          </a:bodyPr>
          <a:lstStyle/>
          <a:p>
            <a:r>
              <a:rPr lang="hr-HR" dirty="0" smtClean="0"/>
              <a:t>A </a:t>
            </a:r>
            <a:r>
              <a:rPr lang="en-US" dirty="0" smtClean="0"/>
              <a:t>child’s </a:t>
            </a:r>
            <a:r>
              <a:rPr lang="en-US" dirty="0"/>
              <a:t>teacher is the second most important person in </a:t>
            </a:r>
            <a:r>
              <a:rPr lang="hr-HR" dirty="0" smtClean="0"/>
              <a:t>a</a:t>
            </a:r>
            <a:r>
              <a:rPr lang="en-US" dirty="0" smtClean="0"/>
              <a:t> </a:t>
            </a:r>
            <a:r>
              <a:rPr lang="en-US" dirty="0"/>
              <a:t>child’s life (after </a:t>
            </a:r>
            <a:r>
              <a:rPr lang="en-US" dirty="0" smtClean="0"/>
              <a:t>her</a:t>
            </a:r>
            <a:r>
              <a:rPr lang="hr-HR" dirty="0" smtClean="0"/>
              <a:t>/his</a:t>
            </a:r>
            <a:r>
              <a:rPr lang="en-US" dirty="0" smtClean="0"/>
              <a:t> </a:t>
            </a:r>
            <a:r>
              <a:rPr lang="en-US" dirty="0"/>
              <a:t>parents, of course). </a:t>
            </a:r>
            <a:endParaRPr lang="hr-HR" dirty="0" smtClean="0"/>
          </a:p>
          <a:p>
            <a:pPr>
              <a:buNone/>
            </a:pPr>
            <a:endParaRPr lang="hr-HR" dirty="0" smtClean="0"/>
          </a:p>
          <a:p>
            <a:r>
              <a:rPr lang="hr-HR" dirty="0" smtClean="0"/>
              <a:t>A</a:t>
            </a:r>
            <a:r>
              <a:rPr lang="en-US" dirty="0" smtClean="0"/>
              <a:t> </a:t>
            </a:r>
            <a:r>
              <a:rPr lang="en-US" dirty="0"/>
              <a:t>positive parent-teacher relationship contributes to your child’s school </a:t>
            </a:r>
            <a:r>
              <a:rPr lang="en-US" dirty="0" smtClean="0"/>
              <a:t>success</a:t>
            </a:r>
            <a:endParaRPr lang="hr-HR" dirty="0" smtClean="0"/>
          </a:p>
          <a:p>
            <a:pPr>
              <a:buNone/>
            </a:pPr>
            <a:endParaRPr lang="hr-HR" dirty="0" smtClean="0"/>
          </a:p>
          <a:p>
            <a:r>
              <a:rPr lang="en-US" dirty="0"/>
              <a:t>This positive relationship makes a child feel like the important people in his life are working together</a:t>
            </a:r>
            <a:r>
              <a:rPr lang="en-US" dirty="0" smtClean="0"/>
              <a:t>.</a:t>
            </a:r>
            <a:endParaRPr lang="hr-HR" dirty="0" smtClean="0"/>
          </a:p>
          <a:p>
            <a:pPr>
              <a:buNone/>
            </a:pPr>
            <a:endParaRPr lang="hr-H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7467600" cy="1357322"/>
          </a:xfrm>
        </p:spPr>
        <p:txBody>
          <a:bodyPr>
            <a:normAutofit fontScale="90000"/>
          </a:bodyPr>
          <a:lstStyle/>
          <a:p>
            <a:r>
              <a:rPr lang="hr-HR" b="1" dirty="0" smtClean="0"/>
              <a:t>                                                                                  </a:t>
            </a:r>
            <a:br>
              <a:rPr lang="hr-HR" b="1" dirty="0" smtClean="0"/>
            </a:br>
            <a:r>
              <a:rPr lang="hr-HR" b="1" dirty="0" smtClean="0"/>
              <a:t/>
            </a:r>
            <a:br>
              <a:rPr lang="hr-HR" b="1" dirty="0" smtClean="0"/>
            </a:br>
            <a:r>
              <a:rPr lang="hr-HR" b="1" dirty="0" smtClean="0"/>
              <a:t/>
            </a:r>
            <a:br>
              <a:rPr lang="hr-HR" b="1" dirty="0" smtClean="0"/>
            </a:br>
            <a:r>
              <a:rPr lang="hr-HR" b="1" dirty="0" smtClean="0">
                <a:solidFill>
                  <a:srgbClr val="00B050"/>
                </a:solidFill>
              </a:rPr>
              <a:t>Example 1</a:t>
            </a:r>
            <a:r>
              <a:rPr lang="hr-HR" b="1" dirty="0" smtClean="0"/>
              <a:t/>
            </a:r>
            <a:br>
              <a:rPr lang="hr-HR" b="1" dirty="0" smtClean="0"/>
            </a:br>
            <a:r>
              <a:rPr lang="tr-TR" b="1" dirty="0" smtClean="0"/>
              <a:t>LONG TERM </a:t>
            </a:r>
            <a:r>
              <a:rPr lang="hr-HR" b="1" dirty="0" smtClean="0"/>
              <a:t>PARTNERSHIP WITH THE WHOLE FAMILY</a:t>
            </a:r>
            <a:r>
              <a:rPr lang="hr-HR" dirty="0" smtClean="0"/>
              <a:t/>
            </a:r>
            <a:br>
              <a:rPr lang="hr-HR" dirty="0" smtClean="0"/>
            </a:br>
            <a:endParaRPr lang="hr-HR" dirty="0"/>
          </a:p>
        </p:txBody>
      </p:sp>
      <p:sp>
        <p:nvSpPr>
          <p:cNvPr id="3" name="Content Placeholder 2"/>
          <p:cNvSpPr>
            <a:spLocks noGrp="1"/>
          </p:cNvSpPr>
          <p:nvPr>
            <p:ph sz="quarter" idx="1"/>
          </p:nvPr>
        </p:nvSpPr>
        <p:spPr/>
        <p:txBody>
          <a:bodyPr/>
          <a:lstStyle/>
          <a:p>
            <a:pPr>
              <a:buNone/>
            </a:pPr>
            <a:endParaRPr lang="hr-HR" dirty="0" smtClean="0"/>
          </a:p>
          <a:p>
            <a:pPr lvl="0"/>
            <a:r>
              <a:rPr lang="tr-TR" dirty="0" smtClean="0"/>
              <a:t>Adaptation period in the group</a:t>
            </a:r>
            <a:endParaRPr lang="hr-HR" dirty="0" smtClean="0"/>
          </a:p>
          <a:p>
            <a:pPr lvl="0"/>
            <a:r>
              <a:rPr lang="tr-TR" dirty="0" smtClean="0"/>
              <a:t>Workshop within the Comenius project regarding the water pollution</a:t>
            </a:r>
            <a:endParaRPr lang="hr-HR" dirty="0" smtClean="0"/>
          </a:p>
          <a:p>
            <a:pPr lvl="0"/>
            <a:r>
              <a:rPr lang="tr-TR" dirty="0" smtClean="0"/>
              <a:t>Landscaping the back yard and gardening </a:t>
            </a:r>
            <a:endParaRPr lang="hr-HR" dirty="0" smtClean="0"/>
          </a:p>
          <a:p>
            <a:pPr lvl="0"/>
            <a:r>
              <a:rPr lang="tr-TR" dirty="0" smtClean="0"/>
              <a:t>Visting the grandparents farm ( with 2 groups )</a:t>
            </a:r>
            <a:endParaRPr lang="hr-HR" dirty="0" smtClean="0"/>
          </a:p>
          <a:p>
            <a:pPr lvl="0"/>
            <a:r>
              <a:rPr lang="tr-TR" dirty="0" smtClean="0"/>
              <a:t>Celebrations with the family at their home</a:t>
            </a:r>
            <a:endParaRPr lang="hr-HR" dirty="0" smtClean="0"/>
          </a:p>
          <a:p>
            <a:pPr lvl="0"/>
            <a:r>
              <a:rPr lang="tr-TR" dirty="0" smtClean="0"/>
              <a:t>Different workshops during the years</a:t>
            </a:r>
            <a:endParaRPr lang="hr-HR" dirty="0" smtClean="0"/>
          </a:p>
          <a:p>
            <a:endParaRPr lang="hr-H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7467600" cy="1071570"/>
          </a:xfrm>
        </p:spPr>
        <p:txBody>
          <a:bodyPr>
            <a:noAutofit/>
          </a:bodyPr>
          <a:lstStyle/>
          <a:p>
            <a:r>
              <a:rPr lang="hr-HR" sz="2800" dirty="0" smtClean="0">
                <a:latin typeface="Lucida Handwriting" pitchFamily="66" charset="0"/>
              </a:rPr>
              <a:t>WORKSHOP WITHIN THE COMENIUS PROJECT ( MOTHER )</a:t>
            </a:r>
            <a:endParaRPr lang="hr-HR" sz="2800" dirty="0">
              <a:latin typeface="Lucida Handwriting" pitchFamily="66" charset="0"/>
            </a:endParaRPr>
          </a:p>
        </p:txBody>
      </p:sp>
      <p:pic>
        <p:nvPicPr>
          <p:cNvPr id="12" name="Content Placeholder 11" descr="mijo1.jpg"/>
          <p:cNvPicPr>
            <a:picLocks noGrp="1" noChangeAspect="1"/>
          </p:cNvPicPr>
          <p:nvPr>
            <p:ph sz="quarter" idx="1"/>
          </p:nvPr>
        </p:nvPicPr>
        <p:blipFill>
          <a:blip r:embed="rId2" cstate="print"/>
          <a:stretch>
            <a:fillRect/>
          </a:stretch>
        </p:blipFill>
        <p:spPr>
          <a:xfrm>
            <a:off x="571472" y="2214554"/>
            <a:ext cx="2714644" cy="3439858"/>
          </a:xfrm>
        </p:spPr>
      </p:pic>
      <p:pic>
        <p:nvPicPr>
          <p:cNvPr id="14" name="Picture 13" descr="mijo3.jpg"/>
          <p:cNvPicPr>
            <a:picLocks noChangeAspect="1"/>
          </p:cNvPicPr>
          <p:nvPr/>
        </p:nvPicPr>
        <p:blipFill>
          <a:blip r:embed="rId3" cstate="print"/>
          <a:stretch>
            <a:fillRect/>
          </a:stretch>
        </p:blipFill>
        <p:spPr>
          <a:xfrm>
            <a:off x="3643306" y="2214554"/>
            <a:ext cx="4357718" cy="34290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pic>
        <p:nvPicPr>
          <p:cNvPr id="7" name="Content Placeholder 6" descr="mijo4.jpg"/>
          <p:cNvPicPr>
            <a:picLocks noGrp="1" noChangeAspect="1"/>
          </p:cNvPicPr>
          <p:nvPr>
            <p:ph sz="quarter" idx="2"/>
          </p:nvPr>
        </p:nvPicPr>
        <p:blipFill>
          <a:blip r:embed="rId2" cstate="print"/>
          <a:stretch>
            <a:fillRect/>
          </a:stretch>
        </p:blipFill>
        <p:spPr>
          <a:xfrm>
            <a:off x="214282" y="2571744"/>
            <a:ext cx="4143404" cy="3071834"/>
          </a:xfrm>
        </p:spPr>
      </p:pic>
      <p:pic>
        <p:nvPicPr>
          <p:cNvPr id="8" name="Content Placeholder 7" descr="P1070013.JPG"/>
          <p:cNvPicPr>
            <a:picLocks noGrp="1" noChangeAspect="1"/>
          </p:cNvPicPr>
          <p:nvPr>
            <p:ph sz="quarter" idx="4"/>
          </p:nvPr>
        </p:nvPicPr>
        <p:blipFill>
          <a:blip r:embed="rId3" cstate="print"/>
          <a:stretch>
            <a:fillRect/>
          </a:stretch>
        </p:blipFill>
        <p:spPr>
          <a:xfrm>
            <a:off x="4575174" y="2571744"/>
            <a:ext cx="3997354" cy="3071834"/>
          </a:xfrm>
        </p:spPr>
      </p:pic>
      <p:sp>
        <p:nvSpPr>
          <p:cNvPr id="5" name="Text Placeholder 4"/>
          <p:cNvSpPr>
            <a:spLocks noGrp="1"/>
          </p:cNvSpPr>
          <p:nvPr>
            <p:ph type="body" sz="quarter" idx="1"/>
          </p:nvPr>
        </p:nvSpPr>
        <p:spPr>
          <a:xfrm>
            <a:off x="285720" y="1357298"/>
            <a:ext cx="4000528" cy="785818"/>
          </a:xfrm>
        </p:spPr>
        <p:txBody>
          <a:bodyPr/>
          <a:lstStyle/>
          <a:p>
            <a:r>
              <a:rPr lang="hr-HR" dirty="0" smtClean="0">
                <a:latin typeface="Lucida Handwriting" pitchFamily="66" charset="0"/>
              </a:rPr>
              <a:t>LANDSCAPING ( FATHER )</a:t>
            </a:r>
            <a:endParaRPr lang="hr-HR" dirty="0">
              <a:latin typeface="Lucida Handwriting" pitchFamily="66" charset="0"/>
            </a:endParaRPr>
          </a:p>
        </p:txBody>
      </p:sp>
      <p:sp>
        <p:nvSpPr>
          <p:cNvPr id="6" name="Text Placeholder 5"/>
          <p:cNvSpPr>
            <a:spLocks noGrp="1"/>
          </p:cNvSpPr>
          <p:nvPr>
            <p:ph type="body" sz="quarter" idx="3"/>
          </p:nvPr>
        </p:nvSpPr>
        <p:spPr>
          <a:xfrm>
            <a:off x="4572000" y="1357298"/>
            <a:ext cx="3929090" cy="785818"/>
          </a:xfrm>
        </p:spPr>
        <p:txBody>
          <a:bodyPr/>
          <a:lstStyle/>
          <a:p>
            <a:r>
              <a:rPr lang="hr-HR" dirty="0" smtClean="0">
                <a:latin typeface="Lucida Handwriting" pitchFamily="66" charset="0"/>
              </a:rPr>
              <a:t>HOCKEY GAME                                ( WHOLE FAMILY )</a:t>
            </a:r>
            <a:endParaRPr lang="hr-HR" dirty="0">
              <a:latin typeface="Lucida Handwriting"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785794"/>
            <a:ext cx="2786082" cy="1643074"/>
          </a:xfrm>
        </p:spPr>
        <p:txBody>
          <a:bodyPr>
            <a:normAutofit/>
          </a:bodyPr>
          <a:lstStyle/>
          <a:p>
            <a:r>
              <a:rPr lang="hr-HR" sz="2400" dirty="0" smtClean="0">
                <a:latin typeface="Lucida Handwriting" pitchFamily="66" charset="0"/>
                <a:cs typeface="Arial" pitchFamily="34" charset="0"/>
              </a:rPr>
              <a:t>CELEBRATIONS WITH THE FAMILY AT THEIR HOME</a:t>
            </a:r>
            <a:endParaRPr lang="hr-HR" sz="2400" dirty="0">
              <a:latin typeface="Lucida Handwriting" pitchFamily="66" charset="0"/>
              <a:cs typeface="Arial" pitchFamily="34" charset="0"/>
            </a:endParaRPr>
          </a:p>
        </p:txBody>
      </p:sp>
      <p:pic>
        <p:nvPicPr>
          <p:cNvPr id="4" name="Content Placeholder 3" descr="20160521_185402.jpg"/>
          <p:cNvPicPr>
            <a:picLocks noGrp="1" noChangeAspect="1"/>
          </p:cNvPicPr>
          <p:nvPr>
            <p:ph sz="quarter" idx="1"/>
          </p:nvPr>
        </p:nvPicPr>
        <p:blipFill>
          <a:blip r:embed="rId2" cstate="print"/>
          <a:stretch>
            <a:fillRect/>
          </a:stretch>
        </p:blipFill>
        <p:spPr>
          <a:xfrm>
            <a:off x="214282" y="3500438"/>
            <a:ext cx="5072098" cy="3214710"/>
          </a:xfrm>
        </p:spPr>
      </p:pic>
      <p:pic>
        <p:nvPicPr>
          <p:cNvPr id="5" name="Picture 4" descr="20160521_190743.jpg"/>
          <p:cNvPicPr>
            <a:picLocks noChangeAspect="1"/>
          </p:cNvPicPr>
          <p:nvPr/>
        </p:nvPicPr>
        <p:blipFill>
          <a:blip r:embed="rId3" cstate="print"/>
          <a:stretch>
            <a:fillRect/>
          </a:stretch>
        </p:blipFill>
        <p:spPr>
          <a:xfrm>
            <a:off x="3286116" y="214290"/>
            <a:ext cx="5214942" cy="32147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pic>
        <p:nvPicPr>
          <p:cNvPr id="4" name="Content Placeholder 3" descr="20160521_172712.jpg"/>
          <p:cNvPicPr>
            <a:picLocks noGrp="1" noChangeAspect="1"/>
          </p:cNvPicPr>
          <p:nvPr>
            <p:ph sz="quarter" idx="1"/>
          </p:nvPr>
        </p:nvPicPr>
        <p:blipFill>
          <a:blip r:embed="rId2" cstate="print"/>
          <a:stretch>
            <a:fillRect/>
          </a:stretch>
        </p:blipFill>
        <p:spPr>
          <a:xfrm>
            <a:off x="457200" y="1571612"/>
            <a:ext cx="7615262" cy="45656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57166"/>
            <a:ext cx="7467600" cy="857256"/>
          </a:xfrm>
        </p:spPr>
        <p:txBody>
          <a:bodyPr/>
          <a:lstStyle/>
          <a:p>
            <a:r>
              <a:rPr lang="hr-HR" b="1" dirty="0" smtClean="0"/>
              <a:t>BENEFITS</a:t>
            </a:r>
            <a:r>
              <a:rPr lang="hr-HR" dirty="0" smtClean="0"/>
              <a:t> </a:t>
            </a:r>
            <a:endParaRPr lang="hr-HR" dirty="0"/>
          </a:p>
        </p:txBody>
      </p:sp>
      <p:sp>
        <p:nvSpPr>
          <p:cNvPr id="3" name="Content Placeholder 2"/>
          <p:cNvSpPr>
            <a:spLocks noGrp="1"/>
          </p:cNvSpPr>
          <p:nvPr>
            <p:ph sz="quarter" idx="1"/>
          </p:nvPr>
        </p:nvSpPr>
        <p:spPr>
          <a:xfrm>
            <a:off x="457200" y="1357298"/>
            <a:ext cx="7467600" cy="5116654"/>
          </a:xfrm>
        </p:spPr>
        <p:txBody>
          <a:bodyPr>
            <a:normAutofit fontScale="85000" lnSpcReduction="20000"/>
          </a:bodyPr>
          <a:lstStyle/>
          <a:p>
            <a:pPr algn="just"/>
            <a:r>
              <a:rPr lang="tr-TR" dirty="0" smtClean="0"/>
              <a:t>The whole family has been involved in the early age education throughout the years which resulted in a great cooperation between preschool and family and many great moments together. </a:t>
            </a:r>
            <a:r>
              <a:rPr lang="hr-HR" dirty="0" smtClean="0"/>
              <a:t>                                                                                  </a:t>
            </a:r>
          </a:p>
          <a:p>
            <a:pPr algn="just"/>
            <a:r>
              <a:rPr lang="tr-TR" dirty="0" smtClean="0"/>
              <a:t>Mother was in a group during the adaptation period ( both of her kids ) which went pretty smooth and the girl was well adapted into the group. In the years to come she held a workshop within the Comenius project regarding the water pol</a:t>
            </a:r>
            <a:r>
              <a:rPr lang="hr-HR" dirty="0" smtClean="0"/>
              <a:t>l</a:t>
            </a:r>
            <a:r>
              <a:rPr lang="tr-TR" dirty="0" smtClean="0"/>
              <a:t>ution and father was actively engaged in landscaping of our back yard and gardening. In that way parents actively participate</a:t>
            </a:r>
            <a:r>
              <a:rPr lang="hr-HR" dirty="0" smtClean="0"/>
              <a:t>d</a:t>
            </a:r>
            <a:r>
              <a:rPr lang="tr-TR" dirty="0" smtClean="0"/>
              <a:t> in the process and show</a:t>
            </a:r>
            <a:r>
              <a:rPr lang="hr-HR" dirty="0" smtClean="0"/>
              <a:t>n</a:t>
            </a:r>
            <a:r>
              <a:rPr lang="tr-TR" dirty="0" smtClean="0"/>
              <a:t> their children the importance of education and</a:t>
            </a:r>
            <a:r>
              <a:rPr lang="hr-HR" dirty="0" smtClean="0"/>
              <a:t> partnership</a:t>
            </a:r>
            <a:r>
              <a:rPr lang="tr-TR" dirty="0" smtClean="0"/>
              <a:t> with school. </a:t>
            </a:r>
            <a:r>
              <a:rPr lang="hr-HR" dirty="0" smtClean="0"/>
              <a:t>                                                </a:t>
            </a:r>
          </a:p>
          <a:p>
            <a:pPr algn="just"/>
            <a:r>
              <a:rPr lang="tr-TR" dirty="0" smtClean="0"/>
              <a:t>With their second child ( boy ) the adaptation wasn`t necessary because by that time he got to know both of the teachers as well as the group. Our </a:t>
            </a:r>
            <a:r>
              <a:rPr lang="hr-HR" dirty="0" smtClean="0"/>
              <a:t>partnership</a:t>
            </a:r>
            <a:r>
              <a:rPr lang="tr-TR" dirty="0" smtClean="0"/>
              <a:t> still continues through different activities such as visits to the grandparents farm with the whole group and also visit to the parents home for special occasions ( children birthdays and barbecues organized by the family Jurišević )</a:t>
            </a:r>
            <a:r>
              <a:rPr lang="tr-TR" b="1" dirty="0" smtClean="0"/>
              <a:t>. </a:t>
            </a:r>
            <a:endParaRPr lang="hr-HR" dirty="0" smtClean="0"/>
          </a:p>
          <a:p>
            <a:pPr>
              <a:buNone/>
            </a:pPr>
            <a:endParaRPr lang="hr-HR" dirty="0" smtClean="0"/>
          </a:p>
          <a:p>
            <a:endParaRPr lang="hr-H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7467600" cy="1071570"/>
          </a:xfrm>
        </p:spPr>
        <p:txBody>
          <a:bodyPr>
            <a:normAutofit fontScale="90000"/>
          </a:bodyPr>
          <a:lstStyle/>
          <a:p>
            <a:r>
              <a:rPr lang="hr-HR" sz="2800" dirty="0" smtClean="0">
                <a:solidFill>
                  <a:srgbClr val="FFC000"/>
                </a:solidFill>
              </a:rPr>
              <a:t>EXAMPLE 2</a:t>
            </a:r>
            <a:br>
              <a:rPr lang="hr-HR" sz="2800" dirty="0" smtClean="0">
                <a:solidFill>
                  <a:srgbClr val="FFC000"/>
                </a:solidFill>
              </a:rPr>
            </a:br>
            <a:r>
              <a:rPr lang="hr-HR" sz="2800" b="1" dirty="0" smtClean="0">
                <a:solidFill>
                  <a:schemeClr val="accent1"/>
                </a:solidFill>
              </a:rPr>
              <a:t>WELCOME WEEK PARTY</a:t>
            </a:r>
            <a:r>
              <a:rPr lang="hr-HR" dirty="0" smtClean="0">
                <a:solidFill>
                  <a:srgbClr val="FFC000"/>
                </a:solidFill>
              </a:rPr>
              <a:t/>
            </a:r>
            <a:br>
              <a:rPr lang="hr-HR" dirty="0" smtClean="0">
                <a:solidFill>
                  <a:srgbClr val="FFC000"/>
                </a:solidFill>
              </a:rPr>
            </a:br>
            <a:endParaRPr lang="hr-HR" dirty="0">
              <a:solidFill>
                <a:srgbClr val="FFC000"/>
              </a:solidFill>
            </a:endParaRPr>
          </a:p>
        </p:txBody>
      </p:sp>
      <p:sp>
        <p:nvSpPr>
          <p:cNvPr id="3" name="Content Placeholder 2"/>
          <p:cNvSpPr>
            <a:spLocks noGrp="1"/>
          </p:cNvSpPr>
          <p:nvPr>
            <p:ph sz="quarter" idx="1"/>
          </p:nvPr>
        </p:nvSpPr>
        <p:spPr/>
        <p:txBody>
          <a:bodyPr/>
          <a:lstStyle/>
          <a:p>
            <a:pPr lvl="0"/>
            <a:r>
              <a:rPr lang="tr-TR" dirty="0" smtClean="0"/>
              <a:t>Annual welcome party at the beginning of the school year</a:t>
            </a:r>
            <a:endParaRPr lang="hr-HR" dirty="0" smtClean="0"/>
          </a:p>
          <a:p>
            <a:pPr lvl="0"/>
            <a:r>
              <a:rPr lang="tr-TR" dirty="0" smtClean="0"/>
              <a:t>Main goals: getting to know each other, developing social emotional connection, bonding as a group, making the transition from home to kindergarten less stressful </a:t>
            </a:r>
            <a:endParaRPr lang="hr-HR" dirty="0" smtClean="0"/>
          </a:p>
          <a:p>
            <a:pPr lvl="0"/>
            <a:r>
              <a:rPr lang="tr-TR" dirty="0" smtClean="0"/>
              <a:t>Activities: competition games, group dance, different sports, work activities (wall painting), barbecue</a:t>
            </a:r>
            <a:endParaRPr lang="hr-HR" dirty="0" smtClean="0"/>
          </a:p>
          <a:p>
            <a:endParaRPr lang="hr-H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158</TotalTime>
  <Words>553</Words>
  <Application>Microsoft Office PowerPoint</Application>
  <PresentationFormat>On-screen Show (4:3)</PresentationFormat>
  <Paragraphs>36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Oriel</vt:lpstr>
      <vt:lpstr>WORKING TOGETHER</vt:lpstr>
      <vt:lpstr>WHY IS IT IMPORTANT?</vt:lpstr>
      <vt:lpstr>                                                                                     Example 1 LONG TERM PARTNERSHIP WITH THE WHOLE FAMILY </vt:lpstr>
      <vt:lpstr>WORKSHOP WITHIN THE COMENIUS PROJECT ( MOTHER )</vt:lpstr>
      <vt:lpstr>PowerPoint Presentation</vt:lpstr>
      <vt:lpstr>CELEBRATIONS WITH THE FAMILY AT THEIR HOME</vt:lpstr>
      <vt:lpstr>PowerPoint Presentation</vt:lpstr>
      <vt:lpstr>BENEFITS </vt:lpstr>
      <vt:lpstr>EXAMPLE 2 WELCOME WEEK PARTY </vt:lpstr>
      <vt:lpstr>PowerPoint Presentation</vt:lpstr>
      <vt:lpstr>PowerPoint Presentation</vt:lpstr>
      <vt:lpstr>BENEFITS</vt:lpstr>
      <vt:lpstr>   croatian erasmus+ team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dc:title>
  <dc:creator>Dijana</dc:creator>
  <cp:lastModifiedBy>a</cp:lastModifiedBy>
  <cp:revision>20</cp:revision>
  <dcterms:created xsi:type="dcterms:W3CDTF">2017-05-06T12:29:45Z</dcterms:created>
  <dcterms:modified xsi:type="dcterms:W3CDTF">2017-05-29T07:48:30Z</dcterms:modified>
</cp:coreProperties>
</file>