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3" r:id="rId7"/>
    <p:sldId id="262" r:id="rId8"/>
    <p:sldId id="264" r:id="rId9"/>
    <p:sldId id="265" r:id="rId10"/>
    <p:sldId id="266" r:id="rId11"/>
    <p:sldId id="267" r:id="rId12"/>
    <p:sldId id="268" r:id="rId13"/>
    <p:sldId id="269" r:id="rId14"/>
    <p:sldId id="270" r:id="rId15"/>
    <p:sldId id="271" r:id="rId16"/>
    <p:sldId id="272" r:id="rId17"/>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46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smtClean="0"/>
              <a:t>Kliknite sem a upravte štýl predlohy nadpisov.</a:t>
            </a:r>
            <a:endParaRPr lang="sk-SK"/>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Kliknite sem a upravte štýl predlohy podnadpisov.</a:t>
            </a:r>
            <a:endParaRPr lang="sk-SK"/>
          </a:p>
        </p:txBody>
      </p:sp>
      <p:sp>
        <p:nvSpPr>
          <p:cNvPr id="4" name="Zástupný symbol dátumu 3"/>
          <p:cNvSpPr>
            <a:spLocks noGrp="1"/>
          </p:cNvSpPr>
          <p:nvPr>
            <p:ph type="dt" sz="half" idx="10"/>
          </p:nvPr>
        </p:nvSpPr>
        <p:spPr/>
        <p:txBody>
          <a:bodyPr/>
          <a:lstStyle/>
          <a:p>
            <a:fld id="{98A38CA2-4492-46FD-B7D9-5F6EEC67C3D2}" type="datetimeFigureOut">
              <a:rPr lang="sk-SK" smtClean="0"/>
              <a:pPr/>
              <a:t>9. 1. 2014</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C5FAC1F8-4A65-4A68-AD88-FE101427DBA2}" type="slidenum">
              <a:rPr lang="sk-SK" smtClean="0"/>
              <a:pPr/>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98A38CA2-4492-46FD-B7D9-5F6EEC67C3D2}" type="datetimeFigureOut">
              <a:rPr lang="sk-SK" smtClean="0"/>
              <a:pPr/>
              <a:t>9. 1. 2014</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C5FAC1F8-4A65-4A68-AD88-FE101427DBA2}" type="slidenum">
              <a:rPr lang="sk-SK" smtClean="0"/>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98A38CA2-4492-46FD-B7D9-5F6EEC67C3D2}" type="datetimeFigureOut">
              <a:rPr lang="sk-SK" smtClean="0"/>
              <a:pPr/>
              <a:t>9. 1. 2014</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C5FAC1F8-4A65-4A68-AD88-FE101427DBA2}" type="slidenum">
              <a:rPr lang="sk-SK" smtClean="0"/>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idx="1"/>
          </p:nvPr>
        </p:nvSpPr>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98A38CA2-4492-46FD-B7D9-5F6EEC67C3D2}" type="datetimeFigureOut">
              <a:rPr lang="sk-SK" smtClean="0"/>
              <a:pPr/>
              <a:t>9. 1. 2014</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C5FAC1F8-4A65-4A68-AD88-FE101427DBA2}" type="slidenum">
              <a:rPr lang="sk-SK" smtClean="0"/>
              <a:pPr/>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Kliknite sem a upravte štýly predlohy textu.</a:t>
            </a:r>
          </a:p>
        </p:txBody>
      </p:sp>
      <p:sp>
        <p:nvSpPr>
          <p:cNvPr id="4" name="Zástupný symbol dátumu 3"/>
          <p:cNvSpPr>
            <a:spLocks noGrp="1"/>
          </p:cNvSpPr>
          <p:nvPr>
            <p:ph type="dt" sz="half" idx="10"/>
          </p:nvPr>
        </p:nvSpPr>
        <p:spPr/>
        <p:txBody>
          <a:bodyPr/>
          <a:lstStyle/>
          <a:p>
            <a:fld id="{98A38CA2-4492-46FD-B7D9-5F6EEC67C3D2}" type="datetimeFigureOut">
              <a:rPr lang="sk-SK" smtClean="0"/>
              <a:pPr/>
              <a:t>9. 1. 2014</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C5FAC1F8-4A65-4A68-AD88-FE101427DBA2}" type="slidenum">
              <a:rPr lang="sk-SK" smtClean="0"/>
              <a:pPr/>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dátumu 4"/>
          <p:cNvSpPr>
            <a:spLocks noGrp="1"/>
          </p:cNvSpPr>
          <p:nvPr>
            <p:ph type="dt" sz="half" idx="10"/>
          </p:nvPr>
        </p:nvSpPr>
        <p:spPr/>
        <p:txBody>
          <a:bodyPr/>
          <a:lstStyle/>
          <a:p>
            <a:fld id="{98A38CA2-4492-46FD-B7D9-5F6EEC67C3D2}" type="datetimeFigureOut">
              <a:rPr lang="sk-SK" smtClean="0"/>
              <a:pPr/>
              <a:t>9. 1. 2014</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C5FAC1F8-4A65-4A68-AD88-FE101427DBA2}" type="slidenum">
              <a:rPr lang="sk-SK" smtClean="0"/>
              <a:pPr/>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symbol dátumu 6"/>
          <p:cNvSpPr>
            <a:spLocks noGrp="1"/>
          </p:cNvSpPr>
          <p:nvPr>
            <p:ph type="dt" sz="half" idx="10"/>
          </p:nvPr>
        </p:nvSpPr>
        <p:spPr/>
        <p:txBody>
          <a:bodyPr/>
          <a:lstStyle/>
          <a:p>
            <a:fld id="{98A38CA2-4492-46FD-B7D9-5F6EEC67C3D2}" type="datetimeFigureOut">
              <a:rPr lang="sk-SK" smtClean="0"/>
              <a:pPr/>
              <a:t>9. 1. 2014</a:t>
            </a:fld>
            <a:endParaRPr lang="sk-SK"/>
          </a:p>
        </p:txBody>
      </p:sp>
      <p:sp>
        <p:nvSpPr>
          <p:cNvPr id="8" name="Zástupný symbol päty 7"/>
          <p:cNvSpPr>
            <a:spLocks noGrp="1"/>
          </p:cNvSpPr>
          <p:nvPr>
            <p:ph type="ftr" sz="quarter" idx="11"/>
          </p:nvPr>
        </p:nvSpPr>
        <p:spPr/>
        <p:txBody>
          <a:bodyPr/>
          <a:lstStyle/>
          <a:p>
            <a:endParaRPr lang="sk-SK"/>
          </a:p>
        </p:txBody>
      </p:sp>
      <p:sp>
        <p:nvSpPr>
          <p:cNvPr id="9" name="Zástupný symbol čísla snímky 8"/>
          <p:cNvSpPr>
            <a:spLocks noGrp="1"/>
          </p:cNvSpPr>
          <p:nvPr>
            <p:ph type="sldNum" sz="quarter" idx="12"/>
          </p:nvPr>
        </p:nvSpPr>
        <p:spPr/>
        <p:txBody>
          <a:bodyPr/>
          <a:lstStyle/>
          <a:p>
            <a:fld id="{C5FAC1F8-4A65-4A68-AD88-FE101427DBA2}" type="slidenum">
              <a:rPr lang="sk-SK" smtClean="0"/>
              <a:pPr/>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dátumu 2"/>
          <p:cNvSpPr>
            <a:spLocks noGrp="1"/>
          </p:cNvSpPr>
          <p:nvPr>
            <p:ph type="dt" sz="half" idx="10"/>
          </p:nvPr>
        </p:nvSpPr>
        <p:spPr/>
        <p:txBody>
          <a:bodyPr/>
          <a:lstStyle/>
          <a:p>
            <a:fld id="{98A38CA2-4492-46FD-B7D9-5F6EEC67C3D2}" type="datetimeFigureOut">
              <a:rPr lang="sk-SK" smtClean="0"/>
              <a:pPr/>
              <a:t>9. 1. 2014</a:t>
            </a:fld>
            <a:endParaRPr lang="sk-SK"/>
          </a:p>
        </p:txBody>
      </p:sp>
      <p:sp>
        <p:nvSpPr>
          <p:cNvPr id="4" name="Zástupný symbol päty 3"/>
          <p:cNvSpPr>
            <a:spLocks noGrp="1"/>
          </p:cNvSpPr>
          <p:nvPr>
            <p:ph type="ftr" sz="quarter" idx="11"/>
          </p:nvPr>
        </p:nvSpPr>
        <p:spPr/>
        <p:txBody>
          <a:bodyPr/>
          <a:lstStyle/>
          <a:p>
            <a:endParaRPr lang="sk-SK"/>
          </a:p>
        </p:txBody>
      </p:sp>
      <p:sp>
        <p:nvSpPr>
          <p:cNvPr id="5" name="Zástupný symbol čísla snímky 4"/>
          <p:cNvSpPr>
            <a:spLocks noGrp="1"/>
          </p:cNvSpPr>
          <p:nvPr>
            <p:ph type="sldNum" sz="quarter" idx="12"/>
          </p:nvPr>
        </p:nvSpPr>
        <p:spPr/>
        <p:txBody>
          <a:bodyPr/>
          <a:lstStyle/>
          <a:p>
            <a:fld id="{C5FAC1F8-4A65-4A68-AD88-FE101427DBA2}" type="slidenum">
              <a:rPr lang="sk-SK" smtClean="0"/>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98A38CA2-4492-46FD-B7D9-5F6EEC67C3D2}" type="datetimeFigureOut">
              <a:rPr lang="sk-SK" smtClean="0"/>
              <a:pPr/>
              <a:t>9. 1. 2014</a:t>
            </a:fld>
            <a:endParaRPr lang="sk-SK"/>
          </a:p>
        </p:txBody>
      </p:sp>
      <p:sp>
        <p:nvSpPr>
          <p:cNvPr id="3" name="Zástupný symbol päty 2"/>
          <p:cNvSpPr>
            <a:spLocks noGrp="1"/>
          </p:cNvSpPr>
          <p:nvPr>
            <p:ph type="ftr" sz="quarter" idx="11"/>
          </p:nvPr>
        </p:nvSpPr>
        <p:spPr/>
        <p:txBody>
          <a:bodyPr/>
          <a:lstStyle/>
          <a:p>
            <a:endParaRPr lang="sk-SK"/>
          </a:p>
        </p:txBody>
      </p:sp>
      <p:sp>
        <p:nvSpPr>
          <p:cNvPr id="4" name="Zástupný symbol čísla snímky 3"/>
          <p:cNvSpPr>
            <a:spLocks noGrp="1"/>
          </p:cNvSpPr>
          <p:nvPr>
            <p:ph type="sldNum" sz="quarter" idx="12"/>
          </p:nvPr>
        </p:nvSpPr>
        <p:spPr/>
        <p:txBody>
          <a:bodyPr/>
          <a:lstStyle/>
          <a:p>
            <a:fld id="{C5FAC1F8-4A65-4A68-AD88-FE101427DBA2}" type="slidenum">
              <a:rPr lang="sk-SK" smtClean="0"/>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Kliknite sem a upravte štýl predlohy nadpisov.</a:t>
            </a:r>
            <a:endParaRPr lang="sk-SK"/>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98A38CA2-4492-46FD-B7D9-5F6EEC67C3D2}" type="datetimeFigureOut">
              <a:rPr lang="sk-SK" smtClean="0"/>
              <a:pPr/>
              <a:t>9. 1. 2014</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C5FAC1F8-4A65-4A68-AD88-FE101427DBA2}" type="slidenum">
              <a:rPr lang="sk-SK" smtClean="0"/>
              <a:pPr/>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Kliknite sem a upravte štýl predlohy nadpisov.</a:t>
            </a:r>
            <a:endParaRPr lang="sk-SK"/>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98A38CA2-4492-46FD-B7D9-5F6EEC67C3D2}" type="datetimeFigureOut">
              <a:rPr lang="sk-SK" smtClean="0"/>
              <a:pPr/>
              <a:t>9. 1. 2014</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C5FAC1F8-4A65-4A68-AD88-FE101427DBA2}" type="slidenum">
              <a:rPr lang="sk-SK" smtClean="0"/>
              <a:pPr/>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A38CA2-4492-46FD-B7D9-5F6EEC67C3D2}" type="datetimeFigureOut">
              <a:rPr lang="sk-SK" smtClean="0"/>
              <a:pPr/>
              <a:t>9. 1. 2014</a:t>
            </a:fld>
            <a:endParaRPr lang="sk-SK"/>
          </a:p>
        </p:txBody>
      </p:sp>
      <p:sp>
        <p:nvSpPr>
          <p:cNvPr id="5" name="Zástupný symbol päty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symbol čísla snímky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FAC1F8-4A65-4A68-AD88-FE101427DBA2}" type="slidenum">
              <a:rPr lang="sk-SK" smtClean="0"/>
              <a:pPr/>
              <a:t>‹#›</a:t>
            </a:fld>
            <a:endParaRPr lang="sk-S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sk-SK" dirty="0" smtClean="0"/>
              <a:t>Rožňava a jej okolie</a:t>
            </a:r>
            <a:endParaRPr lang="sk-SK" dirty="0"/>
          </a:p>
        </p:txBody>
      </p:sp>
      <p:sp>
        <p:nvSpPr>
          <p:cNvPr id="3" name="Podnadpis 2"/>
          <p:cNvSpPr>
            <a:spLocks noGrp="1"/>
          </p:cNvSpPr>
          <p:nvPr>
            <p:ph type="subTitle" idx="1"/>
          </p:nvPr>
        </p:nvSpPr>
        <p:spPr/>
        <p:txBody>
          <a:bodyPr/>
          <a:lstStyle/>
          <a:p>
            <a:endParaRPr lang="sk-SK" dirty="0" smtClean="0"/>
          </a:p>
          <a:p>
            <a:endParaRPr lang="sk-SK" dirty="0"/>
          </a:p>
          <a:p>
            <a:r>
              <a:rPr lang="sk-SK" b="1" dirty="0" smtClean="0">
                <a:solidFill>
                  <a:schemeClr val="tx1"/>
                </a:solidFill>
              </a:rPr>
              <a:t>Rožňava a jej okolie</a:t>
            </a:r>
            <a:endParaRPr lang="sk-SK" b="1" dirty="0">
              <a:solidFill>
                <a:schemeClr val="tx1"/>
              </a:solidFill>
            </a:endParaRPr>
          </a:p>
        </p:txBody>
      </p:sp>
      <p:pic>
        <p:nvPicPr>
          <p:cNvPr id="1026" name="Picture 2"/>
          <p:cNvPicPr>
            <a:picLocks noChangeAspect="1" noChangeArrowheads="1"/>
          </p:cNvPicPr>
          <p:nvPr/>
        </p:nvPicPr>
        <p:blipFill>
          <a:blip r:embed="rId2" cstate="print"/>
          <a:srcRect/>
          <a:stretch>
            <a:fillRect/>
          </a:stretch>
        </p:blipFill>
        <p:spPr bwMode="auto">
          <a:xfrm>
            <a:off x="147638" y="2276872"/>
            <a:ext cx="8848725" cy="2295128"/>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06090"/>
          </a:xfrm>
        </p:spPr>
        <p:txBody>
          <a:bodyPr>
            <a:normAutofit/>
          </a:bodyPr>
          <a:lstStyle/>
          <a:p>
            <a:r>
              <a:rPr lang="sk-SK" sz="3200" dirty="0" smtClean="0"/>
              <a:t>Mauzóleum </a:t>
            </a:r>
            <a:endParaRPr lang="sk-SK" sz="3200" dirty="0"/>
          </a:p>
        </p:txBody>
      </p:sp>
      <p:pic>
        <p:nvPicPr>
          <p:cNvPr id="11266" name="Picture 2"/>
          <p:cNvPicPr>
            <a:picLocks noGrp="1" noChangeAspect="1" noChangeArrowheads="1"/>
          </p:cNvPicPr>
          <p:nvPr>
            <p:ph idx="1"/>
          </p:nvPr>
        </p:nvPicPr>
        <p:blipFill>
          <a:blip r:embed="rId2" cstate="print"/>
          <a:srcRect/>
          <a:stretch>
            <a:fillRect/>
          </a:stretch>
        </p:blipFill>
        <p:spPr bwMode="auto">
          <a:xfrm>
            <a:off x="755576" y="908720"/>
            <a:ext cx="3048000" cy="2286000"/>
          </a:xfrm>
          <a:prstGeom prst="rect">
            <a:avLst/>
          </a:prstGeom>
          <a:noFill/>
          <a:ln w="9525">
            <a:noFill/>
            <a:miter lim="800000"/>
            <a:headEnd/>
            <a:tailEnd/>
          </a:ln>
        </p:spPr>
      </p:pic>
      <p:sp>
        <p:nvSpPr>
          <p:cNvPr id="5" name="Obdĺžnik 4"/>
          <p:cNvSpPr/>
          <p:nvPr/>
        </p:nvSpPr>
        <p:spPr>
          <a:xfrm>
            <a:off x="3851920" y="980728"/>
            <a:ext cx="4968552" cy="2554545"/>
          </a:xfrm>
          <a:prstGeom prst="rect">
            <a:avLst/>
          </a:prstGeom>
        </p:spPr>
        <p:txBody>
          <a:bodyPr wrap="square">
            <a:spAutoFit/>
          </a:bodyPr>
          <a:lstStyle/>
          <a:p>
            <a:pPr algn="just"/>
            <a:r>
              <a:rPr lang="sk-SK" sz="1600" b="1" dirty="0" smtClean="0"/>
              <a:t>Mauzóleum</a:t>
            </a:r>
            <a:r>
              <a:rPr lang="sk-SK" sz="1600" dirty="0" smtClean="0"/>
              <a:t> / Krásnohorské Podhradie/</a:t>
            </a:r>
          </a:p>
          <a:p>
            <a:pPr algn="just"/>
            <a:r>
              <a:rPr lang="sk-SK" sz="1600" dirty="0" smtClean="0"/>
              <a:t>Budova mauzólea je umiestnená v strede dláždeného nádvoria, ktoré je obklopené 3,5m vysokým múrom ukončeným naproti vstupu z dvoch strán masívnymi piliermi. Dve sochy anjelov v nadživotnej veľkosti, so zloženými krídlami a s plamennými mečmi v rukách, symbolizujúce bdelosť strážcov. Mauzóleum dal postaviť </a:t>
            </a:r>
            <a:r>
              <a:rPr lang="sk-SK" sz="1600" dirty="0" err="1" smtClean="0"/>
              <a:t>Dioníz</a:t>
            </a:r>
            <a:r>
              <a:rPr lang="sk-SK" sz="1600" dirty="0" smtClean="0"/>
              <a:t> </a:t>
            </a:r>
            <a:r>
              <a:rPr lang="sk-SK" sz="1600" dirty="0" err="1" smtClean="0"/>
              <a:t>Andrássy</a:t>
            </a:r>
            <a:r>
              <a:rPr lang="sk-SK" sz="1600" dirty="0" smtClean="0"/>
              <a:t> pre svoju manželku Františku.</a:t>
            </a:r>
          </a:p>
          <a:p>
            <a:pPr algn="just"/>
            <a:r>
              <a:rPr lang="sk-SK" sz="1600" dirty="0" smtClean="0"/>
              <a:t>Za </a:t>
            </a:r>
            <a:r>
              <a:rPr lang="sk-SK" sz="1600" dirty="0" err="1" smtClean="0"/>
              <a:t>mauzoleom</a:t>
            </a:r>
            <a:r>
              <a:rPr lang="sk-SK" sz="1600" dirty="0" smtClean="0"/>
              <a:t> sa nachádza pomník obľúbeného psa manželov </a:t>
            </a:r>
            <a:r>
              <a:rPr lang="sk-SK" sz="1600" dirty="0" err="1" smtClean="0"/>
              <a:t>Andrassyovcov</a:t>
            </a:r>
            <a:r>
              <a:rPr lang="sk-SK" sz="1600" dirty="0" smtClean="0"/>
              <a:t> od sochára </a:t>
            </a:r>
            <a:r>
              <a:rPr lang="sk-SK" sz="1600" dirty="0" err="1" smtClean="0"/>
              <a:t>A.Stróbla</a:t>
            </a:r>
            <a:r>
              <a:rPr lang="sk-SK" sz="1600" dirty="0" smtClean="0"/>
              <a:t>.</a:t>
            </a:r>
            <a:endParaRPr lang="sk-SK" sz="1600" dirty="0"/>
          </a:p>
        </p:txBody>
      </p:sp>
      <p:pic>
        <p:nvPicPr>
          <p:cNvPr id="11268" name="Picture 4"/>
          <p:cNvPicPr>
            <a:picLocks noChangeAspect="1" noChangeArrowheads="1"/>
          </p:cNvPicPr>
          <p:nvPr/>
        </p:nvPicPr>
        <p:blipFill>
          <a:blip r:embed="rId3" cstate="print"/>
          <a:srcRect/>
          <a:stretch>
            <a:fillRect/>
          </a:stretch>
        </p:blipFill>
        <p:spPr bwMode="auto">
          <a:xfrm>
            <a:off x="755576" y="3861048"/>
            <a:ext cx="3048000" cy="2286000"/>
          </a:xfrm>
          <a:prstGeom prst="rect">
            <a:avLst/>
          </a:prstGeom>
          <a:noFill/>
          <a:ln w="9525">
            <a:noFill/>
            <a:miter lim="800000"/>
            <a:headEnd/>
            <a:tailEnd/>
          </a:ln>
        </p:spPr>
      </p:pic>
      <p:pic>
        <p:nvPicPr>
          <p:cNvPr id="11269" name="Picture 5"/>
          <p:cNvPicPr>
            <a:picLocks noChangeAspect="1" noChangeArrowheads="1"/>
          </p:cNvPicPr>
          <p:nvPr/>
        </p:nvPicPr>
        <p:blipFill>
          <a:blip r:embed="rId4" cstate="print"/>
          <a:srcRect/>
          <a:stretch>
            <a:fillRect/>
          </a:stretch>
        </p:blipFill>
        <p:spPr bwMode="auto">
          <a:xfrm>
            <a:off x="5076056" y="4293096"/>
            <a:ext cx="1619250" cy="12192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78098"/>
          </a:xfrm>
        </p:spPr>
        <p:txBody>
          <a:bodyPr>
            <a:normAutofit/>
          </a:bodyPr>
          <a:lstStyle/>
          <a:p>
            <a:r>
              <a:rPr lang="sk-SK" sz="3200" dirty="0" smtClean="0"/>
              <a:t>Jaskyne v okolí Rožňavy</a:t>
            </a:r>
            <a:endParaRPr lang="sk-SK" sz="3200" dirty="0"/>
          </a:p>
        </p:txBody>
      </p:sp>
      <p:sp>
        <p:nvSpPr>
          <p:cNvPr id="3" name="Zástupný symbol obsahu 2"/>
          <p:cNvSpPr>
            <a:spLocks noGrp="1"/>
          </p:cNvSpPr>
          <p:nvPr>
            <p:ph idx="1"/>
          </p:nvPr>
        </p:nvSpPr>
        <p:spPr>
          <a:xfrm>
            <a:off x="971600" y="1484784"/>
            <a:ext cx="7416824" cy="2304256"/>
          </a:xfrm>
        </p:spPr>
        <p:txBody>
          <a:bodyPr>
            <a:normAutofit/>
          </a:bodyPr>
          <a:lstStyle/>
          <a:p>
            <a:pPr algn="just">
              <a:buNone/>
            </a:pPr>
            <a:r>
              <a:rPr lang="sk-SK" sz="1600" b="1" dirty="0" smtClean="0"/>
              <a:t>       GOMBASECKÁ JASKYŇA</a:t>
            </a:r>
            <a:r>
              <a:rPr lang="sk-SK" sz="1600" dirty="0" smtClean="0"/>
              <a:t>	Nachádza sa v západnom svahu </a:t>
            </a:r>
            <a:r>
              <a:rPr lang="sk-SK" sz="1600" dirty="0" err="1" smtClean="0"/>
              <a:t>Silickej</a:t>
            </a:r>
            <a:r>
              <a:rPr lang="sk-SK" sz="1600" dirty="0" smtClean="0"/>
              <a:t> planiny, pri obci Slavec - od r. 1955 je sprístupnená verejnosti. Ide o </a:t>
            </a:r>
            <a:r>
              <a:rPr lang="sk-SK" sz="1600" dirty="0" err="1" smtClean="0"/>
              <a:t>puklinovo</a:t>
            </a:r>
            <a:r>
              <a:rPr lang="sk-SK" sz="1600" dirty="0" smtClean="0"/>
              <a:t> riečnu jaskyňu, ktorú v dvoch poschodiach vytvoril Čierny potok vo svetlých vápencoch stredného triasu. Od r. 1972 je vyhlásená za chránený prírodný výtvor. Doteraz sprístupnená dĺžka je 1 525 m , z toho sprístupnených je 300 m. V jaskyni sa nachádza bohatá </a:t>
            </a:r>
            <a:r>
              <a:rPr lang="sk-SK" sz="1600" dirty="0" err="1" smtClean="0"/>
              <a:t>stalaktitová</a:t>
            </a:r>
            <a:r>
              <a:rPr lang="sk-SK" sz="1600" dirty="0" smtClean="0"/>
              <a:t> výzdoba / tenké snehobiele sklovité až 3m dlhé brká /. Jaskyňa s nesmierne  dobrými mikroklimatickými podmienkami sa využívala aj na liečbu chorôb dýchacích ciest.</a:t>
            </a:r>
            <a:endParaRPr lang="sk-SK" sz="1600" dirty="0"/>
          </a:p>
        </p:txBody>
      </p:sp>
      <p:pic>
        <p:nvPicPr>
          <p:cNvPr id="12290" name="Picture 2"/>
          <p:cNvPicPr>
            <a:picLocks noChangeAspect="1" noChangeArrowheads="1"/>
          </p:cNvPicPr>
          <p:nvPr/>
        </p:nvPicPr>
        <p:blipFill>
          <a:blip r:embed="rId2" cstate="print"/>
          <a:srcRect/>
          <a:stretch>
            <a:fillRect/>
          </a:stretch>
        </p:blipFill>
        <p:spPr bwMode="auto">
          <a:xfrm>
            <a:off x="971600" y="4077072"/>
            <a:ext cx="3048000" cy="2286000"/>
          </a:xfrm>
          <a:prstGeom prst="rect">
            <a:avLst/>
          </a:prstGeom>
          <a:noFill/>
          <a:ln w="9525">
            <a:noFill/>
            <a:miter lim="800000"/>
            <a:headEnd/>
            <a:tailEnd/>
          </a:ln>
        </p:spPr>
      </p:pic>
      <p:pic>
        <p:nvPicPr>
          <p:cNvPr id="12293" name="Picture 5"/>
          <p:cNvPicPr>
            <a:picLocks noChangeAspect="1" noChangeArrowheads="1"/>
          </p:cNvPicPr>
          <p:nvPr/>
        </p:nvPicPr>
        <p:blipFill>
          <a:blip r:embed="rId3" cstate="print"/>
          <a:srcRect/>
          <a:stretch>
            <a:fillRect/>
          </a:stretch>
        </p:blipFill>
        <p:spPr bwMode="auto">
          <a:xfrm>
            <a:off x="5004048" y="4077072"/>
            <a:ext cx="3048000" cy="22860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p:spPr>
        <p:txBody>
          <a:bodyPr>
            <a:normAutofit/>
          </a:bodyPr>
          <a:lstStyle/>
          <a:p>
            <a:r>
              <a:rPr lang="sk-SK" sz="3200" dirty="0" smtClean="0"/>
              <a:t>Jaskyňa Domica</a:t>
            </a:r>
            <a:endParaRPr lang="sk-SK" sz="3200" dirty="0"/>
          </a:p>
        </p:txBody>
      </p:sp>
      <p:sp>
        <p:nvSpPr>
          <p:cNvPr id="3" name="Zástupný symbol obsahu 2"/>
          <p:cNvSpPr>
            <a:spLocks noGrp="1"/>
          </p:cNvSpPr>
          <p:nvPr>
            <p:ph idx="1"/>
          </p:nvPr>
        </p:nvSpPr>
        <p:spPr>
          <a:xfrm>
            <a:off x="539552" y="1556792"/>
            <a:ext cx="8147248" cy="2808312"/>
          </a:xfrm>
        </p:spPr>
        <p:txBody>
          <a:bodyPr>
            <a:normAutofit fontScale="77500" lnSpcReduction="20000"/>
          </a:bodyPr>
          <a:lstStyle/>
          <a:p>
            <a:pPr>
              <a:buNone/>
            </a:pPr>
            <a:endParaRPr lang="sk-SK" dirty="0" smtClean="0"/>
          </a:p>
          <a:p>
            <a:pPr algn="just">
              <a:buNone/>
            </a:pPr>
            <a:r>
              <a:rPr lang="sk-SK" dirty="0" smtClean="0"/>
              <a:t>     </a:t>
            </a:r>
            <a:r>
              <a:rPr lang="sk-SK" sz="2100" dirty="0" smtClean="0"/>
              <a:t>Nachádza sa na južnom okraji </a:t>
            </a:r>
            <a:r>
              <a:rPr lang="sk-SK" sz="2100" dirty="0" err="1" smtClean="0"/>
              <a:t>Silickej</a:t>
            </a:r>
            <a:r>
              <a:rPr lang="sk-SK" sz="2100" dirty="0" smtClean="0"/>
              <a:t> planiny, 10 km od Plešivca, neďaleko štátnych hraníc s Maďarskom. Jaskyňu objavil 3.októbra 1926 Ján </a:t>
            </a:r>
            <a:r>
              <a:rPr lang="sk-SK" sz="2100" dirty="0" err="1" smtClean="0"/>
              <a:t>Majko</a:t>
            </a:r>
            <a:r>
              <a:rPr lang="sk-SK" sz="2100" dirty="0" smtClean="0"/>
              <a:t>. Spolu s jaskyňou </a:t>
            </a:r>
            <a:r>
              <a:rPr lang="sk-SK" sz="2100" dirty="0" err="1" smtClean="0"/>
              <a:t>Baradla</a:t>
            </a:r>
            <a:r>
              <a:rPr lang="sk-SK" sz="2100" dirty="0" smtClean="0"/>
              <a:t> nachádzajúcou sa na Maďarskej strane predstavuje jeden genetický systém s </a:t>
            </a:r>
            <a:r>
              <a:rPr lang="sk-SK" sz="2100" dirty="0" err="1" smtClean="0"/>
              <a:t>dľžkou</a:t>
            </a:r>
            <a:r>
              <a:rPr lang="sk-SK" sz="2100" dirty="0" smtClean="0"/>
              <a:t> 21 km, z ktorého je na našej strane pre turistov sprístupnený okruh dlhý 1715m. Ide o typickú riečnu jaskyňu vytvorenú riečkou </a:t>
            </a:r>
            <a:r>
              <a:rPr lang="sk-SK" sz="2100" dirty="0" err="1" smtClean="0"/>
              <a:t>Styx</a:t>
            </a:r>
            <a:r>
              <a:rPr lang="sk-SK" sz="2100" dirty="0" smtClean="0"/>
              <a:t>, ktorá vo svetlých vápencoch stredného triasu vytvorila tri nad sebou idúce poschodia. V jaskyni </a:t>
            </a:r>
            <a:r>
              <a:rPr lang="sk-SK" sz="2100" dirty="0" err="1" smtClean="0"/>
              <a:t>najdeme</a:t>
            </a:r>
            <a:r>
              <a:rPr lang="sk-SK" sz="2100" dirty="0" smtClean="0"/>
              <a:t> množstvo nádherných stalaktitov, stalagmitov, </a:t>
            </a:r>
            <a:r>
              <a:rPr lang="sk-SK" sz="2100" dirty="0" err="1" smtClean="0"/>
              <a:t>stalagnátov</a:t>
            </a:r>
            <a:r>
              <a:rPr lang="sk-SK" sz="2100" dirty="0" smtClean="0"/>
              <a:t> i kaskádových jazierok. Okrem svojej mimoriadne peknej kvapľovej výzdoby je známa aj množstvom nálezov hlinených črepov a hrncov </a:t>
            </a:r>
            <a:r>
              <a:rPr lang="sk-SK" sz="2100" dirty="0" err="1" smtClean="0"/>
              <a:t>bukovohorskej</a:t>
            </a:r>
            <a:r>
              <a:rPr lang="sk-SK" sz="2100" dirty="0" smtClean="0"/>
              <a:t> kultúry ako aj stopami po ohniskách neolitického človeka, ktorý jaskyňu obýval pred 5000 rokmi.</a:t>
            </a:r>
            <a:endParaRPr lang="sk-SK" sz="2100" dirty="0"/>
          </a:p>
        </p:txBody>
      </p:sp>
      <p:pic>
        <p:nvPicPr>
          <p:cNvPr id="13315" name="Picture 3"/>
          <p:cNvPicPr>
            <a:picLocks noChangeAspect="1" noChangeArrowheads="1"/>
          </p:cNvPicPr>
          <p:nvPr/>
        </p:nvPicPr>
        <p:blipFill>
          <a:blip r:embed="rId2" cstate="print"/>
          <a:srcRect/>
          <a:stretch>
            <a:fillRect/>
          </a:stretch>
        </p:blipFill>
        <p:spPr bwMode="auto">
          <a:xfrm>
            <a:off x="5940152" y="4581128"/>
            <a:ext cx="2686050" cy="1704975"/>
          </a:xfrm>
          <a:prstGeom prst="rect">
            <a:avLst/>
          </a:prstGeom>
          <a:noFill/>
          <a:ln w="9525">
            <a:noFill/>
            <a:miter lim="800000"/>
            <a:headEnd/>
            <a:tailEnd/>
          </a:ln>
        </p:spPr>
      </p:pic>
      <p:pic>
        <p:nvPicPr>
          <p:cNvPr id="13316" name="Picture 4"/>
          <p:cNvPicPr>
            <a:picLocks noChangeAspect="1" noChangeArrowheads="1"/>
          </p:cNvPicPr>
          <p:nvPr/>
        </p:nvPicPr>
        <p:blipFill>
          <a:blip r:embed="rId3" cstate="print"/>
          <a:srcRect/>
          <a:stretch>
            <a:fillRect/>
          </a:stretch>
        </p:blipFill>
        <p:spPr bwMode="auto">
          <a:xfrm>
            <a:off x="467544" y="4581128"/>
            <a:ext cx="2520280" cy="1789559"/>
          </a:xfrm>
          <a:prstGeom prst="rect">
            <a:avLst/>
          </a:prstGeom>
          <a:noFill/>
          <a:ln w="9525">
            <a:noFill/>
            <a:miter lim="800000"/>
            <a:headEnd/>
            <a:tailEnd/>
          </a:ln>
        </p:spPr>
      </p:pic>
      <p:pic>
        <p:nvPicPr>
          <p:cNvPr id="13317" name="Picture 5"/>
          <p:cNvPicPr>
            <a:picLocks noChangeAspect="1" noChangeArrowheads="1"/>
          </p:cNvPicPr>
          <p:nvPr/>
        </p:nvPicPr>
        <p:blipFill>
          <a:blip r:embed="rId4" cstate="print"/>
          <a:srcRect/>
          <a:stretch>
            <a:fillRect/>
          </a:stretch>
        </p:blipFill>
        <p:spPr bwMode="auto">
          <a:xfrm>
            <a:off x="3203848" y="4581128"/>
            <a:ext cx="2619375" cy="174307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06090"/>
          </a:xfrm>
        </p:spPr>
        <p:txBody>
          <a:bodyPr>
            <a:normAutofit/>
          </a:bodyPr>
          <a:lstStyle/>
          <a:p>
            <a:r>
              <a:rPr lang="sk-SK" sz="3200" dirty="0" smtClean="0"/>
              <a:t>Krásnohorská jaskyňa</a:t>
            </a:r>
            <a:endParaRPr lang="sk-SK" sz="3200" dirty="0"/>
          </a:p>
        </p:txBody>
      </p:sp>
      <p:sp>
        <p:nvSpPr>
          <p:cNvPr id="3" name="Zástupný symbol obsahu 2"/>
          <p:cNvSpPr>
            <a:spLocks noGrp="1"/>
          </p:cNvSpPr>
          <p:nvPr>
            <p:ph idx="1"/>
          </p:nvPr>
        </p:nvSpPr>
        <p:spPr>
          <a:xfrm>
            <a:off x="3563888" y="980729"/>
            <a:ext cx="4392488" cy="5400599"/>
          </a:xfrm>
        </p:spPr>
        <p:txBody>
          <a:bodyPr>
            <a:normAutofit fontScale="77500" lnSpcReduction="20000"/>
          </a:bodyPr>
          <a:lstStyle/>
          <a:p>
            <a:pPr algn="just">
              <a:buNone/>
            </a:pPr>
            <a:r>
              <a:rPr lang="sk-SK" dirty="0"/>
              <a:t> </a:t>
            </a:r>
            <a:r>
              <a:rPr lang="sk-SK" dirty="0" smtClean="0"/>
              <a:t>     Krásnohorská jaskyňa - pretekaná stálym podzemným tokom, s celkovou známou dĺžkou 1200 m,  patrí medzi najkrajšie jaskyne na Slovensku a niektoré jej časti predstavujú z hľadiska </a:t>
            </a:r>
            <a:r>
              <a:rPr lang="sk-SK" dirty="0" err="1" smtClean="0"/>
              <a:t>sintrovej</a:t>
            </a:r>
            <a:r>
              <a:rPr lang="sk-SK" dirty="0" smtClean="0"/>
              <a:t> výplne svetový unikát.  V jaskyni sa vyskytuje okrem klasickej kvapľovej výzdoby aj výzdoba vo forme excentrických útvarov. Zaujímavé sú aj </a:t>
            </a:r>
            <a:r>
              <a:rPr lang="sk-SK" dirty="0" err="1" smtClean="0"/>
              <a:t>karfiolovité</a:t>
            </a:r>
            <a:r>
              <a:rPr lang="sk-SK" dirty="0" smtClean="0"/>
              <a:t> útvary, ktorých štruktúra je unikátna a nevyskytuje sa v žiadnej inej jaskyni Slovenského krasu.</a:t>
            </a:r>
            <a:endParaRPr lang="sk-SK" dirty="0"/>
          </a:p>
        </p:txBody>
      </p:sp>
      <p:pic>
        <p:nvPicPr>
          <p:cNvPr id="14339" name="Picture 3"/>
          <p:cNvPicPr>
            <a:picLocks noChangeAspect="1" noChangeArrowheads="1"/>
          </p:cNvPicPr>
          <p:nvPr/>
        </p:nvPicPr>
        <p:blipFill>
          <a:blip r:embed="rId2" cstate="print"/>
          <a:srcRect/>
          <a:stretch>
            <a:fillRect/>
          </a:stretch>
        </p:blipFill>
        <p:spPr bwMode="auto">
          <a:xfrm>
            <a:off x="755576" y="836712"/>
            <a:ext cx="2286000" cy="2736304"/>
          </a:xfrm>
          <a:prstGeom prst="rect">
            <a:avLst/>
          </a:prstGeom>
          <a:noFill/>
          <a:ln w="9525">
            <a:noFill/>
            <a:miter lim="800000"/>
            <a:headEnd/>
            <a:tailEnd/>
          </a:ln>
        </p:spPr>
      </p:pic>
      <p:pic>
        <p:nvPicPr>
          <p:cNvPr id="14340" name="Picture 4"/>
          <p:cNvPicPr>
            <a:picLocks noChangeAspect="1" noChangeArrowheads="1"/>
          </p:cNvPicPr>
          <p:nvPr/>
        </p:nvPicPr>
        <p:blipFill>
          <a:blip r:embed="rId3" cstate="print"/>
          <a:srcRect/>
          <a:stretch>
            <a:fillRect/>
          </a:stretch>
        </p:blipFill>
        <p:spPr bwMode="auto">
          <a:xfrm>
            <a:off x="683568" y="3789040"/>
            <a:ext cx="2286000" cy="2664296"/>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850106"/>
          </a:xfrm>
        </p:spPr>
        <p:txBody>
          <a:bodyPr>
            <a:normAutofit/>
          </a:bodyPr>
          <a:lstStyle/>
          <a:p>
            <a:r>
              <a:rPr lang="sk-SK" sz="3200" dirty="0" err="1" smtClean="0"/>
              <a:t>Ochtinská</a:t>
            </a:r>
            <a:r>
              <a:rPr lang="sk-SK" sz="3200" dirty="0" smtClean="0"/>
              <a:t> aragonitová jaskyňa</a:t>
            </a:r>
            <a:endParaRPr lang="sk-SK" sz="3200" dirty="0"/>
          </a:p>
        </p:txBody>
      </p:sp>
      <p:pic>
        <p:nvPicPr>
          <p:cNvPr id="16386" name="Picture 2"/>
          <p:cNvPicPr>
            <a:picLocks noGrp="1" noChangeAspect="1" noChangeArrowheads="1"/>
          </p:cNvPicPr>
          <p:nvPr>
            <p:ph idx="1"/>
          </p:nvPr>
        </p:nvPicPr>
        <p:blipFill>
          <a:blip r:embed="rId2" cstate="print"/>
          <a:srcRect/>
          <a:stretch>
            <a:fillRect/>
          </a:stretch>
        </p:blipFill>
        <p:spPr bwMode="auto">
          <a:xfrm>
            <a:off x="971600" y="1052736"/>
            <a:ext cx="3096344" cy="1991866"/>
          </a:xfrm>
          <a:prstGeom prst="rect">
            <a:avLst/>
          </a:prstGeom>
          <a:noFill/>
          <a:ln w="9525">
            <a:noFill/>
            <a:miter lim="800000"/>
            <a:headEnd/>
            <a:tailEnd/>
          </a:ln>
        </p:spPr>
      </p:pic>
      <p:pic>
        <p:nvPicPr>
          <p:cNvPr id="16387" name="Picture 3"/>
          <p:cNvPicPr>
            <a:picLocks noChangeAspect="1" noChangeArrowheads="1"/>
          </p:cNvPicPr>
          <p:nvPr/>
        </p:nvPicPr>
        <p:blipFill>
          <a:blip r:embed="rId3" cstate="print"/>
          <a:srcRect/>
          <a:stretch>
            <a:fillRect/>
          </a:stretch>
        </p:blipFill>
        <p:spPr bwMode="auto">
          <a:xfrm>
            <a:off x="1043608" y="3501008"/>
            <a:ext cx="2880320" cy="1959099"/>
          </a:xfrm>
          <a:prstGeom prst="rect">
            <a:avLst/>
          </a:prstGeom>
          <a:noFill/>
          <a:ln w="9525">
            <a:noFill/>
            <a:miter lim="800000"/>
            <a:headEnd/>
            <a:tailEnd/>
          </a:ln>
        </p:spPr>
      </p:pic>
      <p:pic>
        <p:nvPicPr>
          <p:cNvPr id="16390" name="Picture 6"/>
          <p:cNvPicPr>
            <a:picLocks noChangeAspect="1" noChangeArrowheads="1"/>
          </p:cNvPicPr>
          <p:nvPr/>
        </p:nvPicPr>
        <p:blipFill>
          <a:blip r:embed="rId4" cstate="print"/>
          <a:srcRect/>
          <a:stretch>
            <a:fillRect/>
          </a:stretch>
        </p:blipFill>
        <p:spPr bwMode="auto">
          <a:xfrm>
            <a:off x="4644008" y="3501008"/>
            <a:ext cx="3022848" cy="1978149"/>
          </a:xfrm>
          <a:prstGeom prst="rect">
            <a:avLst/>
          </a:prstGeom>
          <a:noFill/>
          <a:ln w="9525">
            <a:noFill/>
            <a:miter lim="800000"/>
            <a:headEnd/>
            <a:tailEnd/>
          </a:ln>
        </p:spPr>
      </p:pic>
      <p:pic>
        <p:nvPicPr>
          <p:cNvPr id="16391" name="Picture 7"/>
          <p:cNvPicPr>
            <a:picLocks noChangeAspect="1" noChangeArrowheads="1"/>
          </p:cNvPicPr>
          <p:nvPr/>
        </p:nvPicPr>
        <p:blipFill>
          <a:blip r:embed="rId5" cstate="print"/>
          <a:srcRect/>
          <a:stretch>
            <a:fillRect/>
          </a:stretch>
        </p:blipFill>
        <p:spPr bwMode="auto">
          <a:xfrm>
            <a:off x="4572000" y="1124744"/>
            <a:ext cx="3024336" cy="1956048"/>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78098"/>
          </a:xfrm>
        </p:spPr>
        <p:txBody>
          <a:bodyPr>
            <a:normAutofit/>
          </a:bodyPr>
          <a:lstStyle/>
          <a:p>
            <a:r>
              <a:rPr lang="sk-SK" sz="3200" dirty="0" err="1" smtClean="0"/>
              <a:t>Silická</a:t>
            </a:r>
            <a:r>
              <a:rPr lang="sk-SK" sz="3200" dirty="0" smtClean="0"/>
              <a:t> </a:t>
            </a:r>
            <a:r>
              <a:rPr lang="sk-SK" sz="3200" dirty="0" err="1" smtClean="0"/>
              <a:t>ľadnica</a:t>
            </a:r>
            <a:endParaRPr lang="sk-SK" sz="3200" dirty="0"/>
          </a:p>
        </p:txBody>
      </p:sp>
      <p:sp>
        <p:nvSpPr>
          <p:cNvPr id="3" name="Zástupný symbol obsahu 2"/>
          <p:cNvSpPr>
            <a:spLocks noGrp="1"/>
          </p:cNvSpPr>
          <p:nvPr>
            <p:ph idx="1"/>
          </p:nvPr>
        </p:nvSpPr>
        <p:spPr>
          <a:xfrm>
            <a:off x="1043608" y="1340768"/>
            <a:ext cx="7643192" cy="1656184"/>
          </a:xfrm>
        </p:spPr>
        <p:txBody>
          <a:bodyPr>
            <a:normAutofit/>
          </a:bodyPr>
          <a:lstStyle/>
          <a:p>
            <a:pPr algn="just">
              <a:buNone/>
            </a:pPr>
            <a:r>
              <a:rPr lang="sk-SK" sz="1600" dirty="0" smtClean="0"/>
              <a:t>       </a:t>
            </a:r>
            <a:r>
              <a:rPr lang="sk-SK" sz="1600" dirty="0" err="1" smtClean="0"/>
              <a:t>Puklinovo-rútivá</a:t>
            </a:r>
            <a:r>
              <a:rPr lang="sk-SK" sz="1600" dirty="0" smtClean="0"/>
              <a:t>, kvapľová, 20m dlhá jaskyňa s severnej časti </a:t>
            </a:r>
            <a:r>
              <a:rPr lang="sk-SK" sz="1600" dirty="0" err="1" smtClean="0"/>
              <a:t>Silickej</a:t>
            </a:r>
            <a:r>
              <a:rPr lang="sk-SK" sz="1600" dirty="0" smtClean="0"/>
              <a:t> planiny. Otvor 150x80 cm je vo výške 580m pod kolmou skalou, v severnej stene husto zarasteného </a:t>
            </a:r>
            <a:r>
              <a:rPr lang="sk-SK" sz="1600" dirty="0" err="1" smtClean="0"/>
              <a:t>závrtu</a:t>
            </a:r>
            <a:r>
              <a:rPr lang="sk-SK" sz="1600" dirty="0" smtClean="0"/>
              <a:t>. V 9m vysokom komíne kvapľové </a:t>
            </a:r>
            <a:r>
              <a:rPr lang="sk-SK" sz="1600" dirty="0" err="1" smtClean="0"/>
              <a:t>náteky</a:t>
            </a:r>
            <a:r>
              <a:rPr lang="sk-SK" sz="1600" dirty="0" smtClean="0"/>
              <a:t>, 2,5m vysoký </a:t>
            </a:r>
            <a:r>
              <a:rPr lang="sk-SK" sz="1600" dirty="0" err="1" smtClean="0"/>
              <a:t>stalagnit</a:t>
            </a:r>
            <a:r>
              <a:rPr lang="sk-SK" sz="1600" dirty="0" smtClean="0"/>
              <a:t>. /15M/</a:t>
            </a:r>
            <a:endParaRPr lang="sk-SK" sz="1600" dirty="0"/>
          </a:p>
        </p:txBody>
      </p:sp>
      <p:pic>
        <p:nvPicPr>
          <p:cNvPr id="15362" name="Picture 2"/>
          <p:cNvPicPr>
            <a:picLocks noChangeAspect="1" noChangeArrowheads="1"/>
          </p:cNvPicPr>
          <p:nvPr/>
        </p:nvPicPr>
        <p:blipFill>
          <a:blip r:embed="rId2" cstate="print"/>
          <a:srcRect/>
          <a:stretch>
            <a:fillRect/>
          </a:stretch>
        </p:blipFill>
        <p:spPr bwMode="auto">
          <a:xfrm>
            <a:off x="1547664" y="3429000"/>
            <a:ext cx="3048000" cy="2286000"/>
          </a:xfrm>
          <a:prstGeom prst="rect">
            <a:avLst/>
          </a:prstGeom>
          <a:noFill/>
          <a:ln w="9525">
            <a:noFill/>
            <a:miter lim="800000"/>
            <a:headEnd/>
            <a:tailEnd/>
          </a:ln>
        </p:spPr>
      </p:pic>
      <p:pic>
        <p:nvPicPr>
          <p:cNvPr id="15364" name="Picture 4"/>
          <p:cNvPicPr>
            <a:picLocks noChangeAspect="1" noChangeArrowheads="1"/>
          </p:cNvPicPr>
          <p:nvPr/>
        </p:nvPicPr>
        <p:blipFill>
          <a:blip r:embed="rId3" cstate="print"/>
          <a:srcRect/>
          <a:stretch>
            <a:fillRect/>
          </a:stretch>
        </p:blipFill>
        <p:spPr bwMode="auto">
          <a:xfrm>
            <a:off x="5724128" y="2780928"/>
            <a:ext cx="2286000" cy="30480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78098"/>
          </a:xfrm>
        </p:spPr>
        <p:txBody>
          <a:bodyPr>
            <a:normAutofit/>
          </a:bodyPr>
          <a:lstStyle/>
          <a:p>
            <a:r>
              <a:rPr lang="sk-SK" sz="3200" dirty="0" smtClean="0"/>
              <a:t>Dobšinská ľadová jaskyňa</a:t>
            </a:r>
            <a:endParaRPr lang="sk-SK" sz="3200" dirty="0"/>
          </a:p>
        </p:txBody>
      </p:sp>
      <p:pic>
        <p:nvPicPr>
          <p:cNvPr id="17410" name="Picture 2"/>
          <p:cNvPicPr>
            <a:picLocks noGrp="1" noChangeAspect="1" noChangeArrowheads="1"/>
          </p:cNvPicPr>
          <p:nvPr>
            <p:ph idx="1"/>
          </p:nvPr>
        </p:nvPicPr>
        <p:blipFill>
          <a:blip r:embed="rId2" cstate="print"/>
          <a:srcRect/>
          <a:stretch>
            <a:fillRect/>
          </a:stretch>
        </p:blipFill>
        <p:spPr bwMode="auto">
          <a:xfrm>
            <a:off x="971600" y="908720"/>
            <a:ext cx="2381250" cy="1924050"/>
          </a:xfrm>
          <a:prstGeom prst="rect">
            <a:avLst/>
          </a:prstGeom>
          <a:noFill/>
          <a:ln w="9525">
            <a:noFill/>
            <a:miter lim="800000"/>
            <a:headEnd/>
            <a:tailEnd/>
          </a:ln>
        </p:spPr>
      </p:pic>
      <p:pic>
        <p:nvPicPr>
          <p:cNvPr id="17412" name="Picture 4"/>
          <p:cNvPicPr>
            <a:picLocks noChangeAspect="1" noChangeArrowheads="1"/>
          </p:cNvPicPr>
          <p:nvPr/>
        </p:nvPicPr>
        <p:blipFill>
          <a:blip r:embed="rId3" cstate="print"/>
          <a:srcRect/>
          <a:stretch>
            <a:fillRect/>
          </a:stretch>
        </p:blipFill>
        <p:spPr bwMode="auto">
          <a:xfrm>
            <a:off x="899592" y="2924944"/>
            <a:ext cx="2466975" cy="1847850"/>
          </a:xfrm>
          <a:prstGeom prst="rect">
            <a:avLst/>
          </a:prstGeom>
          <a:noFill/>
          <a:ln w="9525">
            <a:noFill/>
            <a:miter lim="800000"/>
            <a:headEnd/>
            <a:tailEnd/>
          </a:ln>
        </p:spPr>
      </p:pic>
      <p:pic>
        <p:nvPicPr>
          <p:cNvPr id="17414" name="Picture 6"/>
          <p:cNvPicPr>
            <a:picLocks noChangeAspect="1" noChangeArrowheads="1"/>
          </p:cNvPicPr>
          <p:nvPr/>
        </p:nvPicPr>
        <p:blipFill>
          <a:blip r:embed="rId4" cstate="print"/>
          <a:srcRect/>
          <a:stretch>
            <a:fillRect/>
          </a:stretch>
        </p:blipFill>
        <p:spPr bwMode="auto">
          <a:xfrm>
            <a:off x="971600" y="5010150"/>
            <a:ext cx="2476500" cy="1847850"/>
          </a:xfrm>
          <a:prstGeom prst="rect">
            <a:avLst/>
          </a:prstGeom>
          <a:noFill/>
          <a:ln w="9525">
            <a:noFill/>
            <a:miter lim="800000"/>
            <a:headEnd/>
            <a:tailEnd/>
          </a:ln>
        </p:spPr>
      </p:pic>
      <p:sp>
        <p:nvSpPr>
          <p:cNvPr id="10" name="Obdĺžnik 9"/>
          <p:cNvSpPr/>
          <p:nvPr/>
        </p:nvSpPr>
        <p:spPr>
          <a:xfrm>
            <a:off x="3995936" y="2204864"/>
            <a:ext cx="3816424" cy="3323987"/>
          </a:xfrm>
          <a:prstGeom prst="rect">
            <a:avLst/>
          </a:prstGeom>
        </p:spPr>
        <p:txBody>
          <a:bodyPr wrap="square">
            <a:spAutoFit/>
          </a:bodyPr>
          <a:lstStyle/>
          <a:p>
            <a:pPr algn="just"/>
            <a:r>
              <a:rPr lang="sk-SK" sz="1600" dirty="0" smtClean="0"/>
              <a:t>Dobšinská ľadová jaskyňa sa nachádza v </a:t>
            </a:r>
            <a:r>
              <a:rPr lang="sk-SK" sz="1600" dirty="0" err="1" smtClean="0"/>
              <a:t>Stratenskej</a:t>
            </a:r>
            <a:r>
              <a:rPr lang="sk-SK" sz="1600" dirty="0" smtClean="0"/>
              <a:t> hornatine, na severnom svahu vápencového vrchu </a:t>
            </a:r>
            <a:r>
              <a:rPr lang="sk-SK" sz="1600" dirty="0" err="1" smtClean="0"/>
              <a:t>Duča</a:t>
            </a:r>
            <a:r>
              <a:rPr lang="sk-SK" sz="1600" dirty="0" smtClean="0"/>
              <a:t>, neďaleko baníckeho mestečka Dobšiná v Národnom parku Slovenský raj. Najlepšie podmienky pre tvorbu ľadovej výzdoby sú v jarnom období, keď povrchové vody prechádzajú puklinami a v priestoroch namŕzajú v podobe rozmanitých útvarov. Miestami sa vplyvom sublimácie utvára i povlak </a:t>
            </a:r>
            <a:r>
              <a:rPr lang="sk-SK" sz="1600" dirty="0" err="1" smtClean="0"/>
              <a:t>inovate</a:t>
            </a:r>
            <a:r>
              <a:rPr lang="sk-SK" sz="1600" dirty="0" smtClean="0"/>
              <a:t>, čo dodáva podzemným priestorom osobité </a:t>
            </a:r>
            <a:r>
              <a:rPr lang="sk-SK" sz="1600" dirty="0" smtClean="0"/>
              <a:t>čaro.</a:t>
            </a:r>
            <a:endParaRPr lang="sk-SK" sz="1600" dirty="0" smtClean="0"/>
          </a:p>
          <a:p>
            <a:pPr algn="just"/>
            <a:endParaRPr lang="sk-SK"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História</a:t>
            </a:r>
            <a:endParaRPr lang="sk-SK"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899592" y="1556792"/>
            <a:ext cx="1162050" cy="1333500"/>
          </a:xfrm>
          <a:prstGeom prst="rect">
            <a:avLst/>
          </a:prstGeom>
          <a:noFill/>
          <a:ln w="9525">
            <a:noFill/>
            <a:miter lim="800000"/>
            <a:headEnd/>
            <a:tailEnd/>
          </a:ln>
        </p:spPr>
      </p:pic>
      <p:sp>
        <p:nvSpPr>
          <p:cNvPr id="5" name="Obdĺžnik 4"/>
          <p:cNvSpPr/>
          <p:nvPr/>
        </p:nvSpPr>
        <p:spPr>
          <a:xfrm>
            <a:off x="2286000" y="1556792"/>
            <a:ext cx="5886400" cy="2308324"/>
          </a:xfrm>
          <a:prstGeom prst="rect">
            <a:avLst/>
          </a:prstGeom>
        </p:spPr>
        <p:txBody>
          <a:bodyPr wrap="square">
            <a:spAutoFit/>
          </a:bodyPr>
          <a:lstStyle/>
          <a:p>
            <a:pPr algn="just"/>
            <a:r>
              <a:rPr lang="sk-SK" dirty="0" smtClean="0"/>
              <a:t>Nachádza sa v Rožňavskej kotline v údolí Slanej, pod južnými výbežkami </a:t>
            </a:r>
            <a:r>
              <a:rPr lang="sk-SK" dirty="0" err="1" smtClean="0"/>
              <a:t>Volovských</a:t>
            </a:r>
            <a:r>
              <a:rPr lang="sk-SK" dirty="0" smtClean="0"/>
              <a:t> vrchov. Rožňava vznikla ako banícke sídlisko so zlatými, striebornými a medenými baňami. Prvá písomná zmienka je z r. 1291.Prvé mestské výsady získala r.1340, poddanským mestom sa stala r. 1382 a slobodným kráľovským mestom r.1410.Vplyvom tureckých nájazdov v 16. stor. nastal úpadok baníctva.	</a:t>
            </a:r>
          </a:p>
          <a:p>
            <a:pPr algn="just"/>
            <a:r>
              <a:rPr lang="sk-SK" dirty="0" smtClean="0"/>
              <a:t>	 </a:t>
            </a:r>
            <a:endParaRPr lang="sk-SK" dirty="0"/>
          </a:p>
        </p:txBody>
      </p:sp>
      <p:pic>
        <p:nvPicPr>
          <p:cNvPr id="2051" name="Picture 3"/>
          <p:cNvPicPr>
            <a:picLocks noChangeAspect="1" noChangeArrowheads="1"/>
          </p:cNvPicPr>
          <p:nvPr/>
        </p:nvPicPr>
        <p:blipFill>
          <a:blip r:embed="rId3" cstate="print"/>
          <a:srcRect/>
          <a:stretch>
            <a:fillRect/>
          </a:stretch>
        </p:blipFill>
        <p:spPr bwMode="auto">
          <a:xfrm>
            <a:off x="147638" y="3717032"/>
            <a:ext cx="8848725" cy="2880319"/>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Kultúrne pamiatky mesta</a:t>
            </a:r>
            <a:endParaRPr lang="sk-SK"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539552" y="1268760"/>
            <a:ext cx="2286000" cy="3048000"/>
          </a:xfrm>
          <a:prstGeom prst="rect">
            <a:avLst/>
          </a:prstGeom>
          <a:noFill/>
          <a:ln w="9525">
            <a:noFill/>
            <a:miter lim="800000"/>
            <a:headEnd/>
            <a:tailEnd/>
          </a:ln>
        </p:spPr>
      </p:pic>
      <p:sp>
        <p:nvSpPr>
          <p:cNvPr id="5" name="Obdĺžnik 4"/>
          <p:cNvSpPr/>
          <p:nvPr/>
        </p:nvSpPr>
        <p:spPr>
          <a:xfrm>
            <a:off x="2915816" y="1268760"/>
            <a:ext cx="5760640" cy="2308324"/>
          </a:xfrm>
          <a:prstGeom prst="rect">
            <a:avLst/>
          </a:prstGeom>
        </p:spPr>
        <p:txBody>
          <a:bodyPr wrap="square">
            <a:spAutoFit/>
          </a:bodyPr>
          <a:lstStyle/>
          <a:p>
            <a:pPr algn="just"/>
            <a:r>
              <a:rPr lang="sk-SK" b="1" dirty="0" smtClean="0"/>
              <a:t>MESTSKÁ VEŽA </a:t>
            </a:r>
            <a:r>
              <a:rPr lang="sk-SK" dirty="0" smtClean="0"/>
              <a:t>uprostred námestia bola súčasťou pôvodnej gotickej radnice - dnes vyhliadková veža. Stavbu veže ako dôležitého prvku ochrany proti tureckému nebezpečenstvu začali r. 1643. Nad tabuľou sa nachádza turecká kamenná delová guľa. Na ôsmom podlaží 38m vysokej veže bola miestnosť pre stráž, ktorá z pavlače kontrolovala mesto a okolie. V r.1766 vyhorela a počas opravy dostala dnešnú barokovú šindľovú strechu. Veža má 148 schodov.</a:t>
            </a:r>
            <a:endParaRPr lang="sk-SK" dirty="0"/>
          </a:p>
        </p:txBody>
      </p:sp>
      <p:pic>
        <p:nvPicPr>
          <p:cNvPr id="3075" name="Picture 3"/>
          <p:cNvPicPr>
            <a:picLocks noChangeAspect="1" noChangeArrowheads="1"/>
          </p:cNvPicPr>
          <p:nvPr/>
        </p:nvPicPr>
        <p:blipFill>
          <a:blip r:embed="rId3" cstate="print"/>
          <a:srcRect/>
          <a:stretch>
            <a:fillRect/>
          </a:stretch>
        </p:blipFill>
        <p:spPr bwMode="auto">
          <a:xfrm>
            <a:off x="2987824" y="3573016"/>
            <a:ext cx="2286000" cy="30480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22114"/>
          </a:xfrm>
        </p:spPr>
        <p:txBody>
          <a:bodyPr/>
          <a:lstStyle/>
          <a:p>
            <a:r>
              <a:rPr lang="sk-SK" dirty="0" smtClean="0"/>
              <a:t>Pamiatky na námestí</a:t>
            </a:r>
            <a:endParaRPr lang="sk-SK"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683568" y="1268760"/>
            <a:ext cx="1143000" cy="1524000"/>
          </a:xfrm>
          <a:prstGeom prst="rect">
            <a:avLst/>
          </a:prstGeom>
          <a:noFill/>
          <a:ln w="9525">
            <a:noFill/>
            <a:miter lim="800000"/>
            <a:headEnd/>
            <a:tailEnd/>
          </a:ln>
        </p:spPr>
      </p:pic>
      <p:sp>
        <p:nvSpPr>
          <p:cNvPr id="6" name="Obdĺžnik 5"/>
          <p:cNvSpPr/>
          <p:nvPr/>
        </p:nvSpPr>
        <p:spPr>
          <a:xfrm>
            <a:off x="2286000" y="1268760"/>
            <a:ext cx="6030416" cy="584775"/>
          </a:xfrm>
          <a:prstGeom prst="rect">
            <a:avLst/>
          </a:prstGeom>
        </p:spPr>
        <p:txBody>
          <a:bodyPr wrap="square">
            <a:spAutoFit/>
          </a:bodyPr>
          <a:lstStyle/>
          <a:p>
            <a:r>
              <a:rPr lang="sk-SK" sz="1600" dirty="0" smtClean="0"/>
              <a:t>Gotický kostol Nanebovzatia P. Márie /kat./ postavený v 13.stor., pôvodne farský, od r. 1776 biskupský dokončený okolo r. 1304</a:t>
            </a:r>
            <a:endParaRPr lang="sk-SK" sz="1600" dirty="0"/>
          </a:p>
        </p:txBody>
      </p:sp>
      <p:pic>
        <p:nvPicPr>
          <p:cNvPr id="5124" name="Picture 4"/>
          <p:cNvPicPr>
            <a:picLocks noChangeAspect="1" noChangeArrowheads="1"/>
          </p:cNvPicPr>
          <p:nvPr/>
        </p:nvPicPr>
        <p:blipFill>
          <a:blip r:embed="rId3" cstate="print"/>
          <a:srcRect/>
          <a:stretch>
            <a:fillRect/>
          </a:stretch>
        </p:blipFill>
        <p:spPr bwMode="auto">
          <a:xfrm>
            <a:off x="683568" y="2996952"/>
            <a:ext cx="1143000" cy="1524000"/>
          </a:xfrm>
          <a:prstGeom prst="rect">
            <a:avLst/>
          </a:prstGeom>
          <a:noFill/>
          <a:ln w="9525">
            <a:noFill/>
            <a:miter lim="800000"/>
            <a:headEnd/>
            <a:tailEnd/>
          </a:ln>
        </p:spPr>
      </p:pic>
      <p:sp>
        <p:nvSpPr>
          <p:cNvPr id="8" name="Obdĺžnik 7"/>
          <p:cNvSpPr/>
          <p:nvPr/>
        </p:nvSpPr>
        <p:spPr>
          <a:xfrm>
            <a:off x="2286000" y="2924944"/>
            <a:ext cx="6030416" cy="1323439"/>
          </a:xfrm>
          <a:prstGeom prst="rect">
            <a:avLst/>
          </a:prstGeom>
        </p:spPr>
        <p:txBody>
          <a:bodyPr wrap="square">
            <a:spAutoFit/>
          </a:bodyPr>
          <a:lstStyle/>
          <a:p>
            <a:pPr algn="just"/>
            <a:r>
              <a:rPr lang="sk-SK" sz="1600" dirty="0" smtClean="0"/>
              <a:t>Kostol sv. Anny /kat./ a budova bývalého kláštora františkánov - neskorobarokový s klasicistickou úpravou, založený 30. júna 1745. Už postavený kláštor s kaplnkou úplne zničil r. 1784 požiar. Kostol bol dokončený a odovzdaný verejnosti 5. novembra 1826. Kostol niekoľkokrát vyhorel a bol opravovaný až do r. 1906</a:t>
            </a:r>
            <a:endParaRPr lang="sk-SK" sz="1600" dirty="0"/>
          </a:p>
        </p:txBody>
      </p:sp>
      <p:pic>
        <p:nvPicPr>
          <p:cNvPr id="5125" name="Picture 5"/>
          <p:cNvPicPr>
            <a:picLocks noChangeAspect="1" noChangeArrowheads="1"/>
          </p:cNvPicPr>
          <p:nvPr/>
        </p:nvPicPr>
        <p:blipFill>
          <a:blip r:embed="rId4" cstate="print"/>
          <a:srcRect/>
          <a:stretch>
            <a:fillRect/>
          </a:stretch>
        </p:blipFill>
        <p:spPr bwMode="auto">
          <a:xfrm>
            <a:off x="683568" y="4797152"/>
            <a:ext cx="1143000" cy="1524000"/>
          </a:xfrm>
          <a:prstGeom prst="rect">
            <a:avLst/>
          </a:prstGeom>
          <a:noFill/>
          <a:ln w="9525">
            <a:noFill/>
            <a:miter lim="800000"/>
            <a:headEnd/>
            <a:tailEnd/>
          </a:ln>
        </p:spPr>
      </p:pic>
      <p:sp>
        <p:nvSpPr>
          <p:cNvPr id="11" name="Obdĺžnik 10"/>
          <p:cNvSpPr/>
          <p:nvPr/>
        </p:nvSpPr>
        <p:spPr>
          <a:xfrm>
            <a:off x="2286000" y="4797152"/>
            <a:ext cx="6174432" cy="1569660"/>
          </a:xfrm>
          <a:prstGeom prst="rect">
            <a:avLst/>
          </a:prstGeom>
        </p:spPr>
        <p:txBody>
          <a:bodyPr wrap="square">
            <a:spAutoFit/>
          </a:bodyPr>
          <a:lstStyle/>
          <a:p>
            <a:pPr algn="just"/>
            <a:r>
              <a:rPr lang="sk-SK" sz="1600" dirty="0" smtClean="0"/>
              <a:t>Mramorový pomník Františky </a:t>
            </a:r>
            <a:r>
              <a:rPr lang="sk-SK" sz="1600" dirty="0" err="1" smtClean="0"/>
              <a:t>Andrássyovej</a:t>
            </a:r>
            <a:r>
              <a:rPr lang="sk-SK" sz="1600" dirty="0" smtClean="0"/>
              <a:t> od J. </a:t>
            </a:r>
            <a:r>
              <a:rPr lang="sk-SK" sz="1600" dirty="0" err="1" smtClean="0"/>
              <a:t>Horvayho</a:t>
            </a:r>
            <a:r>
              <a:rPr lang="sk-SK" sz="1600" dirty="0" smtClean="0"/>
              <a:t> a E. </a:t>
            </a:r>
            <a:r>
              <a:rPr lang="sk-SK" sz="1600" dirty="0" err="1" smtClean="0"/>
              <a:t>Samovolského</a:t>
            </a:r>
            <a:r>
              <a:rPr lang="sk-SK" sz="1600" dirty="0" smtClean="0"/>
              <a:t> z r. 1905. Bol postavený z verejných darov, na objednávku Rožňavskej mestskej rady, ktorá 15. septembra 1903 vypísala konkurz na postavenie pomníka Františky </a:t>
            </a:r>
            <a:r>
              <a:rPr lang="sk-SK" sz="1600" dirty="0" err="1" smtClean="0"/>
              <a:t>Andrássyovej</a:t>
            </a:r>
            <a:r>
              <a:rPr lang="sk-SK" sz="1600" dirty="0" smtClean="0"/>
              <a:t> / </a:t>
            </a:r>
            <a:r>
              <a:rPr lang="sk-SK" sz="1600" dirty="0" err="1" smtClean="0"/>
              <a:t>Hablawtzovej</a:t>
            </a:r>
            <a:r>
              <a:rPr lang="sk-SK" sz="1600" dirty="0" smtClean="0"/>
              <a:t> /  - štedrej podporovateľky škôl , humanitných organizácií, jasieľ, nemocníc, zakladateľky inštitúcií pre slepých i hluchonemých</a:t>
            </a:r>
            <a:endParaRPr lang="sk-SK"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267744" y="274638"/>
            <a:ext cx="6419056" cy="1143000"/>
          </a:xfrm>
        </p:spPr>
        <p:txBody>
          <a:bodyPr>
            <a:normAutofit/>
          </a:bodyPr>
          <a:lstStyle/>
          <a:p>
            <a:pPr algn="just"/>
            <a:r>
              <a:rPr lang="sk-SK" sz="1600" dirty="0" smtClean="0"/>
              <a:t>Morový stĺp pred biskupskou rezidenciou, niekdajším kláštorom Jezuitov, barokový postavený r. 1711, po morovej epidémii, ktorá si v r. 1710 v priebehu dvoch mesiacov vyžiadala 2035 mŕtvych.</a:t>
            </a:r>
            <a:endParaRPr lang="sk-SK" sz="1600" dirty="0"/>
          </a:p>
        </p:txBody>
      </p:sp>
      <p:pic>
        <p:nvPicPr>
          <p:cNvPr id="6146" name="Picture 2"/>
          <p:cNvPicPr>
            <a:picLocks noChangeAspect="1" noChangeArrowheads="1"/>
          </p:cNvPicPr>
          <p:nvPr/>
        </p:nvPicPr>
        <p:blipFill>
          <a:blip r:embed="rId2" cstate="print"/>
          <a:srcRect/>
          <a:stretch>
            <a:fillRect/>
          </a:stretch>
        </p:blipFill>
        <p:spPr bwMode="auto">
          <a:xfrm>
            <a:off x="539552" y="260648"/>
            <a:ext cx="1143000" cy="1524000"/>
          </a:xfrm>
          <a:prstGeom prst="rect">
            <a:avLst/>
          </a:prstGeom>
          <a:noFill/>
          <a:ln w="9525">
            <a:noFill/>
            <a:miter lim="800000"/>
            <a:headEnd/>
            <a:tailEnd/>
          </a:ln>
        </p:spPr>
      </p:pic>
      <p:pic>
        <p:nvPicPr>
          <p:cNvPr id="6147" name="Picture 3"/>
          <p:cNvPicPr>
            <a:picLocks noGrp="1" noChangeAspect="1" noChangeArrowheads="1"/>
          </p:cNvPicPr>
          <p:nvPr>
            <p:ph idx="1"/>
          </p:nvPr>
        </p:nvPicPr>
        <p:blipFill>
          <a:blip r:embed="rId3" cstate="print"/>
          <a:srcRect/>
          <a:stretch>
            <a:fillRect/>
          </a:stretch>
        </p:blipFill>
        <p:spPr bwMode="auto">
          <a:xfrm>
            <a:off x="561324" y="1867407"/>
            <a:ext cx="1728192" cy="1440160"/>
          </a:xfrm>
          <a:prstGeom prst="rect">
            <a:avLst/>
          </a:prstGeom>
          <a:noFill/>
          <a:ln w="9525">
            <a:noFill/>
            <a:miter lim="800000"/>
            <a:headEnd/>
            <a:tailEnd/>
          </a:ln>
        </p:spPr>
      </p:pic>
      <p:sp>
        <p:nvSpPr>
          <p:cNvPr id="6" name="Obdĺžnik 5"/>
          <p:cNvSpPr/>
          <p:nvPr/>
        </p:nvSpPr>
        <p:spPr>
          <a:xfrm>
            <a:off x="2339752" y="2132856"/>
            <a:ext cx="6120680" cy="1077218"/>
          </a:xfrm>
          <a:prstGeom prst="rect">
            <a:avLst/>
          </a:prstGeom>
        </p:spPr>
        <p:txBody>
          <a:bodyPr wrap="square">
            <a:spAutoFit/>
          </a:bodyPr>
          <a:lstStyle/>
          <a:p>
            <a:r>
              <a:rPr lang="sk-SK" sz="1600" dirty="0" smtClean="0"/>
              <a:t>Radnica vznikla v roku 1711 spojením a adaptáciou dvoch starších </a:t>
            </a:r>
            <a:r>
              <a:rPr lang="sk-SK" sz="1600" dirty="0" err="1" smtClean="0"/>
              <a:t>pozdnegotických</a:t>
            </a:r>
            <a:r>
              <a:rPr lang="sk-SK" sz="1600" dirty="0" smtClean="0"/>
              <a:t>, príp. renesančných budov. Jej trojhranný štít je zdobený zlatým anjelom, ktorý pod svojimi krídlami chráni erb mesta - tri ruže a dve skrížené banské kladivá.</a:t>
            </a:r>
            <a:endParaRPr lang="sk-SK" sz="1600" dirty="0"/>
          </a:p>
        </p:txBody>
      </p:sp>
      <p:pic>
        <p:nvPicPr>
          <p:cNvPr id="6148" name="Picture 4"/>
          <p:cNvPicPr>
            <a:picLocks noChangeAspect="1" noChangeArrowheads="1"/>
          </p:cNvPicPr>
          <p:nvPr/>
        </p:nvPicPr>
        <p:blipFill>
          <a:blip r:embed="rId4" cstate="print"/>
          <a:srcRect/>
          <a:stretch>
            <a:fillRect/>
          </a:stretch>
        </p:blipFill>
        <p:spPr bwMode="auto">
          <a:xfrm>
            <a:off x="611560" y="3645024"/>
            <a:ext cx="1524000" cy="1143000"/>
          </a:xfrm>
          <a:prstGeom prst="rect">
            <a:avLst/>
          </a:prstGeom>
          <a:noFill/>
          <a:ln w="9525">
            <a:noFill/>
            <a:miter lim="800000"/>
            <a:headEnd/>
            <a:tailEnd/>
          </a:ln>
        </p:spPr>
      </p:pic>
      <p:pic>
        <p:nvPicPr>
          <p:cNvPr id="6149" name="Picture 5"/>
          <p:cNvPicPr>
            <a:picLocks noChangeAspect="1" noChangeArrowheads="1"/>
          </p:cNvPicPr>
          <p:nvPr/>
        </p:nvPicPr>
        <p:blipFill>
          <a:blip r:embed="rId5" cstate="print"/>
          <a:srcRect/>
          <a:stretch>
            <a:fillRect/>
          </a:stretch>
        </p:blipFill>
        <p:spPr bwMode="auto">
          <a:xfrm>
            <a:off x="611560" y="5157192"/>
            <a:ext cx="1524000" cy="1143000"/>
          </a:xfrm>
          <a:prstGeom prst="rect">
            <a:avLst/>
          </a:prstGeom>
          <a:noFill/>
          <a:ln w="9525">
            <a:noFill/>
            <a:miter lim="800000"/>
            <a:headEnd/>
            <a:tailEnd/>
          </a:ln>
        </p:spPr>
      </p:pic>
      <p:sp>
        <p:nvSpPr>
          <p:cNvPr id="9" name="Obdĺžnik 8"/>
          <p:cNvSpPr/>
          <p:nvPr/>
        </p:nvSpPr>
        <p:spPr>
          <a:xfrm>
            <a:off x="2286000" y="3573016"/>
            <a:ext cx="6462464" cy="1323439"/>
          </a:xfrm>
          <a:prstGeom prst="rect">
            <a:avLst/>
          </a:prstGeom>
        </p:spPr>
        <p:txBody>
          <a:bodyPr wrap="square">
            <a:spAutoFit/>
          </a:bodyPr>
          <a:lstStyle/>
          <a:p>
            <a:pPr algn="just"/>
            <a:r>
              <a:rPr lang="sk-SK" sz="1600" dirty="0" smtClean="0"/>
              <a:t>Krámiky - zaujímavý rad malých obchodíkov na východnej strane jezuitského kostola, za strážnou vežou. Pochádzajú zo stredoveku a patrili ku niekdajšej stredovekej radnici, ktorá stála na mieste dnešného jezuitského kostola. V priestoroch krámikov sa nachádzali mestské váhy i ,,kancelária" jarmočného richtára, proste všetky inštitúcie patriace ku slávnym rožňavským jarmokom</a:t>
            </a:r>
            <a:endParaRPr lang="sk-SK" sz="1600" dirty="0"/>
          </a:p>
        </p:txBody>
      </p:sp>
      <p:sp>
        <p:nvSpPr>
          <p:cNvPr id="10" name="Obdĺžnik 9"/>
          <p:cNvSpPr/>
          <p:nvPr/>
        </p:nvSpPr>
        <p:spPr>
          <a:xfrm>
            <a:off x="2267744" y="5157192"/>
            <a:ext cx="6462464" cy="1077218"/>
          </a:xfrm>
          <a:prstGeom prst="rect">
            <a:avLst/>
          </a:prstGeom>
        </p:spPr>
        <p:txBody>
          <a:bodyPr wrap="square">
            <a:spAutoFit/>
          </a:bodyPr>
          <a:lstStyle/>
          <a:p>
            <a:pPr algn="just"/>
            <a:r>
              <a:rPr lang="sk-SK" sz="1600" dirty="0" smtClean="0"/>
              <a:t>Rímskokatolícka fara  na rohu </a:t>
            </a:r>
            <a:r>
              <a:rPr lang="sk-SK" sz="1600" dirty="0" err="1" smtClean="0"/>
              <a:t>Betliarskej</a:t>
            </a:r>
            <a:r>
              <a:rPr lang="sk-SK" sz="1600" dirty="0" smtClean="0"/>
              <a:t> ulice pochádza z doby gotiky zo zač. 15. stor. Hlavná fasáda do námestia na prízemí obsahuje 2 okná a stredný slepý otvor s iluzívnou barokovou maľbou okennej výplne. Kompozícia priečelia je klasicistická</a:t>
            </a:r>
            <a:endParaRPr lang="sk-SK"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flipV="1">
            <a:off x="457200" y="228916"/>
            <a:ext cx="8229600" cy="247755"/>
          </a:xfrm>
        </p:spPr>
        <p:txBody>
          <a:bodyPr>
            <a:normAutofit fontScale="90000"/>
          </a:bodyPr>
          <a:lstStyle/>
          <a:p>
            <a:endParaRPr lang="sk-SK" dirty="0"/>
          </a:p>
        </p:txBody>
      </p:sp>
      <p:pic>
        <p:nvPicPr>
          <p:cNvPr id="8194" name="Picture 2"/>
          <p:cNvPicPr>
            <a:picLocks noGrp="1" noChangeAspect="1" noChangeArrowheads="1"/>
          </p:cNvPicPr>
          <p:nvPr>
            <p:ph idx="1"/>
          </p:nvPr>
        </p:nvPicPr>
        <p:blipFill>
          <a:blip r:embed="rId2" cstate="print"/>
          <a:srcRect/>
          <a:stretch>
            <a:fillRect/>
          </a:stretch>
        </p:blipFill>
        <p:spPr bwMode="auto">
          <a:xfrm>
            <a:off x="539552" y="620688"/>
            <a:ext cx="1524000" cy="1143000"/>
          </a:xfrm>
          <a:prstGeom prst="rect">
            <a:avLst/>
          </a:prstGeom>
          <a:noFill/>
          <a:ln w="9525">
            <a:noFill/>
            <a:miter lim="800000"/>
            <a:headEnd/>
            <a:tailEnd/>
          </a:ln>
        </p:spPr>
      </p:pic>
      <p:sp>
        <p:nvSpPr>
          <p:cNvPr id="5" name="Obdĺžnik 4"/>
          <p:cNvSpPr/>
          <p:nvPr/>
        </p:nvSpPr>
        <p:spPr>
          <a:xfrm>
            <a:off x="2286000" y="620688"/>
            <a:ext cx="6174432" cy="830997"/>
          </a:xfrm>
          <a:prstGeom prst="rect">
            <a:avLst/>
          </a:prstGeom>
        </p:spPr>
        <p:txBody>
          <a:bodyPr wrap="square">
            <a:spAutoFit/>
          </a:bodyPr>
          <a:lstStyle/>
          <a:p>
            <a:r>
              <a:rPr lang="sk-SK" sz="1600" dirty="0" smtClean="0"/>
              <a:t>Budova bývalého mestského chudobinca postavená v r. 1719. Na budove sa nachádzajú staršie barokové kamenné súsošia : Pieta, </a:t>
            </a:r>
            <a:r>
              <a:rPr lang="sk-SK" sz="1600" dirty="0" err="1" smtClean="0"/>
              <a:t>Sv.Trojica</a:t>
            </a:r>
            <a:r>
              <a:rPr lang="sk-SK" sz="1600" dirty="0" smtClean="0"/>
              <a:t>, </a:t>
            </a:r>
            <a:r>
              <a:rPr lang="sk-SK" sz="1600" dirty="0" err="1" smtClean="0"/>
              <a:t>Sv.Florián</a:t>
            </a:r>
            <a:r>
              <a:rPr lang="sk-SK" sz="1600" dirty="0" smtClean="0"/>
              <a:t> - patrón požiarnikov</a:t>
            </a:r>
            <a:endParaRPr lang="sk-SK" sz="1600" dirty="0"/>
          </a:p>
        </p:txBody>
      </p:sp>
      <p:pic>
        <p:nvPicPr>
          <p:cNvPr id="8195" name="Picture 3"/>
          <p:cNvPicPr>
            <a:picLocks noChangeAspect="1" noChangeArrowheads="1"/>
          </p:cNvPicPr>
          <p:nvPr/>
        </p:nvPicPr>
        <p:blipFill>
          <a:blip r:embed="rId3" cstate="print"/>
          <a:srcRect/>
          <a:stretch>
            <a:fillRect/>
          </a:stretch>
        </p:blipFill>
        <p:spPr bwMode="auto">
          <a:xfrm>
            <a:off x="611560" y="2276872"/>
            <a:ext cx="1524000" cy="1143000"/>
          </a:xfrm>
          <a:prstGeom prst="rect">
            <a:avLst/>
          </a:prstGeom>
          <a:noFill/>
          <a:ln w="9525">
            <a:noFill/>
            <a:miter lim="800000"/>
            <a:headEnd/>
            <a:tailEnd/>
          </a:ln>
        </p:spPr>
      </p:pic>
      <p:sp>
        <p:nvSpPr>
          <p:cNvPr id="7" name="Obdĺžnik 6"/>
          <p:cNvSpPr/>
          <p:nvPr/>
        </p:nvSpPr>
        <p:spPr>
          <a:xfrm>
            <a:off x="2286000" y="1772816"/>
            <a:ext cx="6462464" cy="2062103"/>
          </a:xfrm>
          <a:prstGeom prst="rect">
            <a:avLst/>
          </a:prstGeom>
        </p:spPr>
        <p:txBody>
          <a:bodyPr wrap="square">
            <a:spAutoFit/>
          </a:bodyPr>
          <a:lstStyle/>
          <a:p>
            <a:pPr algn="just"/>
            <a:r>
              <a:rPr lang="sk-SK" sz="1600" dirty="0" smtClean="0"/>
              <a:t>Bývalé Evanjelické  </a:t>
            </a:r>
            <a:r>
              <a:rPr lang="sk-SK" sz="1600" dirty="0" err="1" smtClean="0"/>
              <a:t>i.v</a:t>
            </a:r>
            <a:r>
              <a:rPr lang="sk-SK" sz="1600" dirty="0" smtClean="0"/>
              <a:t>. gymnázium v ktorom študovali významné osobnosti ako: spisovatelia: Pavol Dobšinský ,Samo Tomášik, Zoltán Fábry, Albert </a:t>
            </a:r>
            <a:r>
              <a:rPr lang="sk-SK" sz="1600" dirty="0" err="1" smtClean="0"/>
              <a:t>Pákh</a:t>
            </a:r>
            <a:r>
              <a:rPr lang="sk-SK" sz="1600" dirty="0" smtClean="0"/>
              <a:t>, historici: Július </a:t>
            </a:r>
            <a:r>
              <a:rPr lang="sk-SK" sz="1600" dirty="0" err="1" smtClean="0"/>
              <a:t>Botto</a:t>
            </a:r>
            <a:r>
              <a:rPr lang="sk-SK" sz="1600" dirty="0" smtClean="0"/>
              <a:t>, Jozef </a:t>
            </a:r>
            <a:r>
              <a:rPr lang="sk-SK" sz="1600" dirty="0" err="1" smtClean="0"/>
              <a:t>Mikulík</a:t>
            </a:r>
            <a:r>
              <a:rPr lang="sk-SK" sz="1600" dirty="0" smtClean="0"/>
              <a:t>. Michal Miloslav </a:t>
            </a:r>
            <a:r>
              <a:rPr lang="sk-SK" sz="1600" dirty="0" err="1" smtClean="0"/>
              <a:t>Hodža</a:t>
            </a:r>
            <a:r>
              <a:rPr lang="sk-SK" sz="1600" dirty="0" smtClean="0"/>
              <a:t> - politik, Peter </a:t>
            </a:r>
            <a:r>
              <a:rPr lang="sk-SK" sz="1600" dirty="0" err="1" smtClean="0"/>
              <a:t>Kellner</a:t>
            </a:r>
            <a:r>
              <a:rPr lang="sk-SK" sz="1600" dirty="0" smtClean="0"/>
              <a:t> Hostinský - básnik a novinár, </a:t>
            </a:r>
            <a:r>
              <a:rPr lang="sk-SK" sz="1600" dirty="0" err="1" smtClean="0"/>
              <a:t>Akad.Jur</a:t>
            </a:r>
            <a:r>
              <a:rPr lang="sk-SK" sz="1600" dirty="0" smtClean="0"/>
              <a:t> Hronec - matematik, </a:t>
            </a:r>
            <a:r>
              <a:rPr lang="sk-SK" sz="1600" dirty="0" err="1" smtClean="0"/>
              <a:t>András</a:t>
            </a:r>
            <a:r>
              <a:rPr lang="sk-SK" sz="1600" dirty="0" smtClean="0"/>
              <a:t> </a:t>
            </a:r>
            <a:r>
              <a:rPr lang="sk-SK" sz="1600" dirty="0" err="1" smtClean="0"/>
              <a:t>Cházár</a:t>
            </a:r>
            <a:r>
              <a:rPr lang="sk-SK" sz="1600" dirty="0" smtClean="0"/>
              <a:t> - priekopník liečebnej pedagogiky, Jozef </a:t>
            </a:r>
            <a:r>
              <a:rPr lang="sk-SK" sz="1600" dirty="0" err="1" smtClean="0"/>
              <a:t>Mikulík</a:t>
            </a:r>
            <a:r>
              <a:rPr lang="sk-SK" sz="1600" dirty="0" smtClean="0"/>
              <a:t> - historik, Samuel </a:t>
            </a:r>
            <a:r>
              <a:rPr lang="sk-SK" sz="1600" dirty="0" err="1" smtClean="0"/>
              <a:t>Ormis</a:t>
            </a:r>
            <a:r>
              <a:rPr lang="sk-SK" sz="1600" dirty="0" smtClean="0"/>
              <a:t> - pedagóg,  Samo </a:t>
            </a:r>
            <a:r>
              <a:rPr lang="sk-SK" sz="1600" dirty="0" err="1" smtClean="0"/>
              <a:t>Chalupka</a:t>
            </a:r>
            <a:r>
              <a:rPr lang="sk-SK" sz="1600" dirty="0" smtClean="0"/>
              <a:t> - básnik,  Pavol Jozef Šafárik - historik i ,jazykovedec, </a:t>
            </a:r>
            <a:r>
              <a:rPr lang="sk-SK" sz="1600" dirty="0" err="1" smtClean="0"/>
              <a:t>Gyula</a:t>
            </a:r>
            <a:r>
              <a:rPr lang="sk-SK" sz="1600" dirty="0" smtClean="0"/>
              <a:t> i </a:t>
            </a:r>
            <a:r>
              <a:rPr lang="sk-SK" sz="1600" dirty="0" err="1" smtClean="0"/>
              <a:t>Kálmán</a:t>
            </a:r>
            <a:r>
              <a:rPr lang="sk-SK" sz="1600" dirty="0" smtClean="0"/>
              <a:t> </a:t>
            </a:r>
            <a:r>
              <a:rPr lang="sk-SK" sz="1600" dirty="0" err="1" smtClean="0"/>
              <a:t>Tichy</a:t>
            </a:r>
            <a:r>
              <a:rPr lang="sk-SK" sz="1600" dirty="0" smtClean="0"/>
              <a:t> - maliar a grafik,  Samuel Vozár - Básnik, Štefan Marko </a:t>
            </a:r>
            <a:r>
              <a:rPr lang="sk-SK" sz="1600" dirty="0" err="1" smtClean="0"/>
              <a:t>Daxner</a:t>
            </a:r>
            <a:r>
              <a:rPr lang="sk-SK" sz="1600" dirty="0" smtClean="0"/>
              <a:t>,....  V súčasnosti Základná škola.  ........</a:t>
            </a:r>
            <a:endParaRPr lang="sk-SK" sz="1600" dirty="0"/>
          </a:p>
        </p:txBody>
      </p:sp>
      <p:pic>
        <p:nvPicPr>
          <p:cNvPr id="8196" name="Picture 4"/>
          <p:cNvPicPr>
            <a:picLocks noChangeAspect="1" noChangeArrowheads="1"/>
          </p:cNvPicPr>
          <p:nvPr/>
        </p:nvPicPr>
        <p:blipFill>
          <a:blip r:embed="rId4" cstate="print"/>
          <a:srcRect/>
          <a:stretch>
            <a:fillRect/>
          </a:stretch>
        </p:blipFill>
        <p:spPr bwMode="auto">
          <a:xfrm>
            <a:off x="611560" y="3717032"/>
            <a:ext cx="1524000" cy="1143000"/>
          </a:xfrm>
          <a:prstGeom prst="rect">
            <a:avLst/>
          </a:prstGeom>
          <a:noFill/>
          <a:ln w="9525">
            <a:noFill/>
            <a:miter lim="800000"/>
            <a:headEnd/>
            <a:tailEnd/>
          </a:ln>
        </p:spPr>
      </p:pic>
      <p:sp>
        <p:nvSpPr>
          <p:cNvPr id="9" name="Obdĺžnik 8"/>
          <p:cNvSpPr/>
          <p:nvPr/>
        </p:nvSpPr>
        <p:spPr>
          <a:xfrm>
            <a:off x="2286000" y="4293096"/>
            <a:ext cx="6390456" cy="584775"/>
          </a:xfrm>
          <a:prstGeom prst="rect">
            <a:avLst/>
          </a:prstGeom>
        </p:spPr>
        <p:txBody>
          <a:bodyPr wrap="square">
            <a:spAutoFit/>
          </a:bodyPr>
          <a:lstStyle/>
          <a:p>
            <a:r>
              <a:rPr lang="sk-SK" sz="1600" dirty="0" smtClean="0"/>
              <a:t>Budova niekdajšej Banskej Komory - renesančná, pochádza zo 17. stor. V rokoch 1706 - 1707 sa v nej nachádzala </a:t>
            </a:r>
            <a:r>
              <a:rPr lang="sk-SK" sz="1600" dirty="0" err="1" smtClean="0"/>
              <a:t>Rákócziho</a:t>
            </a:r>
            <a:r>
              <a:rPr lang="sk-SK" sz="1600" dirty="0" smtClean="0"/>
              <a:t> mincovňa</a:t>
            </a:r>
            <a:endParaRPr lang="sk-SK" sz="1600" dirty="0"/>
          </a:p>
        </p:txBody>
      </p:sp>
      <p:pic>
        <p:nvPicPr>
          <p:cNvPr id="8197" name="Picture 5"/>
          <p:cNvPicPr>
            <a:picLocks noChangeAspect="1" noChangeArrowheads="1"/>
          </p:cNvPicPr>
          <p:nvPr/>
        </p:nvPicPr>
        <p:blipFill>
          <a:blip r:embed="rId5" cstate="print"/>
          <a:srcRect/>
          <a:stretch>
            <a:fillRect/>
          </a:stretch>
        </p:blipFill>
        <p:spPr bwMode="auto">
          <a:xfrm>
            <a:off x="611560" y="5157192"/>
            <a:ext cx="1524000" cy="1143000"/>
          </a:xfrm>
          <a:prstGeom prst="rect">
            <a:avLst/>
          </a:prstGeom>
          <a:noFill/>
          <a:ln w="9525">
            <a:noFill/>
            <a:miter lim="800000"/>
            <a:headEnd/>
            <a:tailEnd/>
          </a:ln>
        </p:spPr>
      </p:pic>
      <p:sp>
        <p:nvSpPr>
          <p:cNvPr id="11" name="Obdĺžnik 10"/>
          <p:cNvSpPr/>
          <p:nvPr/>
        </p:nvSpPr>
        <p:spPr>
          <a:xfrm>
            <a:off x="2286000" y="5229200"/>
            <a:ext cx="6462464" cy="830997"/>
          </a:xfrm>
          <a:prstGeom prst="rect">
            <a:avLst/>
          </a:prstGeom>
        </p:spPr>
        <p:txBody>
          <a:bodyPr wrap="square">
            <a:spAutoFit/>
          </a:bodyPr>
          <a:lstStyle/>
          <a:p>
            <a:pPr algn="just"/>
            <a:r>
              <a:rPr lang="sk-SK" sz="1600" dirty="0" smtClean="0"/>
              <a:t>Biskupská rezidencia - barokovo-klasicistická budova na Námestí baníkov výrazne prestavaná v r. 1776-1778, vznikla spojením niekdajšieho jezuitského kláštora a vedľajšieho obytného domu. </a:t>
            </a:r>
            <a:endParaRPr lang="sk-SK"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78098"/>
          </a:xfrm>
        </p:spPr>
        <p:txBody>
          <a:bodyPr>
            <a:normAutofit/>
          </a:bodyPr>
          <a:lstStyle/>
          <a:p>
            <a:r>
              <a:rPr lang="sk-SK" sz="3200" dirty="0" smtClean="0"/>
              <a:t>Neďaleko našej MŠ</a:t>
            </a:r>
            <a:endParaRPr lang="sk-SK" sz="3200"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539552" y="1052736"/>
            <a:ext cx="1524000" cy="1143000"/>
          </a:xfrm>
          <a:prstGeom prst="rect">
            <a:avLst/>
          </a:prstGeom>
          <a:noFill/>
          <a:ln w="9525">
            <a:noFill/>
            <a:miter lim="800000"/>
            <a:headEnd/>
            <a:tailEnd/>
          </a:ln>
        </p:spPr>
      </p:pic>
      <p:sp>
        <p:nvSpPr>
          <p:cNvPr id="5" name="Obdĺžnik 4"/>
          <p:cNvSpPr/>
          <p:nvPr/>
        </p:nvSpPr>
        <p:spPr>
          <a:xfrm>
            <a:off x="2286000" y="980728"/>
            <a:ext cx="6534472" cy="1323439"/>
          </a:xfrm>
          <a:prstGeom prst="rect">
            <a:avLst/>
          </a:prstGeom>
        </p:spPr>
        <p:txBody>
          <a:bodyPr wrap="square">
            <a:spAutoFit/>
          </a:bodyPr>
          <a:lstStyle/>
          <a:p>
            <a:pPr algn="just"/>
            <a:r>
              <a:rPr lang="sk-SK" sz="1600" dirty="0" smtClean="0"/>
              <a:t>Múzeum - klasicistická prevádzková budova bývalej miestnej  továrne na spracovanie koží / Markova továreň /, postavená v r.1782 - bola známa v celom Uhorsku. V továrni sa využívala vodná sila, neskôr i parný stroj s výkonom 20 konských síl. Nad oknami sú figurálne výjavy znázorňujúce pracovné postupy pri spracúvaní kože</a:t>
            </a:r>
            <a:endParaRPr lang="sk-SK" sz="1600" dirty="0"/>
          </a:p>
        </p:txBody>
      </p:sp>
      <p:pic>
        <p:nvPicPr>
          <p:cNvPr id="7171" name="Picture 3"/>
          <p:cNvPicPr>
            <a:picLocks noChangeAspect="1" noChangeArrowheads="1"/>
          </p:cNvPicPr>
          <p:nvPr/>
        </p:nvPicPr>
        <p:blipFill>
          <a:blip r:embed="rId3" cstate="print"/>
          <a:srcRect/>
          <a:stretch>
            <a:fillRect/>
          </a:stretch>
        </p:blipFill>
        <p:spPr bwMode="auto">
          <a:xfrm>
            <a:off x="539552" y="4509120"/>
            <a:ext cx="1524000" cy="1143000"/>
          </a:xfrm>
          <a:prstGeom prst="rect">
            <a:avLst/>
          </a:prstGeom>
          <a:noFill/>
          <a:ln w="9525">
            <a:noFill/>
            <a:miter lim="800000"/>
            <a:headEnd/>
            <a:tailEnd/>
          </a:ln>
        </p:spPr>
      </p:pic>
      <p:sp>
        <p:nvSpPr>
          <p:cNvPr id="7" name="Obdĺžnik 6"/>
          <p:cNvSpPr/>
          <p:nvPr/>
        </p:nvSpPr>
        <p:spPr>
          <a:xfrm>
            <a:off x="2286000" y="4437112"/>
            <a:ext cx="6534472" cy="1354217"/>
          </a:xfrm>
          <a:prstGeom prst="rect">
            <a:avLst/>
          </a:prstGeom>
        </p:spPr>
        <p:txBody>
          <a:bodyPr wrap="square">
            <a:spAutoFit/>
          </a:bodyPr>
          <a:lstStyle/>
          <a:p>
            <a:pPr algn="just"/>
            <a:r>
              <a:rPr lang="pt-BR" sz="1600" dirty="0" smtClean="0"/>
              <a:t>Banícke múzeum  - so stálou  expozíciou histórie baníctva a obrazom</a:t>
            </a:r>
            <a:r>
              <a:rPr lang="sk-SK" sz="1600" dirty="0" smtClean="0"/>
              <a:t>. Secesná stavba bola postavená ako dar Dionýza </a:t>
            </a:r>
            <a:r>
              <a:rPr lang="sk-SK" sz="1600" dirty="0" err="1" smtClean="0"/>
              <a:t>Andrássyho</a:t>
            </a:r>
            <a:r>
              <a:rPr lang="sk-SK" sz="1600" dirty="0" smtClean="0"/>
              <a:t> mestu Rožňava. V areáli sa nachádza aj budova bývalého  Františkinho chudobinca s Expozíciou prírody slovenského krasu a priľahlých oblastí. </a:t>
            </a:r>
          </a:p>
          <a:p>
            <a:r>
              <a:rPr lang="pt-BR" dirty="0" smtClean="0"/>
              <a:t> </a:t>
            </a:r>
            <a:endParaRPr lang="sk-SK"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78098"/>
          </a:xfrm>
        </p:spPr>
        <p:txBody>
          <a:bodyPr>
            <a:normAutofit/>
          </a:bodyPr>
          <a:lstStyle/>
          <a:p>
            <a:r>
              <a:rPr lang="sk-SK" sz="3200" dirty="0" smtClean="0"/>
              <a:t>Okolie Rožňavy - pamiatky</a:t>
            </a:r>
            <a:endParaRPr lang="sk-SK" sz="3200" dirty="0"/>
          </a:p>
        </p:txBody>
      </p:sp>
      <p:pic>
        <p:nvPicPr>
          <p:cNvPr id="9218" name="Picture 2"/>
          <p:cNvPicPr>
            <a:picLocks noGrp="1" noChangeAspect="1" noChangeArrowheads="1"/>
          </p:cNvPicPr>
          <p:nvPr>
            <p:ph idx="1"/>
          </p:nvPr>
        </p:nvPicPr>
        <p:blipFill>
          <a:blip r:embed="rId2" cstate="print"/>
          <a:srcRect/>
          <a:stretch>
            <a:fillRect/>
          </a:stretch>
        </p:blipFill>
        <p:spPr bwMode="auto">
          <a:xfrm>
            <a:off x="611560" y="1124744"/>
            <a:ext cx="3048000" cy="2088232"/>
          </a:xfrm>
          <a:prstGeom prst="rect">
            <a:avLst/>
          </a:prstGeom>
          <a:noFill/>
          <a:ln w="9525">
            <a:noFill/>
            <a:miter lim="800000"/>
            <a:headEnd/>
            <a:tailEnd/>
          </a:ln>
        </p:spPr>
      </p:pic>
      <p:sp>
        <p:nvSpPr>
          <p:cNvPr id="5" name="Obdĺžnik 4"/>
          <p:cNvSpPr/>
          <p:nvPr/>
        </p:nvSpPr>
        <p:spPr>
          <a:xfrm>
            <a:off x="1331640" y="3573016"/>
            <a:ext cx="7128792" cy="1569660"/>
          </a:xfrm>
          <a:prstGeom prst="rect">
            <a:avLst/>
          </a:prstGeom>
        </p:spPr>
        <p:txBody>
          <a:bodyPr wrap="square">
            <a:spAutoFit/>
          </a:bodyPr>
          <a:lstStyle/>
          <a:p>
            <a:pPr algn="just"/>
            <a:r>
              <a:rPr lang="sk-SK" sz="1600" b="1" dirty="0" err="1" smtClean="0"/>
              <a:t>Betliarsky</a:t>
            </a:r>
            <a:r>
              <a:rPr lang="sk-SK" sz="1600" b="1" dirty="0" smtClean="0"/>
              <a:t> kaštieľ </a:t>
            </a:r>
            <a:r>
              <a:rPr lang="sk-SK" sz="1600" dirty="0" smtClean="0"/>
              <a:t>- sa nachádza v prírodnom parku s rozlohou 81 ha. Do roku 1945 patril bohatej maďarskej </a:t>
            </a:r>
            <a:r>
              <a:rPr lang="sk-SK" sz="1600" dirty="0" err="1" smtClean="0"/>
              <a:t>šlachtickej</a:t>
            </a:r>
            <a:r>
              <a:rPr lang="sk-SK" sz="1600" dirty="0" smtClean="0"/>
              <a:t> rodine </a:t>
            </a:r>
            <a:r>
              <a:rPr lang="sk-SK" sz="1600" dirty="0" err="1" smtClean="0"/>
              <a:t>Andrássyovcov</a:t>
            </a:r>
            <a:r>
              <a:rPr lang="sk-SK" sz="1600" dirty="0" smtClean="0"/>
              <a:t>. Postavený  bol začiatkom 18.storočia v </a:t>
            </a:r>
            <a:r>
              <a:rPr lang="sk-SK" sz="1600" dirty="0" err="1" smtClean="0"/>
              <a:t>renesančno</a:t>
            </a:r>
            <a:r>
              <a:rPr lang="sk-SK" sz="1600" dirty="0" smtClean="0"/>
              <a:t> -barokovom slohu. Nachádza sa v ňom múzeum so vzácnym historickým nábytkom, keramikou  zbraňami, poľovníckymi trofejami z ciest po Indii, Afrike, Južnej Amerike, Ázii a polárnych krajov, historická knižnica obsahuje - 20 000 diel</a:t>
            </a:r>
            <a:endParaRPr lang="sk-SK" sz="1600" dirty="0"/>
          </a:p>
        </p:txBody>
      </p:sp>
      <p:pic>
        <p:nvPicPr>
          <p:cNvPr id="9219" name="Picture 3"/>
          <p:cNvPicPr>
            <a:picLocks noChangeAspect="1" noChangeArrowheads="1"/>
          </p:cNvPicPr>
          <p:nvPr/>
        </p:nvPicPr>
        <p:blipFill>
          <a:blip r:embed="rId3" cstate="print"/>
          <a:srcRect/>
          <a:stretch>
            <a:fillRect/>
          </a:stretch>
        </p:blipFill>
        <p:spPr bwMode="auto">
          <a:xfrm>
            <a:off x="4211960" y="1628800"/>
            <a:ext cx="1619250" cy="1219200"/>
          </a:xfrm>
          <a:prstGeom prst="rect">
            <a:avLst/>
          </a:prstGeom>
          <a:noFill/>
          <a:ln w="9525">
            <a:noFill/>
            <a:miter lim="800000"/>
            <a:headEnd/>
            <a:tailEnd/>
          </a:ln>
        </p:spPr>
      </p:pic>
      <p:pic>
        <p:nvPicPr>
          <p:cNvPr id="9223" name="Picture 7"/>
          <p:cNvPicPr>
            <a:picLocks noChangeAspect="1" noChangeArrowheads="1"/>
          </p:cNvPicPr>
          <p:nvPr/>
        </p:nvPicPr>
        <p:blipFill>
          <a:blip r:embed="rId4" cstate="print"/>
          <a:srcRect/>
          <a:stretch>
            <a:fillRect/>
          </a:stretch>
        </p:blipFill>
        <p:spPr bwMode="auto">
          <a:xfrm>
            <a:off x="6372200" y="1700808"/>
            <a:ext cx="1619250" cy="12192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06090"/>
          </a:xfrm>
        </p:spPr>
        <p:txBody>
          <a:bodyPr>
            <a:normAutofit/>
          </a:bodyPr>
          <a:lstStyle/>
          <a:p>
            <a:r>
              <a:rPr lang="sk-SK" sz="3200" dirty="0" smtClean="0"/>
              <a:t>Hrad Krásna Hôrka</a:t>
            </a:r>
            <a:endParaRPr lang="sk-SK" sz="3200" dirty="0"/>
          </a:p>
        </p:txBody>
      </p:sp>
      <p:pic>
        <p:nvPicPr>
          <p:cNvPr id="10242" name="Picture 2"/>
          <p:cNvPicPr>
            <a:picLocks noGrp="1" noChangeAspect="1" noChangeArrowheads="1"/>
          </p:cNvPicPr>
          <p:nvPr>
            <p:ph idx="1"/>
          </p:nvPr>
        </p:nvPicPr>
        <p:blipFill>
          <a:blip r:embed="rId2" cstate="print"/>
          <a:srcRect/>
          <a:stretch>
            <a:fillRect/>
          </a:stretch>
        </p:blipFill>
        <p:spPr bwMode="auto">
          <a:xfrm>
            <a:off x="971600" y="3645024"/>
            <a:ext cx="3048000" cy="2286000"/>
          </a:xfrm>
          <a:prstGeom prst="rect">
            <a:avLst/>
          </a:prstGeom>
          <a:noFill/>
          <a:ln w="9525">
            <a:noFill/>
            <a:miter lim="800000"/>
            <a:headEnd/>
            <a:tailEnd/>
          </a:ln>
        </p:spPr>
      </p:pic>
      <p:sp>
        <p:nvSpPr>
          <p:cNvPr id="5" name="Obdĺžnik 4"/>
          <p:cNvSpPr/>
          <p:nvPr/>
        </p:nvSpPr>
        <p:spPr>
          <a:xfrm>
            <a:off x="3275856" y="1196752"/>
            <a:ext cx="5400600" cy="1815882"/>
          </a:xfrm>
          <a:prstGeom prst="rect">
            <a:avLst/>
          </a:prstGeom>
        </p:spPr>
        <p:txBody>
          <a:bodyPr wrap="square">
            <a:spAutoFit/>
          </a:bodyPr>
          <a:lstStyle/>
          <a:p>
            <a:pPr algn="just"/>
            <a:r>
              <a:rPr lang="sk-SK" sz="1600" dirty="0" smtClean="0"/>
              <a:t>HRAD KRÁSNA HÔRKA - Pôvodne gotický hrad založený v prvej pol. 14.stor.,prestavaný a doplnený opevnením a baštami z čias tureckého nebezpečenstva /1537-1541/, postavený </a:t>
            </a:r>
            <a:r>
              <a:rPr lang="sk-SK" sz="1600" dirty="0" err="1" smtClean="0"/>
              <a:t>Mariássyovcami</a:t>
            </a:r>
            <a:r>
              <a:rPr lang="sk-SK" sz="1600" dirty="0" smtClean="0"/>
              <a:t> /vlastníci baní na Spiši/. V súčasnosti je hrad NKP sprístupnenou verejnosti. Nachádza sa v ňom múzeum so vzácnym historickým nábytkom, habánskou keramikou a  zbraňami.</a:t>
            </a:r>
            <a:endParaRPr lang="sk-SK" sz="1600" dirty="0"/>
          </a:p>
        </p:txBody>
      </p:sp>
      <p:pic>
        <p:nvPicPr>
          <p:cNvPr id="10243" name="Picture 3"/>
          <p:cNvPicPr>
            <a:picLocks noChangeAspect="1" noChangeArrowheads="1"/>
          </p:cNvPicPr>
          <p:nvPr/>
        </p:nvPicPr>
        <p:blipFill>
          <a:blip r:embed="rId3" cstate="print"/>
          <a:srcRect/>
          <a:stretch>
            <a:fillRect/>
          </a:stretch>
        </p:blipFill>
        <p:spPr bwMode="auto">
          <a:xfrm>
            <a:off x="5292080" y="4149080"/>
            <a:ext cx="2438400" cy="1828800"/>
          </a:xfrm>
          <a:prstGeom prst="rect">
            <a:avLst/>
          </a:prstGeom>
          <a:noFill/>
          <a:ln w="9525">
            <a:noFill/>
            <a:miter lim="800000"/>
            <a:headEnd/>
            <a:tailEnd/>
          </a:ln>
        </p:spPr>
      </p:pic>
      <p:pic>
        <p:nvPicPr>
          <p:cNvPr id="10244" name="Picture 4"/>
          <p:cNvPicPr>
            <a:picLocks noChangeAspect="1" noChangeArrowheads="1"/>
          </p:cNvPicPr>
          <p:nvPr/>
        </p:nvPicPr>
        <p:blipFill>
          <a:blip r:embed="rId4" cstate="print"/>
          <a:srcRect/>
          <a:stretch>
            <a:fillRect/>
          </a:stretch>
        </p:blipFill>
        <p:spPr bwMode="auto">
          <a:xfrm>
            <a:off x="1115616" y="908720"/>
            <a:ext cx="1828800" cy="24384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TotalTime>
  <Words>1287</Words>
  <Application>Microsoft Office PowerPoint</Application>
  <PresentationFormat>Prezentácia na obrazovke (4:3)</PresentationFormat>
  <Paragraphs>45</Paragraphs>
  <Slides>16</Slides>
  <Notes>0</Notes>
  <HiddenSlides>0</HiddenSlides>
  <MMClips>0</MMClips>
  <ScaleCrop>false</ScaleCrop>
  <HeadingPairs>
    <vt:vector size="4" baseType="variant">
      <vt:variant>
        <vt:lpstr>Motív</vt:lpstr>
      </vt:variant>
      <vt:variant>
        <vt:i4>1</vt:i4>
      </vt:variant>
      <vt:variant>
        <vt:lpstr>Nadpisy snímok</vt:lpstr>
      </vt:variant>
      <vt:variant>
        <vt:i4>16</vt:i4>
      </vt:variant>
    </vt:vector>
  </HeadingPairs>
  <TitlesOfParts>
    <vt:vector size="17" baseType="lpstr">
      <vt:lpstr>Motív Office</vt:lpstr>
      <vt:lpstr>Rožňava a jej okolie</vt:lpstr>
      <vt:lpstr>História</vt:lpstr>
      <vt:lpstr>Kultúrne pamiatky mesta</vt:lpstr>
      <vt:lpstr>Pamiatky na námestí</vt:lpstr>
      <vt:lpstr>Morový stĺp pred biskupskou rezidenciou, niekdajším kláštorom Jezuitov, barokový postavený r. 1711, po morovej epidémii, ktorá si v r. 1710 v priebehu dvoch mesiacov vyžiadala 2035 mŕtvych.</vt:lpstr>
      <vt:lpstr>Snímka 6</vt:lpstr>
      <vt:lpstr>Neďaleko našej MŠ</vt:lpstr>
      <vt:lpstr>Okolie Rožňavy - pamiatky</vt:lpstr>
      <vt:lpstr>Hrad Krásna Hôrka</vt:lpstr>
      <vt:lpstr>Mauzóleum </vt:lpstr>
      <vt:lpstr>Jaskyne v okolí Rožňavy</vt:lpstr>
      <vt:lpstr>Jaskyňa Domica</vt:lpstr>
      <vt:lpstr>Krásnohorská jaskyňa</vt:lpstr>
      <vt:lpstr>Ochtinská aragonitová jaskyňa</vt:lpstr>
      <vt:lpstr>Silická ľadnica</vt:lpstr>
      <vt:lpstr>Dobšinská ľadová jaskyňa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Rožňava a jej okolie</dc:title>
  <dc:creator>Adela Fanfarová</dc:creator>
  <cp:lastModifiedBy>Adela Fanfarová</cp:lastModifiedBy>
  <cp:revision>32</cp:revision>
  <dcterms:created xsi:type="dcterms:W3CDTF">2012-11-04T15:25:46Z</dcterms:created>
  <dcterms:modified xsi:type="dcterms:W3CDTF">2014-01-09T18:15:14Z</dcterms:modified>
</cp:coreProperties>
</file>