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469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4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4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March 12,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6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March 12,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4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March 12,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906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March 12,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086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March 12,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2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March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2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March 12,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9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March 12,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733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11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gBk9UIvjB8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t.dir.bg/nauka/10-iznenadvashti-fakti-za-chisloto-pi" TargetMode="External"/><Relationship Id="rId2" Type="http://schemas.openxmlformats.org/officeDocument/2006/relationships/hyperlink" Target="https://www.vesti.bg/lyubopitno/lyubopitno/kakvo-ne-znaem-za-chisloto-pi-605130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ogBk9UIvjB8" TargetMode="External"/><Relationship Id="rId4" Type="http://schemas.openxmlformats.org/officeDocument/2006/relationships/hyperlink" Target="https://bg.wikipedia.org/wiki/%D0%9F%D0%B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0459807F-B6FA-44D3-9A53-C55B6B5688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2292AFB-EDD4-4860-B012-20641DA7A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0469" y="5444274"/>
            <a:ext cx="10160000" cy="884518"/>
          </a:xfrm>
        </p:spPr>
        <p:txBody>
          <a:bodyPr anchor="t">
            <a:normAutofit/>
          </a:bodyPr>
          <a:lstStyle/>
          <a:p>
            <a:r>
              <a:rPr lang="en-US" dirty="0"/>
              <a:t>“</a:t>
            </a:r>
            <a:r>
              <a:rPr lang="bg-BG" dirty="0"/>
              <a:t>Денят пи</a:t>
            </a:r>
            <a:r>
              <a:rPr lang="en-US" dirty="0"/>
              <a:t>’’</a:t>
            </a:r>
            <a:endParaRPr lang="bg-BG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F09072E2-6FE5-45FE-99F2-C4D0DA0DA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3717" y="6352664"/>
            <a:ext cx="5768283" cy="505326"/>
          </a:xfrm>
        </p:spPr>
        <p:txBody>
          <a:bodyPr anchor="b">
            <a:normAutofit/>
          </a:bodyPr>
          <a:lstStyle/>
          <a:p>
            <a:r>
              <a:rPr lang="bg-BG" dirty="0"/>
              <a:t>Изготвила: Ивайла Иванова</a:t>
            </a: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687E89A9-C3D3-4DE2-A4C7-97C2A8703B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7" b="7759"/>
          <a:stretch/>
        </p:blipFill>
        <p:spPr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3143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5506">
        <p14:reveal/>
      </p:transition>
    </mc:Choice>
    <mc:Fallback xmlns="">
      <p:transition spd="slow" advTm="550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600351-1FA9-4BA4-A2A4-2E444113B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8" y="318051"/>
            <a:ext cx="6096001" cy="1033669"/>
          </a:xfrm>
        </p:spPr>
        <p:txBody>
          <a:bodyPr>
            <a:normAutofit/>
          </a:bodyPr>
          <a:lstStyle/>
          <a:p>
            <a:pPr algn="ctr"/>
            <a:r>
              <a:rPr lang="bg-BG" dirty="0"/>
              <a:t>Международен ден на числото </a:t>
            </a:r>
            <a:r>
              <a:rPr lang="en-US" dirty="0"/>
              <a:t>‘’</a:t>
            </a:r>
            <a:r>
              <a:rPr lang="bg-BG" dirty="0"/>
              <a:t>пи</a:t>
            </a:r>
            <a:r>
              <a:rPr lang="en-US" dirty="0"/>
              <a:t>’’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90641B9-2741-4781-993B-FF1884902014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46384" y="1833910"/>
            <a:ext cx="6771860" cy="297166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400" b="0" i="0" dirty="0" err="1">
                <a:solidFill>
                  <a:srgbClr val="000000"/>
                </a:solidFill>
                <a:effectLst/>
                <a:latin typeface="NotoSerif"/>
              </a:rPr>
              <a:t>Денят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NotoSerif"/>
              </a:rPr>
              <a:t> на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NotoSerif"/>
              </a:rPr>
              <a:t>числото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NotoSerif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NotoSerif"/>
              </a:rPr>
              <a:t>‘’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NotoSerif"/>
              </a:rPr>
              <a:t>Пи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NotoSerif"/>
              </a:rPr>
              <a:t>’’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NotoSerif"/>
              </a:rPr>
              <a:t> за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NotoSerif"/>
              </a:rPr>
              <a:t>първи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NotoSerif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NotoSerif"/>
              </a:rPr>
              <a:t>път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NotoSerif"/>
              </a:rPr>
              <a:t> е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NotoSerif"/>
              </a:rPr>
              <a:t>отбелязан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NotoSerif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NotoSerif"/>
              </a:rPr>
              <a:t>през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NotoSerif"/>
              </a:rPr>
              <a:t> 1988 г. от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NotoSerif"/>
              </a:rPr>
              <a:t>физикът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NotoSerif"/>
              </a:rPr>
              <a:t> Лари Шоу,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NotoSerif"/>
              </a:rPr>
              <a:t>който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NotoSerif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NotoSerif"/>
              </a:rPr>
              <a:t>работил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NotoSerif"/>
              </a:rPr>
              <a:t> в музея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NotoSerif"/>
              </a:rPr>
              <a:t>Експлораториум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NotoSerif"/>
              </a:rPr>
              <a:t> в Сан Франциско.</a:t>
            </a:r>
            <a:endParaRPr lang="en-US" sz="2400" b="0" i="0" dirty="0">
              <a:solidFill>
                <a:srgbClr val="000000"/>
              </a:solidFill>
              <a:effectLst/>
              <a:latin typeface="NotoSerif"/>
            </a:endParaRPr>
          </a:p>
          <a:p>
            <a:pPr marL="0" indent="0" algn="ctr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14 март е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Международния</a:t>
            </a:r>
            <a:r>
              <a:rPr lang="bg-BG" sz="2400" b="0" i="0" dirty="0">
                <a:solidFill>
                  <a:srgbClr val="000000"/>
                </a:solidFill>
                <a:effectLst/>
                <a:latin typeface="FiraSans"/>
              </a:rPr>
              <a:t>т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ден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на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числото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FiraSans"/>
              </a:rPr>
              <a:t>‘’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Пи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FiraSans"/>
              </a:rPr>
              <a:t>’’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- най-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популярната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константа в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математиката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.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FiraSans"/>
              </a:rPr>
              <a:t>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FiraSans"/>
              </a:rPr>
              <a:t>Освен</a:t>
            </a:r>
            <a:r>
              <a:rPr lang="ru-RU" sz="2400" i="0" dirty="0">
                <a:solidFill>
                  <a:srgbClr val="000000"/>
                </a:solidFill>
                <a:effectLst/>
                <a:latin typeface="FiraSans"/>
              </a:rPr>
              <a:t>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FiraSans"/>
              </a:rPr>
              <a:t>Денят</a:t>
            </a:r>
            <a:r>
              <a:rPr lang="ru-RU" sz="2400" i="0" dirty="0">
                <a:solidFill>
                  <a:srgbClr val="000000"/>
                </a:solidFill>
                <a:effectLst/>
                <a:latin typeface="FiraSans"/>
              </a:rPr>
              <a:t> на </a:t>
            </a:r>
            <a:r>
              <a:rPr lang="en-US" sz="2400" i="0" dirty="0">
                <a:solidFill>
                  <a:srgbClr val="000000"/>
                </a:solidFill>
                <a:effectLst/>
                <a:latin typeface="FiraSans"/>
              </a:rPr>
              <a:t>‘’</a:t>
            </a:r>
            <a:r>
              <a:rPr lang="ru-RU" sz="2400" i="0" dirty="0">
                <a:solidFill>
                  <a:srgbClr val="000000"/>
                </a:solidFill>
                <a:effectLst/>
                <a:latin typeface="FiraSans"/>
              </a:rPr>
              <a:t>Пи</a:t>
            </a:r>
            <a:r>
              <a:rPr lang="en-US" sz="2400" i="0" dirty="0">
                <a:solidFill>
                  <a:srgbClr val="000000"/>
                </a:solidFill>
                <a:effectLst/>
                <a:latin typeface="FiraSans"/>
              </a:rPr>
              <a:t>’’</a:t>
            </a:r>
            <a:r>
              <a:rPr lang="ru-RU" sz="2400" i="0" dirty="0">
                <a:solidFill>
                  <a:srgbClr val="000000"/>
                </a:solidFill>
                <a:effectLst/>
                <a:latin typeface="FiraSans"/>
              </a:rPr>
              <a:t>, 14 март е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FiraSans"/>
              </a:rPr>
              <a:t>рождената</a:t>
            </a:r>
            <a:r>
              <a:rPr lang="ru-RU" sz="2400" i="0" dirty="0">
                <a:solidFill>
                  <a:srgbClr val="000000"/>
                </a:solidFill>
                <a:effectLst/>
                <a:latin typeface="FiraSans"/>
              </a:rPr>
              <a:t> дата на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FiraSans"/>
              </a:rPr>
              <a:t>Алберт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FiraSans"/>
              </a:rPr>
              <a:t>Айнщайн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FiraSans"/>
              </a:rPr>
              <a:t>. </a:t>
            </a:r>
            <a:endParaRPr lang="bg-BG" sz="2400" b="1" dirty="0"/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C2246A99-BB2B-41D4-9FC4-B6C0FF1A3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679" y="0"/>
            <a:ext cx="5009322" cy="6867939"/>
          </a:xfrm>
          <a:prstGeom prst="rect">
            <a:avLst/>
          </a:prstGeom>
        </p:spPr>
      </p:pic>
      <p:sp>
        <p:nvSpPr>
          <p:cNvPr id="6" name="Правоъгълник 5">
            <a:extLst>
              <a:ext uri="{FF2B5EF4-FFF2-40B4-BE49-F238E27FC236}">
                <a16:creationId xmlns:a16="http://schemas.microsoft.com/office/drawing/2014/main" id="{5BEC3DDA-58C1-452C-AE2C-CFE6C97A01C7}"/>
              </a:ext>
            </a:extLst>
          </p:cNvPr>
          <p:cNvSpPr/>
          <p:nvPr/>
        </p:nvSpPr>
        <p:spPr>
          <a:xfrm>
            <a:off x="0" y="5092010"/>
            <a:ext cx="7182679" cy="62285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id="{EF657EAC-F0FE-41F9-8233-F72B1E311D6E}"/>
              </a:ext>
            </a:extLst>
          </p:cNvPr>
          <p:cNvSpPr txBox="1"/>
          <p:nvPr/>
        </p:nvSpPr>
        <p:spPr>
          <a:xfrm>
            <a:off x="9475304" y="0"/>
            <a:ext cx="271669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Sans"/>
              </a:rPr>
              <a:t>Алберт </a:t>
            </a:r>
            <a:r>
              <a:rPr lang="ru-RU" sz="1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Sans"/>
              </a:rPr>
              <a:t>Айнщайн</a:t>
            </a:r>
            <a:endParaRPr lang="bg-BG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452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548">
        <p14:reveal/>
      </p:transition>
    </mc:Choice>
    <mc:Fallback xmlns="">
      <p:transition spd="slow" advTm="854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20DB06D-F8DA-456A-9393-CEA598406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159027"/>
            <a:ext cx="9810604" cy="1216024"/>
          </a:xfrm>
        </p:spPr>
        <p:txBody>
          <a:bodyPr/>
          <a:lstStyle/>
          <a:p>
            <a:pPr algn="ctr"/>
            <a:r>
              <a:rPr lang="bg-BG" dirty="0"/>
              <a:t>Числото </a:t>
            </a:r>
            <a:r>
              <a:rPr lang="en-US" dirty="0"/>
              <a:t>‘’</a:t>
            </a:r>
            <a:r>
              <a:rPr lang="bg-BG" dirty="0"/>
              <a:t>пи</a:t>
            </a:r>
            <a:r>
              <a:rPr lang="en-US" dirty="0"/>
              <a:t>’’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F6C706D-6CBA-4EF0-85A2-0E4A2C174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390" y="1206491"/>
            <a:ext cx="11171582" cy="26933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Числото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Пи е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съотношението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 между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дължината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на дадена 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окръжност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 и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нейния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 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диаметър.Приблизителната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 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стойност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 на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FiraSans"/>
              </a:rPr>
              <a:t>‘’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Пи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FiraSans"/>
              </a:rPr>
              <a:t>’’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изразена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 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като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обикновена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дроб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е 22/7.Числото е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ирационално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. До 31-я знак след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десетичната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запетая,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числото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изглежда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така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 3,1415926535897932384626433832795.</a:t>
            </a:r>
            <a:endParaRPr lang="en-US" sz="2400" b="0" i="0" dirty="0">
              <a:solidFill>
                <a:srgbClr val="000000"/>
              </a:solidFill>
              <a:effectLst/>
              <a:latin typeface="FiraSans"/>
            </a:endParaRPr>
          </a:p>
          <a:p>
            <a:pPr marL="0" indent="0" algn="ctr"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Числото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е известно в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продължение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 на около 4000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FiraSans"/>
              </a:rPr>
              <a:t>години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FiraSans"/>
              </a:rPr>
              <a:t>, 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FiraSans"/>
              </a:rPr>
              <a:t>но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FiraSans"/>
              </a:rPr>
              <a:t>започва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FiraSans"/>
              </a:rPr>
              <a:t> да се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FiraSans"/>
              </a:rPr>
              <a:t>нарича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FiraSans"/>
              </a:rPr>
              <a:t> с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FiraSans"/>
              </a:rPr>
              <a:t>гръцката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FiraSans"/>
              </a:rPr>
              <a:t> буква 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FiraSans"/>
              </a:rPr>
              <a:t>през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FiraSans"/>
              </a:rPr>
              <a:t> 1700 г.</a:t>
            </a:r>
            <a:endParaRPr lang="ru-RU" sz="2400" b="0" i="0" dirty="0">
              <a:solidFill>
                <a:srgbClr val="000000"/>
              </a:solidFill>
              <a:effectLst/>
              <a:latin typeface="FiraSans"/>
            </a:endParaRPr>
          </a:p>
          <a:p>
            <a:pPr algn="l"/>
            <a:endParaRPr lang="ru-RU" b="0" i="0" dirty="0">
              <a:solidFill>
                <a:srgbClr val="000000"/>
              </a:solidFill>
              <a:effectLst/>
              <a:latin typeface="FiraSans"/>
            </a:endParaRPr>
          </a:p>
          <a:p>
            <a:endParaRPr lang="bg-BG" dirty="0"/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8DF9222D-DD01-4CB9-9396-F4473E028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5252"/>
            <a:ext cx="6858000" cy="2272748"/>
          </a:xfrm>
          <a:prstGeom prst="rect">
            <a:avLst/>
          </a:prstGeom>
        </p:spPr>
      </p:pic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AEA10537-BC04-4C09-B87C-A26FECE062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1" y="4585251"/>
            <a:ext cx="5334000" cy="2272748"/>
          </a:xfrm>
          <a:prstGeom prst="rect">
            <a:avLst/>
          </a:prstGeom>
        </p:spPr>
      </p:pic>
      <p:sp>
        <p:nvSpPr>
          <p:cNvPr id="8" name="Правоъгълник 7">
            <a:extLst>
              <a:ext uri="{FF2B5EF4-FFF2-40B4-BE49-F238E27FC236}">
                <a16:creationId xmlns:a16="http://schemas.microsoft.com/office/drawing/2014/main" id="{BC609108-AC58-4152-A1B7-FCDE549C5A1A}"/>
              </a:ext>
            </a:extLst>
          </p:cNvPr>
          <p:cNvSpPr/>
          <p:nvPr/>
        </p:nvSpPr>
        <p:spPr>
          <a:xfrm>
            <a:off x="0" y="3790122"/>
            <a:ext cx="12192000" cy="7951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id="{428364F6-E27E-4B9F-8844-02E9560D07EB}"/>
              </a:ext>
            </a:extLst>
          </p:cNvPr>
          <p:cNvSpPr txBox="1"/>
          <p:nvPr/>
        </p:nvSpPr>
        <p:spPr>
          <a:xfrm>
            <a:off x="-172279" y="4053919"/>
            <a:ext cx="6858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(Анимация за </a:t>
            </a:r>
            <a:r>
              <a:rPr lang="ru-RU" sz="17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връзката</a:t>
            </a:r>
            <a:r>
              <a:rPr lang="ru-RU" sz="17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между </a:t>
            </a:r>
            <a:r>
              <a:rPr lang="ru-RU" sz="17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дължината</a:t>
            </a:r>
            <a:r>
              <a:rPr lang="ru-RU" sz="17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sz="17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окръжността</a:t>
            </a:r>
            <a:r>
              <a:rPr lang="ru-RU" sz="17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и </a:t>
            </a:r>
            <a:r>
              <a:rPr lang="en-US" sz="17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’’</a:t>
            </a:r>
            <a:r>
              <a:rPr lang="ru-RU" sz="17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пи</a:t>
            </a:r>
            <a:r>
              <a:rPr lang="en-US" sz="17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’’)</a:t>
            </a:r>
            <a:endParaRPr lang="bg-BG" sz="1700" dirty="0"/>
          </a:p>
        </p:txBody>
      </p:sp>
      <p:sp>
        <p:nvSpPr>
          <p:cNvPr id="10" name="Правоъгълник 9">
            <a:extLst>
              <a:ext uri="{FF2B5EF4-FFF2-40B4-BE49-F238E27FC236}">
                <a16:creationId xmlns:a16="http://schemas.microsoft.com/office/drawing/2014/main" id="{6C75A864-FBDA-42C9-A478-D25FBAF0A6F0}"/>
              </a:ext>
            </a:extLst>
          </p:cNvPr>
          <p:cNvSpPr/>
          <p:nvPr/>
        </p:nvSpPr>
        <p:spPr>
          <a:xfrm>
            <a:off x="6685721" y="3790122"/>
            <a:ext cx="172279" cy="30678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776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9983">
        <p14:reveal/>
      </p:transition>
    </mc:Choice>
    <mc:Fallback xmlns="">
      <p:transition spd="slow" advTm="998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animBg="1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71F46E2-1677-4938-A01F-4229693F3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97" y="159027"/>
            <a:ext cx="9810604" cy="1216024"/>
          </a:xfrm>
        </p:spPr>
        <p:txBody>
          <a:bodyPr/>
          <a:lstStyle/>
          <a:p>
            <a:pPr algn="ctr"/>
            <a:r>
              <a:rPr lang="bg-BG" dirty="0">
                <a:solidFill>
                  <a:schemeClr val="bg1"/>
                </a:solidFill>
              </a:rPr>
              <a:t>Интересни факти за числото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7CEFA7C-50E8-43BA-AEDE-D7D8528C3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20" y="1280160"/>
            <a:ext cx="10861483" cy="4597855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В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новелата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на Карл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Сейгън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"Контакт"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учените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успяват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да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разгадаят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тайната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на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числото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Пи,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откривайки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в него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скрити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послания. В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реалния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живот,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поне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досега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,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такива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не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са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намерени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В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числото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Пи обаче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има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нещо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доста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странно. То е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свързано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по много странен начин с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кръга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.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Така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например,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когато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обект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се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завърти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около точка и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направи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пълен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кръг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,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ъгъла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на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завъртане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е 360 градуса.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Числото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360 се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намира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на 359 позиция в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поредицата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след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десетичния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знак на Пи.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 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Според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психолозите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причината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хората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да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са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обсебени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от Пи е, че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човешкият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мозък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е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обсебен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от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идеята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да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намира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модели.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Безкрайността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на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числото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Пи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му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придава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не само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мистичност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, но е и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възможност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много хора да се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опитат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да намерят зависимости.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Числото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Пи е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вдъхновило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създаването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на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специален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език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, наречен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Пилиш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. При него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броят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на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буквите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в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последователни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думи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трябва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да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отговарят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на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числовите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стойности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на Пи. На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този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език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дори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</a:t>
            </a:r>
            <a:r>
              <a:rPr lang="ru-RU" sz="2600" b="0" i="0" dirty="0" err="1">
                <a:solidFill>
                  <a:schemeClr val="bg1"/>
                </a:solidFill>
                <a:effectLst/>
                <a:latin typeface="Repo"/>
              </a:rPr>
              <a:t>има</a:t>
            </a:r>
            <a:r>
              <a:rPr lang="ru-RU" sz="2600" b="0" i="0" dirty="0">
                <a:solidFill>
                  <a:schemeClr val="bg1"/>
                </a:solidFill>
                <a:effectLst/>
                <a:latin typeface="Repo"/>
              </a:rPr>
              <a:t> написана книга.</a:t>
            </a:r>
          </a:p>
          <a:p>
            <a:endParaRPr lang="bg-BG" dirty="0"/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CC5AE2DA-1EE9-4946-9FDC-C7C2EB6015D9}"/>
              </a:ext>
            </a:extLst>
          </p:cNvPr>
          <p:cNvSpPr/>
          <p:nvPr/>
        </p:nvSpPr>
        <p:spPr>
          <a:xfrm>
            <a:off x="-1" y="6327913"/>
            <a:ext cx="12192000" cy="5300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266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2412">
        <p14:reveal/>
      </p:transition>
    </mc:Choice>
    <mc:Fallback xmlns="">
      <p:transition spd="slow" advTm="124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39A86AC-246F-4ECD-A704-32585BE65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98" y="94353"/>
            <a:ext cx="9810604" cy="699190"/>
          </a:xfrm>
        </p:spPr>
        <p:txBody>
          <a:bodyPr/>
          <a:lstStyle/>
          <a:p>
            <a:pPr algn="ctr"/>
            <a:r>
              <a:rPr lang="bg-BG" dirty="0"/>
              <a:t>Обобщение</a:t>
            </a:r>
          </a:p>
        </p:txBody>
      </p:sp>
      <p:pic>
        <p:nvPicPr>
          <p:cNvPr id="4" name="Онлайн мултимедия 3" title="Днес е денят на числото Пи">
            <a:hlinkClick r:id="" action="ppaction://media"/>
            <a:extLst>
              <a:ext uri="{FF2B5EF4-FFF2-40B4-BE49-F238E27FC236}">
                <a16:creationId xmlns:a16="http://schemas.microsoft.com/office/drawing/2014/main" id="{2F1C918F-1C45-4A45-A44B-E069E65F3A9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51988" y="887896"/>
            <a:ext cx="10566441" cy="5970104"/>
          </a:xfrm>
          <a:prstGeom prst="rect">
            <a:avLst/>
          </a:prstGeom>
        </p:spPr>
      </p:pic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6A468F4C-F268-48E0-ABEC-92E5ADF283A3}"/>
              </a:ext>
            </a:extLst>
          </p:cNvPr>
          <p:cNvSpPr/>
          <p:nvPr/>
        </p:nvSpPr>
        <p:spPr>
          <a:xfrm rot="5400000" flipV="1">
            <a:off x="-3077817" y="3077818"/>
            <a:ext cx="6858000" cy="702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6" name="Правоъгълник 5">
            <a:extLst>
              <a:ext uri="{FF2B5EF4-FFF2-40B4-BE49-F238E27FC236}">
                <a16:creationId xmlns:a16="http://schemas.microsoft.com/office/drawing/2014/main" id="{C9403504-C4CD-4264-AF47-6BCDC648CEF5}"/>
              </a:ext>
            </a:extLst>
          </p:cNvPr>
          <p:cNvSpPr/>
          <p:nvPr/>
        </p:nvSpPr>
        <p:spPr>
          <a:xfrm rot="5400000" flipV="1">
            <a:off x="8276217" y="2942216"/>
            <a:ext cx="6858000" cy="9735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9843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692"/>
    </mc:Choice>
    <mc:Fallback xmlns="">
      <p:transition spd="slow" advTm="1246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6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  <p:extLst>
    <p:ext uri="{E180D4A7-C9FB-4DFB-919C-405C955672EB}">
      <p14:showEvtLst xmlns:p14="http://schemas.microsoft.com/office/powerpoint/2010/main">
        <p14:playEvt time="17" objId="4"/>
        <p14:pauseEvt time="124692" objId="4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BFB6F58-39F2-4B70-9130-8DB2014C9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Използвани източници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3B85AD8-E262-45E5-BE05-BC51E7798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https://www.vesti.bg/lyubopitno/lyubopitno/kakvo-ne-znaem-za-chisloto-pi-6051302</a:t>
            </a:r>
            <a:endParaRPr lang="bg-BG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https://it.dir.bg/nauka/10-iznenadvashti-fakti-za-chisloto-pi</a:t>
            </a:r>
            <a:endParaRPr lang="bg-BG" dirty="0"/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https://bg.wikipedia.org/wiki/%D0%9F%D0%B8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5"/>
              </a:rPr>
              <a:t>https://www.youtube.com/watch?v=ogBk9UIvjB8</a:t>
            </a:r>
            <a:endParaRPr lang="en-US" dirty="0"/>
          </a:p>
          <a:p>
            <a:pPr marL="0" indent="0" algn="ctr">
              <a:buNone/>
            </a:pP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3722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78">
        <p14:reveal/>
      </p:transition>
    </mc:Choice>
    <mc:Fallback xmlns="">
      <p:transition spd="slow" advTm="207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CA95F83-77AD-4109-B3D0-BBC0B7A3D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237" y="543338"/>
            <a:ext cx="9437546" cy="1123121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bg-BG" dirty="0"/>
              <a:t>Благодаря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411640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376</Words>
  <Application>Microsoft Office PowerPoint</Application>
  <PresentationFormat>Широк екран</PresentationFormat>
  <Paragraphs>22</Paragraphs>
  <Slides>7</Slides>
  <Notes>0</Notes>
  <HiddenSlides>0</HiddenSlides>
  <MMClips>1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4" baseType="lpstr">
      <vt:lpstr>Arial</vt:lpstr>
      <vt:lpstr>Batang</vt:lpstr>
      <vt:lpstr>Bembo</vt:lpstr>
      <vt:lpstr>FiraSans</vt:lpstr>
      <vt:lpstr>NotoSerif</vt:lpstr>
      <vt:lpstr>Repo</vt:lpstr>
      <vt:lpstr>ArchiveVTI</vt:lpstr>
      <vt:lpstr>“Денят пи’’</vt:lpstr>
      <vt:lpstr>Международен ден на числото ‘’пи’’</vt:lpstr>
      <vt:lpstr>Числото ‘’пи’’</vt:lpstr>
      <vt:lpstr>Интересни факти за числото</vt:lpstr>
      <vt:lpstr>Обобщение</vt:lpstr>
      <vt:lpstr>Използвани източници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“Денят пи’’</dc:title>
  <dc:creator>ivail</dc:creator>
  <cp:lastModifiedBy>Мария Динекова</cp:lastModifiedBy>
  <cp:revision>12</cp:revision>
  <dcterms:created xsi:type="dcterms:W3CDTF">2021-03-09T18:01:24Z</dcterms:created>
  <dcterms:modified xsi:type="dcterms:W3CDTF">2021-03-12T10:50:23Z</dcterms:modified>
</cp:coreProperties>
</file>