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ssistant Regular" charset="-79"/>
      <p:regular r:id="rId24"/>
    </p:embeddedFont>
    <p:embeddedFont>
      <p:font typeface="Assistant Regular Bold" charset="-79"/>
      <p:regular r:id="rId25"/>
    </p:embeddedFont>
    <p:embeddedFont>
      <p:font typeface="Open Sans Light" pitchFamily="34" charset="0"/>
      <p:regular r:id="rId26"/>
      <p:italic r:id="rId27"/>
    </p:embeddedFont>
    <p:embeddedFont>
      <p:font typeface="Open Sans Light Bold" charset="0"/>
      <p:regular r:id="rId28"/>
    </p:embeddedFont>
    <p:embeddedFont>
      <p:font typeface="Open Sans" pitchFamily="34" charset="0"/>
      <p:regular r:id="rId29"/>
      <p:bold r:id="rId30"/>
      <p:italic r:id="rId31"/>
      <p:boldItalic r:id="rId32"/>
    </p:embeddedFont>
    <p:embeddedFont>
      <p:font typeface="Open Sans Bold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64986" y="-3282418"/>
            <a:ext cx="7027814" cy="62547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490257">
            <a:off x="7989172" y="8611142"/>
            <a:ext cx="2546291" cy="24126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148233">
            <a:off x="12976018" y="3273608"/>
            <a:ext cx="6861060" cy="6560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21204" y="5277141"/>
            <a:ext cx="3591085" cy="35910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38260" y="1773201"/>
            <a:ext cx="9235582" cy="2407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40"/>
              </a:lnSpc>
            </a:pPr>
            <a:r>
              <a:rPr lang="en-US" sz="8000">
                <a:solidFill>
                  <a:srgbClr val="4D1354"/>
                </a:solidFill>
                <a:latin typeface="HK Grotesk Bold"/>
              </a:rPr>
              <a:t>Let's talk about ... numbers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13119">
            <a:off x="3291026" y="3087831"/>
            <a:ext cx="5693252" cy="5444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4235" b="4235"/>
          <a:stretch>
            <a:fillRect/>
          </a:stretch>
        </p:blipFill>
        <p:spPr>
          <a:xfrm>
            <a:off x="5494993" y="1340181"/>
            <a:ext cx="7189175" cy="71112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13119">
            <a:off x="3291026" y="3087831"/>
            <a:ext cx="5693252" cy="5444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8503"/>
          <a:stretch>
            <a:fillRect/>
          </a:stretch>
        </p:blipFill>
        <p:spPr>
          <a:xfrm>
            <a:off x="5087039" y="1268030"/>
            <a:ext cx="7488430" cy="77509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325" b="3325"/>
          <a:stretch>
            <a:fillRect/>
          </a:stretch>
        </p:blipFill>
        <p:spPr>
          <a:xfrm>
            <a:off x="4979842" y="1310161"/>
            <a:ext cx="8017441" cy="76666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51934" y="1534697"/>
            <a:ext cx="7680931" cy="77236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40519" y="1260530"/>
            <a:ext cx="11263251" cy="365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FFFFFF"/>
                </a:solidFill>
                <a:latin typeface="Assistant Regular"/>
              </a:rPr>
              <a:t>It's your turn. </a:t>
            </a:r>
          </a:p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Assistant Regular"/>
              </a:rPr>
              <a:t>Draw a picture showing one of the remaining idioms and let us guess what you mean.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62475" y="5928539"/>
            <a:ext cx="3281328" cy="33297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9212" y="6275276"/>
            <a:ext cx="9296052" cy="339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764">
                <a:solidFill>
                  <a:srgbClr val="FFFFFF"/>
                </a:solidFill>
                <a:latin typeface="HK Grotesk Bold"/>
              </a:rPr>
              <a:t>to be on cloud nine</a:t>
            </a:r>
          </a:p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764">
                <a:solidFill>
                  <a:srgbClr val="FFFFFF"/>
                </a:solidFill>
                <a:latin typeface="HK Grotesk Bold"/>
              </a:rPr>
              <a:t> forty winks</a:t>
            </a:r>
          </a:p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764">
                <a:solidFill>
                  <a:srgbClr val="FFFFFF"/>
                </a:solidFill>
                <a:latin typeface="HK Grotesk Bold"/>
              </a:rPr>
              <a:t> the four corners of the world</a:t>
            </a:r>
          </a:p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764">
                <a:solidFill>
                  <a:srgbClr val="FFFFFF"/>
                </a:solidFill>
                <a:latin typeface="HK Grotesk Bold"/>
              </a:rPr>
              <a:t> to be six feet under </a:t>
            </a:r>
          </a:p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764">
                <a:solidFill>
                  <a:srgbClr val="FFFFFF"/>
                </a:solidFill>
                <a:latin typeface="HK Grotesk Bold"/>
              </a:rPr>
              <a:t>to be three sheets to the wind</a:t>
            </a:r>
          </a:p>
          <a:p>
            <a:pPr algn="ctr">
              <a:lnSpc>
                <a:spcPts val="44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088749">
            <a:off x="15238549" y="7531796"/>
            <a:ext cx="2440941" cy="23127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13119">
            <a:off x="13667511" y="-2216185"/>
            <a:ext cx="5583018" cy="53387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05580">
            <a:off x="-2362671" y="6401890"/>
            <a:ext cx="7824542" cy="6963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959566">
            <a:off x="-761750" y="523555"/>
            <a:ext cx="2895099" cy="27684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31777" y="1308103"/>
            <a:ext cx="11263251" cy="88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ssistant Regular Bold"/>
              </a:rPr>
              <a:t>Time for a test!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04057" y="4306569"/>
            <a:ext cx="14454962" cy="400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9"/>
              </a:lnSpc>
              <a:spcBef>
                <a:spcPct val="0"/>
              </a:spcBef>
            </a:pPr>
            <a:r>
              <a:rPr lang="en-US" sz="5347">
                <a:solidFill>
                  <a:srgbClr val="000000"/>
                </a:solidFill>
                <a:latin typeface="HK Grotesk Bold"/>
              </a:rPr>
              <a:t>Prepare your mobiles again and  join a quiz at  </a:t>
            </a:r>
          </a:p>
          <a:p>
            <a:pPr algn="ctr">
              <a:lnSpc>
                <a:spcPts val="630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309"/>
              </a:lnSpc>
              <a:spcBef>
                <a:spcPct val="0"/>
              </a:spcBef>
            </a:pPr>
            <a:r>
              <a:rPr lang="en-US" sz="5347">
                <a:solidFill>
                  <a:srgbClr val="4D1354"/>
                </a:solidFill>
                <a:latin typeface="HK Grotesk Bold"/>
              </a:rPr>
              <a:t>www.kahoot.it</a:t>
            </a:r>
          </a:p>
          <a:p>
            <a:pPr algn="ctr">
              <a:lnSpc>
                <a:spcPts val="630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30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6123" y="1355511"/>
            <a:ext cx="7995755" cy="75759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33790">
            <a:off x="-3142758" y="5113384"/>
            <a:ext cx="7336933" cy="65298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7964" y="1784785"/>
            <a:ext cx="14501883" cy="210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</a:pPr>
            <a:r>
              <a:rPr lang="en-US" sz="7072">
                <a:solidFill>
                  <a:srgbClr val="FFFFFF"/>
                </a:solidFill>
                <a:latin typeface="HK Grotesk Bold"/>
              </a:rPr>
              <a:t>To sum the meeting up we will practice your logical thinking.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447366">
            <a:off x="13586326" y="-1047020"/>
            <a:ext cx="4068454" cy="3890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447366">
            <a:off x="17494525" y="9179016"/>
            <a:ext cx="4068454" cy="38904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24123" y="5339294"/>
            <a:ext cx="13876874" cy="359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 Bold"/>
              </a:rPr>
              <a:t>Logical thinking</a:t>
            </a:r>
            <a:r>
              <a:rPr lang="en-US" sz="3400">
                <a:solidFill>
                  <a:srgbClr val="FFFFFF"/>
                </a:solidFill>
                <a:latin typeface="Open Sans Light"/>
              </a:rPr>
              <a:t> is the act of analyzing a situation and coming up with a sensible solution. requires the use of reasoning skills to study a problem objectively, which will allow you to make a rational conclusion about how to proceed.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Absolutely essential skill in Mathematics! 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16074" y="1920971"/>
            <a:ext cx="2364518" cy="26594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13119">
            <a:off x="2276103" y="3417795"/>
            <a:ext cx="5693252" cy="54441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09558" y="1237237"/>
            <a:ext cx="17045774" cy="797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Assistant Regular Bold"/>
              </a:rPr>
              <a:t>Let's play a game of Baamboozle to check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Assistant Regular Bold"/>
              </a:rPr>
              <a:t> how good you are at logical thinking! </a:t>
            </a:r>
          </a:p>
          <a:p>
            <a:pPr algn="ctr">
              <a:lnSpc>
                <a:spcPts val="50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ssistant Regular"/>
              </a:rPr>
              <a:t>Bulgaria - TEAM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ssistant Regular"/>
              </a:rPr>
              <a:t>Greece - TEAM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ssistant Regular"/>
              </a:rPr>
              <a:t>Poland - TEAM 3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ssistant Regular"/>
              </a:rPr>
              <a:t>Romania- TEAM 4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Assistant Regular"/>
              </a:rPr>
              <a:t>Each team choses a number. Under the number there is a question or ... a surprise.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Assistant Regular"/>
              </a:rPr>
              <a:t>The team with the biggest number of  points wins!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Assistant Regular Bold"/>
              </a:rPr>
              <a:t>https://www.baamboozle.com/bigclassic/239241/4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08602" y="5739411"/>
            <a:ext cx="442019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216591"/>
            <a:ext cx="427814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47709" y="711176"/>
            <a:ext cx="565785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92687" y="711176"/>
            <a:ext cx="6031832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033790">
            <a:off x="-3142758" y="5113384"/>
            <a:ext cx="7336933" cy="65298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61293" y="4096171"/>
            <a:ext cx="10565414" cy="210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</a:pPr>
            <a:r>
              <a:rPr lang="en-US" sz="7072">
                <a:solidFill>
                  <a:srgbClr val="FFFFFF"/>
                </a:solidFill>
                <a:latin typeface="HK Grotesk Bold"/>
              </a:rPr>
              <a:t>What about numbers in the English language?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447366">
            <a:off x="12955621" y="-916530"/>
            <a:ext cx="4068454" cy="3890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447366">
            <a:off x="17494525" y="9179016"/>
            <a:ext cx="4068454" cy="38904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088749">
            <a:off x="15238549" y="7531796"/>
            <a:ext cx="2440941" cy="23127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13119">
            <a:off x="13667511" y="-2216185"/>
            <a:ext cx="5583018" cy="53387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05580">
            <a:off x="-2362671" y="6401890"/>
            <a:ext cx="7824542" cy="6963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959566">
            <a:off x="-761750" y="523555"/>
            <a:ext cx="2895099" cy="27684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037919">
            <a:off x="538782" y="3911816"/>
            <a:ext cx="5307614" cy="210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5"/>
              </a:lnSpc>
            </a:pPr>
            <a:r>
              <a:rPr lang="en-US" sz="7072">
                <a:solidFill>
                  <a:srgbClr val="731F7D"/>
                </a:solidFill>
                <a:latin typeface="HK Grotesk Bold"/>
              </a:rPr>
              <a:t>Idioms with numbers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9225" y="529837"/>
            <a:ext cx="10419795" cy="759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71"/>
              </a:lnSpc>
            </a:pPr>
            <a:r>
              <a:rPr lang="en-US" sz="3979" spc="-39">
                <a:solidFill>
                  <a:srgbClr val="000000"/>
                </a:solidFill>
                <a:latin typeface="HK Grotesk Bold Bold"/>
              </a:rPr>
              <a:t>An idiom is </a:t>
            </a:r>
          </a:p>
          <a:p>
            <a:pPr>
              <a:lnSpc>
                <a:spcPts val="5571"/>
              </a:lnSpc>
            </a:pPr>
            <a:endParaRPr/>
          </a:p>
          <a:p>
            <a:pPr>
              <a:lnSpc>
                <a:spcPts val="4480"/>
              </a:lnSpc>
            </a:pPr>
            <a:r>
              <a:rPr lang="en-US" sz="3200" spc="-32">
                <a:solidFill>
                  <a:srgbClr val="000000"/>
                </a:solidFill>
                <a:latin typeface="HK Grotesk Bold Bold"/>
              </a:rPr>
              <a:t>a) </a:t>
            </a:r>
            <a:r>
              <a:rPr lang="en-US" sz="3200" spc="-32">
                <a:solidFill>
                  <a:srgbClr val="000000"/>
                </a:solidFill>
                <a:latin typeface="HK Grotesk Bold"/>
              </a:rPr>
              <a:t>a phrase, saying or a group of words that has a metaphorical (not literal) meaning, which has become accepted in common usage in a given language</a:t>
            </a:r>
          </a:p>
          <a:p>
            <a:pPr>
              <a:lnSpc>
                <a:spcPts val="4480"/>
              </a:lnSpc>
            </a:pPr>
            <a:endParaRPr/>
          </a:p>
          <a:p>
            <a:pPr>
              <a:lnSpc>
                <a:spcPts val="4480"/>
              </a:lnSpc>
            </a:pPr>
            <a:r>
              <a:rPr lang="en-US" sz="3200" spc="-32">
                <a:solidFill>
                  <a:srgbClr val="000000"/>
                </a:solidFill>
                <a:latin typeface="HK Grotesk Bold Bold"/>
              </a:rPr>
              <a:t>b)</a:t>
            </a:r>
            <a:r>
              <a:rPr lang="en-US" sz="3200" spc="-32">
                <a:solidFill>
                  <a:srgbClr val="000000"/>
                </a:solidFill>
                <a:latin typeface="HK Grotesk Bold"/>
              </a:rPr>
              <a:t> a short sentence, usually known by many people, stating something commonly experienced or giving advice</a:t>
            </a:r>
          </a:p>
          <a:p>
            <a:pPr>
              <a:lnSpc>
                <a:spcPts val="4480"/>
              </a:lnSpc>
            </a:pPr>
            <a:endParaRPr/>
          </a:p>
          <a:p>
            <a:pPr>
              <a:lnSpc>
                <a:spcPts val="4480"/>
              </a:lnSpc>
            </a:pPr>
            <a:r>
              <a:rPr lang="en-US" sz="3200" spc="-32">
                <a:solidFill>
                  <a:srgbClr val="000000"/>
                </a:solidFill>
                <a:latin typeface="HK Grotesk Bold Bold"/>
              </a:rPr>
              <a:t>c)</a:t>
            </a:r>
            <a:r>
              <a:rPr lang="en-US" sz="3200" spc="-32">
                <a:solidFill>
                  <a:srgbClr val="000000"/>
                </a:solidFill>
                <a:latin typeface="HK Grotesk Bold"/>
              </a:rPr>
              <a:t> a well-known wise statement that often has a meaning that is different from the simple meanings of the words it contains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313119">
            <a:off x="13667511" y="-2216185"/>
            <a:ext cx="5583018" cy="53387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959566">
            <a:off x="-761750" y="523555"/>
            <a:ext cx="2895099" cy="2768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79681" y="266918"/>
            <a:ext cx="12525240" cy="329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77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709">
                <a:solidFill>
                  <a:srgbClr val="000000"/>
                </a:solidFill>
                <a:latin typeface="Assistant Regular"/>
              </a:rPr>
              <a:t>one / two / three / four / five / six / sevens / nine / eleventh / forty</a:t>
            </a:r>
          </a:p>
          <a:p>
            <a:pPr algn="ctr">
              <a:lnSpc>
                <a:spcPts val="859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832362" y="704215"/>
            <a:ext cx="1141988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4D1354"/>
                </a:solidFill>
                <a:latin typeface="Assistant Regular Bold"/>
              </a:rPr>
              <a:t>TRY TO COMPLETE THE IDIOMS WITH THESE SIMPLE NUMBERS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9681" y="3298743"/>
            <a:ext cx="10559105" cy="600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to be on cloud </a:t>
            </a:r>
            <a:r>
              <a:rPr lang="en-US" sz="3400">
                <a:solidFill>
                  <a:srgbClr val="000000"/>
                </a:solidFill>
                <a:latin typeface="Open Sans Light Bold"/>
              </a:rPr>
              <a:t>?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winks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in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shakes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at the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 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hour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the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corners of the world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be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feet under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have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foot in the grave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take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to be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sheets to the wind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at sixes and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313119">
            <a:off x="13667511" y="-2216185"/>
            <a:ext cx="5583018" cy="53387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959566">
            <a:off x="-761750" y="523555"/>
            <a:ext cx="2895099" cy="2768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79681" y="266918"/>
            <a:ext cx="12525240" cy="329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77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709">
                <a:solidFill>
                  <a:srgbClr val="000000"/>
                </a:solidFill>
                <a:latin typeface="Assistant Regular"/>
              </a:rPr>
              <a:t>one / two / three / four / five / six / sevens / nine / eleventh / forty</a:t>
            </a:r>
          </a:p>
          <a:p>
            <a:pPr algn="ctr">
              <a:lnSpc>
                <a:spcPts val="859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832362" y="704215"/>
            <a:ext cx="11419880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4D1354"/>
                </a:solidFill>
                <a:latin typeface="Assistant Regular Bold"/>
              </a:rPr>
              <a:t>TRY TO COMPLETE THE IDIOMS WITH THESE SIMPLE NUMBERS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9681" y="3258185"/>
            <a:ext cx="10559105" cy="600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to be on cloud </a:t>
            </a:r>
            <a:r>
              <a:rPr lang="en-US" sz="3400">
                <a:solidFill>
                  <a:srgbClr val="000000"/>
                </a:solidFill>
                <a:latin typeface="Open Sans Light Bold"/>
              </a:rPr>
              <a:t>nine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forty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winks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in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two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shakes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at the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eleventh 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hour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the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four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corners of the world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be six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feet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under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have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one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foot in the grave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to take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five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to be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three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sheets to the wind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at sixes and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sevens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033790">
            <a:off x="-3142758" y="5113384"/>
            <a:ext cx="7336933" cy="65298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447366">
            <a:off x="12955621" y="-916530"/>
            <a:ext cx="4068454" cy="3890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447366">
            <a:off x="17494525" y="9179016"/>
            <a:ext cx="4068454" cy="38904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56372" y="505307"/>
            <a:ext cx="13669742" cy="10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45"/>
              </a:lnSpc>
            </a:pPr>
            <a:r>
              <a:rPr lang="en-US" sz="7072">
                <a:solidFill>
                  <a:srgbClr val="FFFFFF"/>
                </a:solidFill>
                <a:latin typeface="HK Grotesk Bold"/>
              </a:rPr>
              <a:t>So what do the idioms mean?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5708" y="1790881"/>
            <a:ext cx="7741739" cy="801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8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HK Grotesk Bold"/>
              </a:rPr>
              <a:t>1. He usually </a:t>
            </a:r>
            <a:r>
              <a:rPr lang="en-US" sz="3600">
                <a:solidFill>
                  <a:srgbClr val="FFDE59"/>
                </a:solidFill>
                <a:latin typeface="HK Grotesk Bold"/>
              </a:rPr>
              <a:t>has forty winks</a:t>
            </a:r>
            <a:r>
              <a:rPr lang="en-US" sz="3600">
                <a:solidFill>
                  <a:srgbClr val="FFFFFF"/>
                </a:solidFill>
                <a:latin typeface="HK Grotesk Bold"/>
              </a:rPr>
              <a:t> going home from work on the train.</a:t>
            </a:r>
          </a:p>
          <a:p>
            <a:pPr algn="ctr">
              <a:lnSpc>
                <a:spcPts val="42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48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HK Grotesk Bold"/>
              </a:rPr>
              <a:t>2. The teacher was quite angry as I handed the project in </a:t>
            </a:r>
            <a:r>
              <a:rPr lang="en-US" sz="3600">
                <a:solidFill>
                  <a:srgbClr val="FFDE59"/>
                </a:solidFill>
                <a:latin typeface="HK Grotesk Bold"/>
              </a:rPr>
              <a:t>at the eleventh hour. </a:t>
            </a:r>
          </a:p>
          <a:p>
            <a:pPr algn="ctr">
              <a:lnSpc>
                <a:spcPts val="42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48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HK Grotesk Bold"/>
              </a:rPr>
              <a:t>3. Mike </a:t>
            </a:r>
            <a:r>
              <a:rPr lang="en-US" sz="3600">
                <a:solidFill>
                  <a:srgbClr val="FFDE59"/>
                </a:solidFill>
                <a:latin typeface="HK Grotesk Bold"/>
              </a:rPr>
              <a:t>was on cloud nine</a:t>
            </a:r>
            <a:r>
              <a:rPr lang="en-US" sz="3600">
                <a:solidFill>
                  <a:srgbClr val="FFFFFF"/>
                </a:solidFill>
                <a:latin typeface="HK Grotesk Bold"/>
              </a:rPr>
              <a:t> about getting the job.</a:t>
            </a:r>
          </a:p>
          <a:p>
            <a:pPr algn="ctr">
              <a:lnSpc>
                <a:spcPts val="42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48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HK Grotesk Bold"/>
              </a:rPr>
              <a:t>4. I am tired of climbing, let's </a:t>
            </a:r>
            <a:r>
              <a:rPr lang="en-US" sz="3600">
                <a:solidFill>
                  <a:srgbClr val="FFDE59"/>
                </a:solidFill>
                <a:latin typeface="HK Grotesk Bold"/>
              </a:rPr>
              <a:t>take five. </a:t>
            </a:r>
          </a:p>
          <a:p>
            <a:pPr algn="ctr">
              <a:lnSpc>
                <a:spcPts val="42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48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HK Grotesk Bold"/>
              </a:rPr>
              <a:t>5. There were people </a:t>
            </a:r>
            <a:r>
              <a:rPr lang="en-US" sz="3600">
                <a:solidFill>
                  <a:srgbClr val="FFDE59"/>
                </a:solidFill>
                <a:latin typeface="HK Grotesk Bold"/>
              </a:rPr>
              <a:t>from the four corners of the world</a:t>
            </a:r>
            <a:r>
              <a:rPr lang="en-US" sz="3600">
                <a:solidFill>
                  <a:srgbClr val="FFFFFF"/>
                </a:solidFill>
                <a:latin typeface="HK Grotesk Bold"/>
              </a:rPr>
              <a:t> at the camp.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34617" y="2421185"/>
            <a:ext cx="6748348" cy="636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4763">
                <a:solidFill>
                  <a:srgbClr val="FFFFFF"/>
                </a:solidFill>
                <a:latin typeface="HK Grotesk Bold"/>
              </a:rPr>
              <a:t>a. have a short break </a:t>
            </a:r>
          </a:p>
          <a:p>
            <a:pPr algn="ctr">
              <a:lnSpc>
                <a:spcPts val="562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4763">
                <a:solidFill>
                  <a:srgbClr val="FFFFFF"/>
                </a:solidFill>
                <a:latin typeface="HK Grotesk Bold"/>
              </a:rPr>
              <a:t>b. extremely happy</a:t>
            </a:r>
          </a:p>
          <a:p>
            <a:pPr algn="ctr">
              <a:lnSpc>
                <a:spcPts val="562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4763">
                <a:solidFill>
                  <a:srgbClr val="FFFFFF"/>
                </a:solidFill>
                <a:latin typeface="HK Grotesk Bold"/>
              </a:rPr>
              <a:t>c. from all over the world</a:t>
            </a:r>
          </a:p>
          <a:p>
            <a:pPr algn="ctr">
              <a:lnSpc>
                <a:spcPts val="562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4763">
                <a:solidFill>
                  <a:srgbClr val="FFFFFF"/>
                </a:solidFill>
                <a:latin typeface="HK Grotesk Bold"/>
              </a:rPr>
              <a:t>d. at the latest moment</a:t>
            </a:r>
          </a:p>
          <a:p>
            <a:pPr algn="ctr">
              <a:lnSpc>
                <a:spcPts val="562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4763">
                <a:solidFill>
                  <a:srgbClr val="FFFFFF"/>
                </a:solidFill>
                <a:latin typeface="HK Grotesk Bold"/>
              </a:rPr>
              <a:t>e. has a short nap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8638" y="1028700"/>
            <a:ext cx="7995755" cy="75759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33790">
            <a:off x="-3142758" y="5113384"/>
            <a:ext cx="7336933" cy="65298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447366">
            <a:off x="12955621" y="-916530"/>
            <a:ext cx="4068454" cy="3890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447366">
            <a:off x="17494525" y="9179016"/>
            <a:ext cx="4068454" cy="3890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59788" y="340576"/>
            <a:ext cx="8649576" cy="927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908">
                <a:solidFill>
                  <a:srgbClr val="FFFFFF"/>
                </a:solidFill>
                <a:latin typeface="HK Grotesk Bold"/>
              </a:rPr>
              <a:t>1. At the end of the party Tom was really </a:t>
            </a:r>
            <a:r>
              <a:rPr lang="en-US" sz="3908">
                <a:solidFill>
                  <a:srgbClr val="FFDE59"/>
                </a:solidFill>
                <a:latin typeface="HK Grotesk Bold"/>
              </a:rPr>
              <a:t>three sheets to the wind</a:t>
            </a:r>
            <a:r>
              <a:rPr lang="en-US" sz="3908">
                <a:solidFill>
                  <a:srgbClr val="FFFFFF"/>
                </a:solidFill>
                <a:latin typeface="HK Grotesk Bold"/>
              </a:rPr>
              <a:t>, he could stand stright!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908">
                <a:solidFill>
                  <a:srgbClr val="FFFFFF"/>
                </a:solidFill>
                <a:latin typeface="HK Grotesk Bold"/>
              </a:rPr>
              <a:t>2. Wait for me! I'll be there </a:t>
            </a:r>
            <a:r>
              <a:rPr lang="en-US" sz="3908">
                <a:solidFill>
                  <a:srgbClr val="FFDE59"/>
                </a:solidFill>
                <a:latin typeface="HK Grotesk Bold"/>
              </a:rPr>
              <a:t>in two shakes!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908">
                <a:solidFill>
                  <a:srgbClr val="FFFFFF"/>
                </a:solidFill>
                <a:latin typeface="HK Grotesk Bold"/>
              </a:rPr>
              <a:t>3. My granpa says he will </a:t>
            </a:r>
            <a:r>
              <a:rPr lang="en-US" sz="3908">
                <a:solidFill>
                  <a:srgbClr val="FFDE59"/>
                </a:solidFill>
                <a:latin typeface="HK Grotesk Bold"/>
              </a:rPr>
              <a:t>be six feet under</a:t>
            </a:r>
            <a:r>
              <a:rPr lang="en-US" sz="3908">
                <a:solidFill>
                  <a:srgbClr val="FFFFFF"/>
                </a:solidFill>
                <a:latin typeface="HK Grotesk Bold"/>
              </a:rPr>
              <a:t> before I get married.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908">
                <a:solidFill>
                  <a:srgbClr val="FFFFFF"/>
                </a:solidFill>
                <a:latin typeface="HK Grotesk Bold"/>
              </a:rPr>
              <a:t>4. Having the coronavirus I felt so horrible that I thought I </a:t>
            </a:r>
            <a:r>
              <a:rPr lang="en-US" sz="3908">
                <a:solidFill>
                  <a:srgbClr val="FFDE59"/>
                </a:solidFill>
                <a:latin typeface="HK Grotesk Bold"/>
              </a:rPr>
              <a:t>had one foot in the grave.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908">
                <a:solidFill>
                  <a:srgbClr val="FFFFFF"/>
                </a:solidFill>
                <a:latin typeface="HK Grotesk Bold"/>
              </a:rPr>
              <a:t>5. He has been </a:t>
            </a:r>
            <a:r>
              <a:rPr lang="en-US" sz="3908">
                <a:solidFill>
                  <a:srgbClr val="FFDE59"/>
                </a:solidFill>
                <a:latin typeface="HK Grotesk Bold"/>
              </a:rPr>
              <a:t>at sixes and sevens</a:t>
            </a:r>
            <a:r>
              <a:rPr lang="en-US" sz="3908">
                <a:solidFill>
                  <a:srgbClr val="FFFFFF"/>
                </a:solidFill>
                <a:latin typeface="HK Grotesk Bold"/>
              </a:rPr>
              <a:t> since the death of his father.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1766022"/>
            <a:ext cx="8567245" cy="716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HK Grotesk Bold"/>
              </a:rPr>
              <a:t>a. dead and buried</a:t>
            </a:r>
          </a:p>
          <a:p>
            <a:pPr algn="ctr">
              <a:lnSpc>
                <a:spcPts val="5664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64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HK Grotesk Bold"/>
              </a:rPr>
              <a:t>b. was about to die</a:t>
            </a:r>
          </a:p>
          <a:p>
            <a:pPr algn="ctr">
              <a:lnSpc>
                <a:spcPts val="5664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64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HK Grotesk Bold"/>
              </a:rPr>
              <a:t>c. in a state of disarray and confusion</a:t>
            </a:r>
          </a:p>
          <a:p>
            <a:pPr algn="ctr">
              <a:lnSpc>
                <a:spcPts val="5664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64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HK Grotesk Bold"/>
              </a:rPr>
              <a:t>d. drunk </a:t>
            </a:r>
          </a:p>
          <a:p>
            <a:pPr algn="ctr">
              <a:lnSpc>
                <a:spcPts val="5664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64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HK Grotesk Bold"/>
              </a:rPr>
              <a:t>e. very soon / very quickly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313119">
            <a:off x="13667511" y="-2216185"/>
            <a:ext cx="5583018" cy="53387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959566">
            <a:off x="-761750" y="523555"/>
            <a:ext cx="2895099" cy="2768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1175" y="1689777"/>
            <a:ext cx="7315200" cy="16756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56785" y="4859348"/>
            <a:ext cx="13987574" cy="180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Prepare your mobiles and learn a bit. </a:t>
            </a:r>
          </a:p>
          <a:p>
            <a:pPr algn="ctr">
              <a:lnSpc>
                <a:spcPts val="7280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Join my </a:t>
            </a:r>
            <a:r>
              <a:rPr lang="en-US" sz="5199">
                <a:solidFill>
                  <a:srgbClr val="731F7D"/>
                </a:solidFill>
                <a:latin typeface="Open Sans Bold"/>
              </a:rPr>
              <a:t>QUIZLET RACE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84355" y="6426130"/>
            <a:ext cx="2755374" cy="30068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494633">
            <a:off x="737717" y="7024205"/>
            <a:ext cx="2605188" cy="2468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213644" y="-550315"/>
            <a:ext cx="5225712" cy="4650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13119">
            <a:off x="3291026" y="3087831"/>
            <a:ext cx="5693252" cy="5444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6363" b="6363"/>
          <a:stretch>
            <a:fillRect/>
          </a:stretch>
        </p:blipFill>
        <p:spPr>
          <a:xfrm>
            <a:off x="8977537" y="1775127"/>
            <a:ext cx="6835614" cy="67892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918562">
            <a:off x="510791" y="505145"/>
            <a:ext cx="13669742" cy="10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45"/>
              </a:lnSpc>
            </a:pPr>
            <a:r>
              <a:rPr lang="en-US" sz="7072">
                <a:solidFill>
                  <a:srgbClr val="FFFFFF"/>
                </a:solidFill>
                <a:latin typeface="HK Grotesk Bold"/>
              </a:rPr>
              <a:t>Guess the idiom!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687</Words>
  <Application>Microsoft Office PowerPoint</Application>
  <PresentationFormat>Niestandardowy</PresentationFormat>
  <Paragraphs>102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HK Grotesk Bold</vt:lpstr>
      <vt:lpstr>HK Grotesk Bold Bold</vt:lpstr>
      <vt:lpstr>Calibri</vt:lpstr>
      <vt:lpstr>Assistant Regular</vt:lpstr>
      <vt:lpstr>Assistant Regular Bold</vt:lpstr>
      <vt:lpstr>Open Sans Light</vt:lpstr>
      <vt:lpstr>Open Sans Light Bold</vt:lpstr>
      <vt:lpstr>Open Sans</vt:lpstr>
      <vt:lpstr>Open Sans Bold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talk about numbers</dc:title>
  <cp:lastModifiedBy>Admin</cp:lastModifiedBy>
  <cp:revision>2</cp:revision>
  <dcterms:created xsi:type="dcterms:W3CDTF">2006-08-16T00:00:00Z</dcterms:created>
  <dcterms:modified xsi:type="dcterms:W3CDTF">2020-12-09T19:28:05Z</dcterms:modified>
  <dc:identifier>DAEO7NKa4zg</dc:identifier>
</cp:coreProperties>
</file>