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3" r:id="rId5"/>
    <p:sldId id="259" r:id="rId6"/>
    <p:sldId id="260" r:id="rId7"/>
    <p:sldId id="264" r:id="rId8"/>
    <p:sldId id="266" r:id="rId9"/>
    <p:sldId id="261" r:id="rId10"/>
    <p:sldId id="262" r:id="rId11"/>
    <p:sldId id="268"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E683FC9-C4A3-4A1E-BEAB-1F977F7FDC90}" type="datetimeFigureOut">
              <a:rPr lang="tr-TR" smtClean="0"/>
              <a:t>05.12.2019</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1306381324"/>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E683FC9-C4A3-4A1E-BEAB-1F977F7FDC90}" type="datetimeFigureOut">
              <a:rPr lang="tr-TR" smtClean="0"/>
              <a:t>05.12.2019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1654418787"/>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E683FC9-C4A3-4A1E-BEAB-1F977F7FDC90}" type="datetimeFigureOut">
              <a:rPr lang="tr-TR" smtClean="0"/>
              <a:t>05.12.2019</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1808877612"/>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E683FC9-C4A3-4A1E-BEAB-1F977F7FDC90}" type="datetimeFigureOut">
              <a:rPr lang="tr-TR" smtClean="0"/>
              <a:t>05.12.2019</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CDA215EF-7B50-4143-9FD1-09F1B254C8EA}"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28766881"/>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E683FC9-C4A3-4A1E-BEAB-1F977F7FDC90}" type="datetimeFigureOut">
              <a:rPr lang="tr-TR" smtClean="0"/>
              <a:t>05.12.2019</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870152407"/>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1E683FC9-C4A3-4A1E-BEAB-1F977F7FDC90}" type="datetimeFigureOut">
              <a:rPr lang="tr-TR" smtClean="0"/>
              <a:t>05.12.2019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4170508586"/>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1E683FC9-C4A3-4A1E-BEAB-1F977F7FDC90}" type="datetimeFigureOut">
              <a:rPr lang="tr-TR" smtClean="0"/>
              <a:t>05.12.2019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2615078674"/>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683FC9-C4A3-4A1E-BEAB-1F977F7FDC90}" type="datetimeFigureOut">
              <a:rPr lang="tr-TR" smtClean="0"/>
              <a:t>05.12.2019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3797798146"/>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E683FC9-C4A3-4A1E-BEAB-1F977F7FDC90}" type="datetimeFigureOut">
              <a:rPr lang="tr-TR" smtClean="0"/>
              <a:t>05.12.2019</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3267573075"/>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683FC9-C4A3-4A1E-BEAB-1F977F7FDC90}" type="datetimeFigureOut">
              <a:rPr lang="tr-TR" smtClean="0"/>
              <a:t>05.12.2019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3480099413"/>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E683FC9-C4A3-4A1E-BEAB-1F977F7FDC90}" type="datetimeFigureOut">
              <a:rPr lang="tr-TR" smtClean="0"/>
              <a:t>05.12.2019</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4005352411"/>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E683FC9-C4A3-4A1E-BEAB-1F977F7FDC90}" type="datetimeFigureOut">
              <a:rPr lang="tr-TR" smtClean="0"/>
              <a:t>05.12.2019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1758139506"/>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E683FC9-C4A3-4A1E-BEAB-1F977F7FDC90}" type="datetimeFigureOut">
              <a:rPr lang="tr-TR" smtClean="0"/>
              <a:t>05.12.2019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3159370398"/>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E683FC9-C4A3-4A1E-BEAB-1F977F7FDC90}" type="datetimeFigureOut">
              <a:rPr lang="tr-TR" smtClean="0"/>
              <a:t>05.12.2019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326307030"/>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83FC9-C4A3-4A1E-BEAB-1F977F7FDC90}" type="datetimeFigureOut">
              <a:rPr lang="tr-TR" smtClean="0"/>
              <a:t>05.12.2019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3634903067"/>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E683FC9-C4A3-4A1E-BEAB-1F977F7FDC90}" type="datetimeFigureOut">
              <a:rPr lang="tr-TR" smtClean="0"/>
              <a:t>05.12.2019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3214702358"/>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E683FC9-C4A3-4A1E-BEAB-1F977F7FDC90}" type="datetimeFigureOut">
              <a:rPr lang="tr-TR" smtClean="0"/>
              <a:t>05.12.2019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A215EF-7B50-4143-9FD1-09F1B254C8EA}" type="slidenum">
              <a:rPr lang="tr-TR" smtClean="0"/>
              <a:t>‹#›</a:t>
            </a:fld>
            <a:endParaRPr lang="tr-TR"/>
          </a:p>
        </p:txBody>
      </p:sp>
    </p:spTree>
    <p:extLst>
      <p:ext uri="{BB962C8B-B14F-4D97-AF65-F5344CB8AC3E}">
        <p14:creationId xmlns:p14="http://schemas.microsoft.com/office/powerpoint/2010/main" val="3419660111"/>
      </p:ext>
    </p:extLst>
  </p:cSld>
  <p:clrMapOvr>
    <a:masterClrMapping/>
  </p:clrMapOvr>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E683FC9-C4A3-4A1E-BEAB-1F977F7FDC90}" type="datetimeFigureOut">
              <a:rPr lang="tr-TR" smtClean="0"/>
              <a:t>05.12.2019</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A215EF-7B50-4143-9FD1-09F1B254C8EA}" type="slidenum">
              <a:rPr lang="tr-TR" smtClean="0"/>
              <a:t>‹#›</a:t>
            </a:fld>
            <a:endParaRPr lang="tr-TR"/>
          </a:p>
        </p:txBody>
      </p:sp>
    </p:spTree>
    <p:extLst>
      <p:ext uri="{BB962C8B-B14F-4D97-AF65-F5344CB8AC3E}">
        <p14:creationId xmlns:p14="http://schemas.microsoft.com/office/powerpoint/2010/main" val="12407565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mc:Choice xmlns:p14="http://schemas.microsoft.com/office/powerpoint/2010/main" Requires="p14">
      <p:transition spd="slow" advTm="2000">
        <p14:switch dir="r"/>
      </p:transition>
    </mc:Choice>
    <mc:Fallback>
      <p:transition spd="slow" advTm="2000">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871643"/>
            <a:ext cx="12191999" cy="2359162"/>
          </a:xfrm>
        </p:spPr>
        <p:txBody>
          <a:bodyPr>
            <a:normAutofit fontScale="90000"/>
          </a:bodyPr>
          <a:lstStyle/>
          <a:p>
            <a:pPr algn="ctr"/>
            <a:r>
              <a:rPr lang="en-US" dirty="0" err="1" smtClean="0">
                <a:latin typeface="Castellar" panose="020A0402060406010301" pitchFamily="18" charset="0"/>
              </a:rPr>
              <a:t>Chr</a:t>
            </a:r>
            <a:r>
              <a:rPr lang="tr-TR" dirty="0" smtClean="0">
                <a:latin typeface="Castellar" panose="020A0402060406010301" pitchFamily="18" charset="0"/>
              </a:rPr>
              <a:t>I</a:t>
            </a:r>
            <a:r>
              <a:rPr lang="en-US" dirty="0" err="1" smtClean="0">
                <a:latin typeface="Castellar" panose="020A0402060406010301" pitchFamily="18" charset="0"/>
              </a:rPr>
              <a:t>stmas</a:t>
            </a:r>
            <a:r>
              <a:rPr lang="en-US" dirty="0" smtClean="0">
                <a:latin typeface="Castellar" panose="020A0402060406010301" pitchFamily="18" charset="0"/>
              </a:rPr>
              <a:t> </a:t>
            </a:r>
            <a:r>
              <a:rPr lang="tr-TR" dirty="0" smtClean="0">
                <a:latin typeface="Castellar" panose="020A0402060406010301" pitchFamily="18" charset="0"/>
              </a:rPr>
              <a:t>AND</a:t>
            </a:r>
            <a:r>
              <a:rPr lang="en-US" dirty="0" smtClean="0">
                <a:latin typeface="Castellar" panose="020A0402060406010301" pitchFamily="18" charset="0"/>
              </a:rPr>
              <a:t> New </a:t>
            </a:r>
            <a:r>
              <a:rPr lang="en-US" dirty="0" smtClean="0">
                <a:latin typeface="Castellar" panose="020A0402060406010301" pitchFamily="18" charset="0"/>
              </a:rPr>
              <a:t>Year’s </a:t>
            </a:r>
            <a:r>
              <a:rPr lang="en-US" dirty="0" smtClean="0">
                <a:latin typeface="Castellar" panose="020A0402060406010301" pitchFamily="18" charset="0"/>
              </a:rPr>
              <a:t>Eve</a:t>
            </a:r>
            <a:r>
              <a:rPr lang="tr-TR" dirty="0" smtClean="0">
                <a:latin typeface="Castellar" panose="020A0402060406010301" pitchFamily="18" charset="0"/>
              </a:rPr>
              <a:t>N</a:t>
            </a:r>
            <a:r>
              <a:rPr lang="tr-TR" dirty="0" smtClean="0">
                <a:latin typeface="Castellar" panose="020A0402060406010301" pitchFamily="18" charset="0"/>
              </a:rPr>
              <a:t> </a:t>
            </a:r>
            <a:br>
              <a:rPr lang="tr-TR" dirty="0" smtClean="0">
                <a:latin typeface="Castellar" panose="020A0402060406010301" pitchFamily="18" charset="0"/>
              </a:rPr>
            </a:br>
            <a:r>
              <a:rPr lang="tr-TR" dirty="0" smtClean="0">
                <a:latin typeface="Castellar" panose="020A0402060406010301" pitchFamily="18" charset="0"/>
              </a:rPr>
              <a:t>IN TURKEY</a:t>
            </a:r>
            <a:endParaRPr lang="tr-TR" dirty="0">
              <a:latin typeface="Castellar" panose="020A0402060406010301" pitchFamily="18" charset="0"/>
            </a:endParaRPr>
          </a:p>
        </p:txBody>
      </p:sp>
    </p:spTree>
    <p:extLst>
      <p:ext uri="{BB962C8B-B14F-4D97-AF65-F5344CB8AC3E}">
        <p14:creationId xmlns:p14="http://schemas.microsoft.com/office/powerpoint/2010/main" val="1659210813"/>
      </p:ext>
    </p:extLst>
  </p:cSld>
  <p:clrMapOvr>
    <a:masterClrMapping/>
  </p:clrMapOvr>
  <mc:AlternateContent xmlns:mc="http://schemas.openxmlformats.org/markup-compatibility/2006">
    <mc:Choice xmlns:p14="http://schemas.microsoft.com/office/powerpoint/2010/main" Requires="p14">
      <p:transition spd="slow" advTm="3000">
        <p14:switch dir="r"/>
      </p:transition>
    </mc:Choice>
    <mc:Fallback>
      <p:transition spd="slow"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TurkIsh</a:t>
            </a:r>
            <a:r>
              <a:rPr lang="tr-TR" dirty="0" smtClean="0"/>
              <a:t> </a:t>
            </a:r>
            <a:r>
              <a:rPr lang="tr-TR" dirty="0" err="1" smtClean="0"/>
              <a:t>TradItIons</a:t>
            </a:r>
            <a:endParaRPr lang="tr-TR" dirty="0"/>
          </a:p>
        </p:txBody>
      </p:sp>
      <p:sp>
        <p:nvSpPr>
          <p:cNvPr id="3" name="İçerik Yer Tutucusu 2"/>
          <p:cNvSpPr>
            <a:spLocks noGrp="1"/>
          </p:cNvSpPr>
          <p:nvPr>
            <p:ph idx="1"/>
          </p:nvPr>
        </p:nvSpPr>
        <p:spPr/>
        <p:txBody>
          <a:bodyPr/>
          <a:lstStyle/>
          <a:p>
            <a:r>
              <a:rPr lang="en-US" dirty="0"/>
              <a:t>Opening the tap at midnight and letting the water run is also believed to bring good abundance and good fortune.</a:t>
            </a:r>
          </a:p>
          <a:p>
            <a:r>
              <a:rPr lang="en-US" dirty="0"/>
              <a:t>To bring more money into your life, you are supposed to unlock a padlock at the stroke of midnight</a:t>
            </a:r>
            <a:r>
              <a:rPr lang="en-US" dirty="0" smtClean="0"/>
              <a:t>.</a:t>
            </a:r>
            <a:endParaRPr lang="tr-TR" dirty="0" smtClean="0"/>
          </a:p>
          <a:p>
            <a:r>
              <a:rPr lang="en-US" dirty="0"/>
              <a:t>And if it is travel that you seek, take a short stroll at midnight, as it is believed this will bring journeys into your life</a:t>
            </a:r>
            <a:r>
              <a:rPr lang="en-US" dirty="0" smtClean="0"/>
              <a:t>.</a:t>
            </a:r>
            <a:endParaRPr lang="tr-TR" dirty="0" smtClean="0"/>
          </a:p>
          <a:p>
            <a:r>
              <a:rPr lang="en-US" dirty="0"/>
              <a:t>Whatever the traditions or superstitions, whether you celebrate Christmas or New Year, it is a time for family and friends to gather together and share each others dreams for the coming year…</a:t>
            </a:r>
          </a:p>
          <a:p>
            <a:endParaRPr lang="tr-TR" dirty="0"/>
          </a:p>
        </p:txBody>
      </p:sp>
    </p:spTree>
    <p:extLst>
      <p:ext uri="{BB962C8B-B14F-4D97-AF65-F5344CB8AC3E}">
        <p14:creationId xmlns:p14="http://schemas.microsoft.com/office/powerpoint/2010/main" val="2738140116"/>
      </p:ext>
    </p:extLst>
  </p:cSld>
  <p:clrMapOvr>
    <a:masterClrMapping/>
  </p:clrMapOvr>
  <mc:AlternateContent xmlns:mc="http://schemas.openxmlformats.org/markup-compatibility/2006">
    <mc:Choice xmlns:p14="http://schemas.microsoft.com/office/powerpoint/2010/main" Requires="p14">
      <p:transition spd="slow" advTm="20000">
        <p14:switch dir="r"/>
      </p:transition>
    </mc:Choice>
    <mc:Fallback>
      <p:transition spd="slow"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167" y="323850"/>
            <a:ext cx="9144000" cy="6534150"/>
          </a:xfrm>
          <a:prstGeom prst="ellipse">
            <a:avLst/>
          </a:prstGeom>
          <a:ln w="63500" cap="rnd">
            <a:noFill/>
          </a:ln>
          <a:effectLst>
            <a:glow rad="228600">
              <a:schemeClr val="accent1">
                <a:satMod val="175000"/>
                <a:alpha val="40000"/>
              </a:schemeClr>
            </a:glow>
            <a:outerShdw blurRad="190500" dist="228600" dir="2700000" algn="ctr">
              <a:srgbClr val="000000">
                <a:alpha val="30000"/>
              </a:srgbClr>
            </a:outerShdw>
            <a:softEdge rad="0"/>
          </a:effectLst>
          <a:scene3d>
            <a:camera prst="orthographicFront">
              <a:rot lat="0" lon="0" rev="0"/>
            </a:camera>
            <a:lightRig rig="glow" dir="t">
              <a:rot lat="0" lon="0" rev="4800000"/>
            </a:lightRig>
          </a:scene3d>
          <a:sp3d prstMaterial="matte">
            <a:bevelT w="127000" h="63500"/>
          </a:sp3d>
        </p:spPr>
      </p:pic>
      <p:sp>
        <p:nvSpPr>
          <p:cNvPr id="2" name="Unvan 1"/>
          <p:cNvSpPr>
            <a:spLocks noGrp="1"/>
          </p:cNvSpPr>
          <p:nvPr>
            <p:ph type="title"/>
          </p:nvPr>
        </p:nvSpPr>
        <p:spPr>
          <a:xfrm>
            <a:off x="3377784" y="773768"/>
            <a:ext cx="10752161" cy="3930457"/>
          </a:xfrm>
          <a:effectLst/>
        </p:spPr>
        <p:txBody>
          <a:bodyPr>
            <a:normAutofit/>
          </a:bodyPr>
          <a:lstStyle/>
          <a:p>
            <a:pPr algn="ctr"/>
            <a:r>
              <a:rPr lang="tr-TR" b="1" dirty="0" smtClean="0">
                <a:latin typeface="Jokerman" panose="04090605060D06020702" pitchFamily="82" charset="0"/>
              </a:rPr>
              <a:t/>
            </a:r>
            <a:br>
              <a:rPr lang="tr-TR" b="1" dirty="0" smtClean="0">
                <a:latin typeface="Jokerman" panose="04090605060D06020702" pitchFamily="82" charset="0"/>
              </a:rPr>
            </a:br>
            <a:r>
              <a:rPr lang="tr-TR" b="1" dirty="0" err="1" smtClean="0">
                <a:latin typeface="Jokerman" panose="04090605060D06020702" pitchFamily="82" charset="0"/>
              </a:rPr>
              <a:t>happy</a:t>
            </a:r>
            <a:r>
              <a:rPr lang="tr-TR" b="1" dirty="0" smtClean="0">
                <a:latin typeface="Jokerman" panose="04090605060D06020702" pitchFamily="82" charset="0"/>
              </a:rPr>
              <a:t> </a:t>
            </a:r>
            <a:r>
              <a:rPr lang="tr-TR" b="1" dirty="0" err="1" smtClean="0">
                <a:latin typeface="Jokerman" panose="04090605060D06020702" pitchFamily="82" charset="0"/>
              </a:rPr>
              <a:t>new</a:t>
            </a:r>
            <a:r>
              <a:rPr lang="tr-TR" b="1" dirty="0" smtClean="0">
                <a:latin typeface="Jokerman" panose="04090605060D06020702" pitchFamily="82" charset="0"/>
              </a:rPr>
              <a:t> </a:t>
            </a:r>
            <a:r>
              <a:rPr lang="tr-TR" b="1" dirty="0" err="1" smtClean="0">
                <a:latin typeface="Jokerman" panose="04090605060D06020702" pitchFamily="82" charset="0"/>
              </a:rPr>
              <a:t>year</a:t>
            </a:r>
            <a:r>
              <a:rPr lang="tr-TR" b="1" dirty="0" smtClean="0">
                <a:latin typeface="Jokerman" panose="04090605060D06020702" pitchFamily="82" charset="0"/>
              </a:rPr>
              <a:t> </a:t>
            </a:r>
            <a:br>
              <a:rPr lang="tr-TR" b="1" dirty="0" smtClean="0">
                <a:latin typeface="Jokerman" panose="04090605060D06020702" pitchFamily="82" charset="0"/>
              </a:rPr>
            </a:br>
            <a:r>
              <a:rPr lang="tr-TR" b="1" dirty="0" err="1" smtClean="0">
                <a:latin typeface="Jokerman" panose="04090605060D06020702" pitchFamily="82" charset="0"/>
              </a:rPr>
              <a:t>and</a:t>
            </a:r>
            <a:r>
              <a:rPr lang="tr-TR" b="1" dirty="0" smtClean="0">
                <a:latin typeface="Jokerman" panose="04090605060D06020702" pitchFamily="82" charset="0"/>
              </a:rPr>
              <a:t> </a:t>
            </a:r>
            <a:br>
              <a:rPr lang="tr-TR" b="1" dirty="0" smtClean="0">
                <a:latin typeface="Jokerman" panose="04090605060D06020702" pitchFamily="82" charset="0"/>
              </a:rPr>
            </a:br>
            <a:r>
              <a:rPr lang="tr-TR" b="1" dirty="0" err="1" smtClean="0">
                <a:latin typeface="Jokerman" panose="04090605060D06020702" pitchFamily="82" charset="0"/>
              </a:rPr>
              <a:t>mery</a:t>
            </a:r>
            <a:r>
              <a:rPr lang="tr-TR" b="1" dirty="0" smtClean="0">
                <a:latin typeface="Jokerman" panose="04090605060D06020702" pitchFamily="82" charset="0"/>
              </a:rPr>
              <a:t> </a:t>
            </a:r>
            <a:r>
              <a:rPr lang="tr-TR" b="1" dirty="0" err="1" smtClean="0">
                <a:latin typeface="Jokerman" panose="04090605060D06020702" pitchFamily="82" charset="0"/>
              </a:rPr>
              <a:t>chrIstmas</a:t>
            </a:r>
            <a:endParaRPr lang="tr-TR" b="1" dirty="0">
              <a:latin typeface="Jokerman" panose="04090605060D06020702" pitchFamily="82" charset="0"/>
            </a:endParaRPr>
          </a:p>
        </p:txBody>
      </p:sp>
    </p:spTree>
    <p:extLst>
      <p:ext uri="{BB962C8B-B14F-4D97-AF65-F5344CB8AC3E}">
        <p14:creationId xmlns:p14="http://schemas.microsoft.com/office/powerpoint/2010/main" val="3684819831"/>
      </p:ext>
    </p:extLst>
  </p:cSld>
  <p:clrMapOvr>
    <a:masterClrMapping/>
  </p:clrMapOvr>
  <mc:AlternateContent xmlns:mc="http://schemas.openxmlformats.org/markup-compatibility/2006">
    <mc:Choice xmlns:p14="http://schemas.microsoft.com/office/powerpoint/2010/main" Requires="p14">
      <p:transition spd="slow" advTm="5000">
        <p14:switch dir="r"/>
      </p:transition>
    </mc:Choice>
    <mc:Fallback>
      <p:transition spd="slow"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smtClean="0"/>
              <a:t>celebrat</a:t>
            </a:r>
            <a:r>
              <a:rPr lang="tr-TR" dirty="0" smtClean="0"/>
              <a:t>I</a:t>
            </a:r>
            <a:r>
              <a:rPr lang="en-US" dirty="0" err="1" smtClean="0"/>
              <a:t>ng</a:t>
            </a:r>
            <a:r>
              <a:rPr lang="en-US" dirty="0" smtClean="0"/>
              <a:t> </a:t>
            </a:r>
            <a:r>
              <a:rPr lang="en-US" dirty="0"/>
              <a:t>‘Noel’ on New Year’s Eve</a:t>
            </a:r>
            <a:endParaRPr lang="tr-TR" dirty="0"/>
          </a:p>
        </p:txBody>
      </p:sp>
      <p:sp>
        <p:nvSpPr>
          <p:cNvPr id="3" name="İçerik Yer Tutucusu 2"/>
          <p:cNvSpPr>
            <a:spLocks noGrp="1"/>
          </p:cNvSpPr>
          <p:nvPr>
            <p:ph idx="1"/>
          </p:nvPr>
        </p:nvSpPr>
        <p:spPr/>
        <p:txBody>
          <a:bodyPr>
            <a:normAutofit/>
          </a:bodyPr>
          <a:lstStyle/>
          <a:p>
            <a:r>
              <a:rPr lang="en-US" sz="2400" dirty="0"/>
              <a:t>Turkey is a Muslim country and Turkish people do not celebrate Christmas </a:t>
            </a:r>
            <a:r>
              <a:rPr lang="en-US" sz="2400" dirty="0" smtClean="0"/>
              <a:t>as </a:t>
            </a:r>
            <a:r>
              <a:rPr lang="en-US" sz="2400" dirty="0" smtClean="0"/>
              <a:t>such</a:t>
            </a:r>
            <a:r>
              <a:rPr lang="tr-TR" sz="2400" dirty="0" smtClean="0"/>
              <a:t> (</a:t>
            </a:r>
            <a:r>
              <a:rPr lang="en-US" sz="2400" dirty="0" smtClean="0"/>
              <a:t>except the </a:t>
            </a:r>
            <a:r>
              <a:rPr lang="en-US" sz="2400" dirty="0" err="1" smtClean="0"/>
              <a:t>christians</a:t>
            </a:r>
            <a:r>
              <a:rPr lang="en-US" sz="2400" dirty="0" smtClean="0"/>
              <a:t> living here</a:t>
            </a:r>
            <a:r>
              <a:rPr lang="tr-TR" sz="2400" dirty="0" smtClean="0"/>
              <a:t>)</a:t>
            </a:r>
            <a:r>
              <a:rPr lang="en-US" sz="2400" dirty="0" smtClean="0"/>
              <a:t>, </a:t>
            </a:r>
            <a:r>
              <a:rPr lang="en-US" sz="2400" dirty="0"/>
              <a:t>although the idea is not a </a:t>
            </a:r>
            <a:r>
              <a:rPr lang="en-US" sz="2400" dirty="0" err="1"/>
              <a:t>throughly</a:t>
            </a:r>
            <a:r>
              <a:rPr lang="en-US" sz="2400" dirty="0"/>
              <a:t> alien </a:t>
            </a:r>
            <a:r>
              <a:rPr lang="en-US" sz="2400" dirty="0" smtClean="0"/>
              <a:t>one</a:t>
            </a:r>
            <a:r>
              <a:rPr lang="en-US" sz="2400" dirty="0"/>
              <a:t>. </a:t>
            </a:r>
            <a:endParaRPr lang="tr-TR" sz="2400" dirty="0" smtClean="0"/>
          </a:p>
          <a:p>
            <a:r>
              <a:rPr lang="en-US" sz="2400" dirty="0" smtClean="0"/>
              <a:t>Santa </a:t>
            </a:r>
            <a:r>
              <a:rPr lang="en-US" sz="2400" dirty="0"/>
              <a:t>Claus (Father Christmas) was born in Turkey and is called Noel Baba in Turkish. It has long been the tradition that Noel Baba would bring gifts to kids on New Year’s Eve.</a:t>
            </a:r>
            <a:endParaRPr lang="tr-TR" sz="2400" dirty="0"/>
          </a:p>
        </p:txBody>
      </p:sp>
    </p:spTree>
    <p:extLst>
      <p:ext uri="{BB962C8B-B14F-4D97-AF65-F5344CB8AC3E}">
        <p14:creationId xmlns:p14="http://schemas.microsoft.com/office/powerpoint/2010/main" val="2241205885"/>
      </p:ext>
    </p:extLst>
  </p:cSld>
  <p:clrMapOvr>
    <a:masterClrMapping/>
  </p:clrMapOvr>
  <mc:AlternateContent xmlns:mc="http://schemas.openxmlformats.org/markup-compatibility/2006">
    <mc:Choice xmlns:p14="http://schemas.microsoft.com/office/powerpoint/2010/main" Requires="p14">
      <p:transition spd="slow" advTm="15000">
        <p14:switch dir="r"/>
      </p:transition>
    </mc:Choice>
    <mc:Fallback>
      <p:transition spd="slow"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ChrIstmas</a:t>
            </a:r>
            <a:r>
              <a:rPr lang="tr-TR" dirty="0" smtClean="0"/>
              <a:t> </a:t>
            </a:r>
            <a:r>
              <a:rPr lang="tr-TR" dirty="0" err="1" smtClean="0"/>
              <a:t>DecoratIons</a:t>
            </a:r>
            <a:endParaRPr lang="tr-TR" dirty="0"/>
          </a:p>
        </p:txBody>
      </p:sp>
      <p:sp>
        <p:nvSpPr>
          <p:cNvPr id="3" name="İçerik Yer Tutucusu 2"/>
          <p:cNvSpPr>
            <a:spLocks noGrp="1"/>
          </p:cNvSpPr>
          <p:nvPr>
            <p:ph idx="1"/>
          </p:nvPr>
        </p:nvSpPr>
        <p:spPr/>
        <p:txBody>
          <a:bodyPr/>
          <a:lstStyle/>
          <a:p>
            <a:r>
              <a:rPr lang="en-US" sz="2400" dirty="0"/>
              <a:t>Many shops and garden </a:t>
            </a:r>
            <a:r>
              <a:rPr lang="en-US" sz="2400" dirty="0" err="1"/>
              <a:t>centres</a:t>
            </a:r>
            <a:r>
              <a:rPr lang="en-US" sz="2400" dirty="0"/>
              <a:t> stock Christmas trees and decorations. Every year there are more shops and restaurants festively decorated with Christmas trees and lights. You will even see signs saying ‘Merry Christmas’ in Turkish – ‘</a:t>
            </a:r>
            <a:r>
              <a:rPr lang="en-US" sz="2400" dirty="0" err="1"/>
              <a:t>Mutlu</a:t>
            </a:r>
            <a:r>
              <a:rPr lang="en-US" sz="2400" dirty="0"/>
              <a:t> </a:t>
            </a:r>
            <a:r>
              <a:rPr lang="en-US" sz="2400" dirty="0" err="1"/>
              <a:t>Noeller</a:t>
            </a:r>
            <a:r>
              <a:rPr lang="en-US" sz="2400" dirty="0" smtClean="0"/>
              <a:t>’</a:t>
            </a:r>
            <a:r>
              <a:rPr lang="tr-TR" sz="2400" dirty="0" smtClean="0"/>
              <a:t>.</a:t>
            </a:r>
          </a:p>
          <a:p>
            <a:r>
              <a:rPr lang="en-US" sz="2400" dirty="0"/>
              <a:t>You may even spot a Santa or two</a:t>
            </a:r>
            <a:r>
              <a:rPr lang="en-US" sz="2400" dirty="0" smtClean="0"/>
              <a:t>.</a:t>
            </a:r>
            <a:endParaRPr lang="tr-TR" sz="2400" dirty="0" smtClean="0"/>
          </a:p>
          <a:p>
            <a:r>
              <a:rPr lang="en-US" sz="2400" dirty="0"/>
              <a:t>Despite all that, however, December 24</a:t>
            </a:r>
            <a:r>
              <a:rPr lang="en-US" sz="2400" baseline="30000" dirty="0"/>
              <a:t>th</a:t>
            </a:r>
            <a:r>
              <a:rPr lang="en-US" sz="2400" dirty="0"/>
              <a:t> and 25</a:t>
            </a:r>
            <a:r>
              <a:rPr lang="en-US" sz="2400" baseline="30000" dirty="0"/>
              <a:t>th</a:t>
            </a:r>
            <a:r>
              <a:rPr lang="en-US" sz="2400" dirty="0"/>
              <a:t> are completely normal work days. No one celebrates or exchanges gifts</a:t>
            </a:r>
            <a:r>
              <a:rPr lang="en-US" sz="2400" dirty="0" smtClean="0"/>
              <a:t>.</a:t>
            </a:r>
            <a:r>
              <a:rPr lang="tr-TR" sz="2400" dirty="0" smtClean="0"/>
              <a:t> </a:t>
            </a:r>
            <a:r>
              <a:rPr lang="en-US" sz="2400" dirty="0"/>
              <a:t>But all that changes on 31st December</a:t>
            </a:r>
            <a:r>
              <a:rPr lang="en-US" sz="2400" dirty="0" smtClean="0"/>
              <a:t>…</a:t>
            </a:r>
            <a:endParaRPr lang="tr-TR" sz="2400" dirty="0" smtClean="0"/>
          </a:p>
          <a:p>
            <a:endParaRPr lang="tr-TR" dirty="0"/>
          </a:p>
        </p:txBody>
      </p:sp>
    </p:spTree>
    <p:extLst>
      <p:ext uri="{BB962C8B-B14F-4D97-AF65-F5344CB8AC3E}">
        <p14:creationId xmlns:p14="http://schemas.microsoft.com/office/powerpoint/2010/main" val="2949735715"/>
      </p:ext>
    </p:extLst>
  </p:cSld>
  <p:clrMapOvr>
    <a:masterClrMapping/>
  </p:clrMapOvr>
  <mc:AlternateContent xmlns:mc="http://schemas.openxmlformats.org/markup-compatibility/2006">
    <mc:Choice xmlns:p14="http://schemas.microsoft.com/office/powerpoint/2010/main" Requires="p14">
      <p:transition spd="slow" advTm="20000">
        <p14:switch dir="r"/>
      </p:transition>
    </mc:Choice>
    <mc:Fallback>
      <p:transition spd="slow"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ChrIstmas</a:t>
            </a:r>
            <a:r>
              <a:rPr lang="tr-TR" dirty="0" smtClean="0"/>
              <a:t> </a:t>
            </a:r>
            <a:r>
              <a:rPr lang="tr-TR" dirty="0" err="1" smtClean="0"/>
              <a:t>DecoratIons</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690" y="861539"/>
            <a:ext cx="3336875" cy="23917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92" y="1688957"/>
            <a:ext cx="3810543" cy="23917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858" y="4340201"/>
            <a:ext cx="4637812" cy="231890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734" y="1801195"/>
            <a:ext cx="3587585" cy="239172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6687" y="4192918"/>
            <a:ext cx="3650681" cy="243226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334" y="3691181"/>
            <a:ext cx="3266741" cy="25391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26562234"/>
      </p:ext>
    </p:extLst>
  </p:cSld>
  <p:clrMapOvr>
    <a:masterClrMapping/>
  </p:clrMapOvr>
  <mc:AlternateContent xmlns:mc="http://schemas.openxmlformats.org/markup-compatibility/2006">
    <mc:Choice xmlns:p14="http://schemas.microsoft.com/office/powerpoint/2010/main" Requires="p14">
      <p:transition spd="slow" advTm="6000">
        <p14:switch dir="r"/>
      </p:transition>
    </mc:Choice>
    <mc:Fallback>
      <p:transition spd="slow" advTm="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New Year’s Eve </a:t>
            </a:r>
            <a:r>
              <a:rPr lang="tr-TR" dirty="0" smtClean="0"/>
              <a:t>I</a:t>
            </a:r>
            <a:r>
              <a:rPr lang="en-US" dirty="0" smtClean="0"/>
              <a:t>n </a:t>
            </a:r>
            <a:r>
              <a:rPr lang="en-US" dirty="0"/>
              <a:t>Turkey</a:t>
            </a:r>
            <a:endParaRPr lang="tr-TR" dirty="0"/>
          </a:p>
        </p:txBody>
      </p:sp>
      <p:sp>
        <p:nvSpPr>
          <p:cNvPr id="3" name="İçerik Yer Tutucusu 2"/>
          <p:cNvSpPr>
            <a:spLocks noGrp="1"/>
          </p:cNvSpPr>
          <p:nvPr>
            <p:ph idx="1"/>
          </p:nvPr>
        </p:nvSpPr>
        <p:spPr/>
        <p:txBody>
          <a:bodyPr>
            <a:normAutofit/>
          </a:bodyPr>
          <a:lstStyle/>
          <a:p>
            <a:r>
              <a:rPr lang="en-US" sz="2400" dirty="0"/>
              <a:t>New Year’s Eve (</a:t>
            </a:r>
            <a:r>
              <a:rPr lang="en-US" sz="2400" dirty="0" err="1"/>
              <a:t>Yılbaşı</a:t>
            </a:r>
            <a:r>
              <a:rPr lang="en-US" sz="2400" dirty="0"/>
              <a:t> </a:t>
            </a:r>
            <a:r>
              <a:rPr lang="en-US" sz="2400" dirty="0" err="1"/>
              <a:t>gecesi</a:t>
            </a:r>
            <a:r>
              <a:rPr lang="en-US" sz="2400" dirty="0"/>
              <a:t>) is one of the most popular holidays in Turkey. The New Year’s Eve traditions in this country include a family dinner, a national lottery drawing and a countdown to midnight. Houses are also decorated and it is not unusual to see Santa Claus with a Happy New Year (</a:t>
            </a:r>
            <a:r>
              <a:rPr lang="en-US" sz="2400" dirty="0" err="1"/>
              <a:t>Mutlu</a:t>
            </a:r>
            <a:r>
              <a:rPr lang="en-US" sz="2400" dirty="0"/>
              <a:t> </a:t>
            </a:r>
            <a:r>
              <a:rPr lang="en-US" sz="2400" dirty="0" err="1"/>
              <a:t>Yıllar</a:t>
            </a:r>
            <a:r>
              <a:rPr lang="en-US" sz="2400" dirty="0"/>
              <a:t>) sign.</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006" y="4068901"/>
            <a:ext cx="5090994" cy="25454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521" y="4068901"/>
            <a:ext cx="4353852" cy="24512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4791631"/>
      </p:ext>
    </p:extLst>
  </p:cSld>
  <p:clrMapOvr>
    <a:masterClrMapping/>
  </p:clrMapOvr>
  <mc:AlternateContent xmlns:mc="http://schemas.openxmlformats.org/markup-compatibility/2006">
    <mc:Choice xmlns:p14="http://schemas.microsoft.com/office/powerpoint/2010/main" Requires="p14">
      <p:transition spd="slow" advTm="15000">
        <p14:switch dir="r"/>
      </p:transition>
    </mc:Choice>
    <mc:Fallback>
      <p:transition spd="slow"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What</a:t>
            </a:r>
            <a:r>
              <a:rPr lang="tr-TR" dirty="0"/>
              <a:t> Do People </a:t>
            </a:r>
            <a:r>
              <a:rPr lang="tr-TR" dirty="0" smtClean="0"/>
              <a:t>Do</a:t>
            </a:r>
            <a:endParaRPr lang="tr-TR" dirty="0"/>
          </a:p>
        </p:txBody>
      </p:sp>
      <p:sp>
        <p:nvSpPr>
          <p:cNvPr id="3" name="İçerik Yer Tutucusu 2"/>
          <p:cNvSpPr>
            <a:spLocks noGrp="1"/>
          </p:cNvSpPr>
          <p:nvPr>
            <p:ph idx="1"/>
          </p:nvPr>
        </p:nvSpPr>
        <p:spPr>
          <a:xfrm>
            <a:off x="685800" y="1730536"/>
            <a:ext cx="10820400" cy="4024125"/>
          </a:xfrm>
        </p:spPr>
        <p:txBody>
          <a:bodyPr>
            <a:normAutofit/>
          </a:bodyPr>
          <a:lstStyle/>
          <a:p>
            <a:r>
              <a:rPr lang="en-US" dirty="0"/>
              <a:t>Many people in Turkey start celebrating New Year’s Eve with a large family dinner. The main course is traditionally a roasted turkey. Variety shows on television begin in late afternoon and continue until early morning of the next day. Many people play games while waiting for the clock to strike midnight</a:t>
            </a:r>
            <a:r>
              <a:rPr lang="en-US" dirty="0" smtClean="0"/>
              <a:t>.</a:t>
            </a:r>
            <a:endParaRPr lang="en-US" dirty="0"/>
          </a:p>
          <a:p>
            <a:r>
              <a:rPr lang="en-US" dirty="0"/>
              <a:t>Older generations used to play bingo during New Year’s Eve gatherings, a tradition that partly continues today.</a:t>
            </a:r>
          </a:p>
          <a:p>
            <a:endParaRPr lang="en-US" dirty="0"/>
          </a:p>
          <a:p>
            <a:endParaRPr lang="en-US" dirty="0"/>
          </a:p>
          <a:p>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9398">
            <a:off x="7136936" y="3951142"/>
            <a:ext cx="1756426" cy="2336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0957977"/>
      </p:ext>
    </p:extLst>
  </p:cSld>
  <p:clrMapOvr>
    <a:masterClrMapping/>
  </p:clrMapOvr>
  <mc:AlternateContent xmlns:mc="http://schemas.openxmlformats.org/markup-compatibility/2006">
    <mc:Choice xmlns:p14="http://schemas.microsoft.com/office/powerpoint/2010/main" Requires="p14">
      <p:transition spd="slow" advTm="15000">
        <p14:switch dir="r"/>
      </p:transition>
    </mc:Choice>
    <mc:Fallback>
      <p:transition spd="slow"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What</a:t>
            </a:r>
            <a:r>
              <a:rPr lang="tr-TR" dirty="0"/>
              <a:t> Do People </a:t>
            </a:r>
            <a:r>
              <a:rPr lang="tr-TR" dirty="0" smtClean="0"/>
              <a:t>Do</a:t>
            </a:r>
            <a:endParaRPr lang="tr-TR" dirty="0"/>
          </a:p>
        </p:txBody>
      </p:sp>
      <p:sp>
        <p:nvSpPr>
          <p:cNvPr id="3" name="İçerik Yer Tutucusu 2"/>
          <p:cNvSpPr>
            <a:spLocks noGrp="1"/>
          </p:cNvSpPr>
          <p:nvPr>
            <p:ph idx="1"/>
          </p:nvPr>
        </p:nvSpPr>
        <p:spPr/>
        <p:txBody>
          <a:bodyPr>
            <a:normAutofit/>
          </a:bodyPr>
          <a:lstStyle/>
          <a:p>
            <a:pPr marL="0" indent="0">
              <a:buNone/>
            </a:pPr>
            <a:endParaRPr lang="en-US" dirty="0" smtClean="0"/>
          </a:p>
          <a:p>
            <a:r>
              <a:rPr lang="en-US" dirty="0"/>
              <a:t>State TV channels announce the winning numbers </a:t>
            </a:r>
            <a:r>
              <a:rPr lang="en-US" dirty="0" smtClean="0"/>
              <a:t>of a </a:t>
            </a:r>
            <a:r>
              <a:rPr lang="en-US" dirty="0"/>
              <a:t>New Year’s national lottery just before midnight.  Many people also congratulate each other, toast to a New Year and exchange small gifts at midnight between New Year’s Eve and New Year’s Day.</a:t>
            </a:r>
          </a:p>
          <a:p>
            <a:endParaRPr lang="en-US" dirty="0" smtClean="0"/>
          </a:p>
          <a:p>
            <a:pPr marL="0" indent="0">
              <a:buNone/>
            </a:pPr>
            <a:endParaRPr lang="en-US" dirty="0"/>
          </a:p>
          <a:p>
            <a:endParaRPr lang="tr-TR" dirty="0"/>
          </a:p>
        </p:txBody>
      </p:sp>
      <p:pic>
        <p:nvPicPr>
          <p:cNvPr id="4" name="Resim 3"/>
          <p:cNvPicPr>
            <a:picLocks noChangeAspect="1"/>
          </p:cNvPicPr>
          <p:nvPr/>
        </p:nvPicPr>
        <p:blipFill>
          <a:blip r:embed="rId2"/>
          <a:stretch>
            <a:fillRect/>
          </a:stretch>
        </p:blipFill>
        <p:spPr>
          <a:xfrm>
            <a:off x="4930577" y="3498191"/>
            <a:ext cx="5114987" cy="3218967"/>
          </a:xfrm>
          <a:prstGeom prst="rect">
            <a:avLst/>
          </a:prstGeom>
        </p:spPr>
      </p:pic>
    </p:spTree>
    <p:extLst>
      <p:ext uri="{BB962C8B-B14F-4D97-AF65-F5344CB8AC3E}">
        <p14:creationId xmlns:p14="http://schemas.microsoft.com/office/powerpoint/2010/main" val="302333073"/>
      </p:ext>
    </p:extLst>
  </p:cSld>
  <p:clrMapOvr>
    <a:masterClrMapping/>
  </p:clrMapOvr>
  <mc:AlternateContent xmlns:mc="http://schemas.openxmlformats.org/markup-compatibility/2006">
    <mc:Choice xmlns:p14="http://schemas.microsoft.com/office/powerpoint/2010/main" Requires="p14">
      <p:transition spd="slow" advTm="10000">
        <p14:switch dir="r"/>
      </p:transition>
    </mc:Choice>
    <mc:Fallback>
      <p:transition spd="slow"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What</a:t>
            </a:r>
            <a:r>
              <a:rPr lang="tr-TR" dirty="0"/>
              <a:t> Do People </a:t>
            </a:r>
            <a:r>
              <a:rPr lang="tr-TR" dirty="0" smtClean="0"/>
              <a:t>Do</a:t>
            </a:r>
            <a:endParaRPr lang="tr-TR" dirty="0"/>
          </a:p>
        </p:txBody>
      </p:sp>
      <p:sp>
        <p:nvSpPr>
          <p:cNvPr id="3" name="İçerik Yer Tutucusu 2"/>
          <p:cNvSpPr>
            <a:spLocks noGrp="1"/>
          </p:cNvSpPr>
          <p:nvPr>
            <p:ph idx="1"/>
          </p:nvPr>
        </p:nvSpPr>
        <p:spPr>
          <a:xfrm>
            <a:off x="685800" y="1757831"/>
            <a:ext cx="10820400" cy="4024125"/>
          </a:xfrm>
        </p:spPr>
        <p:txBody>
          <a:bodyPr>
            <a:normAutofit/>
          </a:bodyPr>
          <a:lstStyle/>
          <a:p>
            <a:r>
              <a:rPr lang="en-US" dirty="0" smtClean="0"/>
              <a:t>In </a:t>
            </a:r>
            <a:r>
              <a:rPr lang="en-US" dirty="0"/>
              <a:t>large cities, people gather in the town squares where they dance and watch fireworks.</a:t>
            </a:r>
          </a:p>
          <a:p>
            <a:endParaRPr lang="en-US" dirty="0"/>
          </a:p>
          <a:p>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00" y="2790806"/>
            <a:ext cx="3103871" cy="23671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0" y="2790806"/>
            <a:ext cx="4286250" cy="28575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8430" y="2657156"/>
            <a:ext cx="5400000" cy="28021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88950912"/>
      </p:ext>
    </p:extLst>
  </p:cSld>
  <p:clrMapOvr>
    <a:masterClrMapping/>
  </p:clrMapOvr>
  <mc:AlternateContent xmlns:mc="http://schemas.openxmlformats.org/markup-compatibility/2006">
    <mc:Choice xmlns:p14="http://schemas.microsoft.com/office/powerpoint/2010/main" Requires="p14">
      <p:transition spd="slow" advTm="6000">
        <p14:switch dir="r"/>
      </p:transition>
    </mc:Choice>
    <mc:Fallback>
      <p:transition spd="slow"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TurkIsh</a:t>
            </a:r>
            <a:r>
              <a:rPr lang="tr-TR" dirty="0" smtClean="0"/>
              <a:t> </a:t>
            </a:r>
            <a:r>
              <a:rPr lang="tr-TR" dirty="0" err="1" smtClean="0"/>
              <a:t>TradItIons</a:t>
            </a:r>
            <a:endParaRPr lang="tr-TR" dirty="0"/>
          </a:p>
        </p:txBody>
      </p:sp>
      <p:sp>
        <p:nvSpPr>
          <p:cNvPr id="3" name="İçerik Yer Tutucusu 2"/>
          <p:cNvSpPr>
            <a:spLocks noGrp="1"/>
          </p:cNvSpPr>
          <p:nvPr>
            <p:ph idx="1"/>
          </p:nvPr>
        </p:nvSpPr>
        <p:spPr/>
        <p:txBody>
          <a:bodyPr/>
          <a:lstStyle/>
          <a:p>
            <a:r>
              <a:rPr lang="en-US" dirty="0"/>
              <a:t>It should come as no surprise that the Turks have their own special traditions for the night, marking the start of the New Year.</a:t>
            </a:r>
          </a:p>
          <a:p>
            <a:endParaRPr lang="en-US" dirty="0"/>
          </a:p>
          <a:p>
            <a:r>
              <a:rPr lang="en-US" dirty="0"/>
              <a:t>Do not be offended if you happen to receive a pair of red panties as a gift. It is considered good luck to don a pair of red underwear at the stroke of midnight for a fruitful and promising new year.</a:t>
            </a:r>
          </a:p>
          <a:p>
            <a:endParaRPr lang="en-US" dirty="0"/>
          </a:p>
          <a:p>
            <a:r>
              <a:rPr lang="en-US" dirty="0"/>
              <a:t>Another tradition involves smashing a pomegranate on your front door at the midnight mark. There is also the less messy option of sprinkling salt on your doorstep – all in an effort to usher in prosperity and good fortune for the year to follow.</a:t>
            </a:r>
            <a:endParaRPr lang="tr-TR" dirty="0"/>
          </a:p>
        </p:txBody>
      </p:sp>
    </p:spTree>
    <p:extLst>
      <p:ext uri="{BB962C8B-B14F-4D97-AF65-F5344CB8AC3E}">
        <p14:creationId xmlns:p14="http://schemas.microsoft.com/office/powerpoint/2010/main" val="598167559"/>
      </p:ext>
    </p:extLst>
  </p:cSld>
  <p:clrMapOvr>
    <a:masterClrMapping/>
  </p:clrMapOvr>
  <mc:AlternateContent xmlns:mc="http://schemas.openxmlformats.org/markup-compatibility/2006">
    <mc:Choice xmlns:p14="http://schemas.microsoft.com/office/powerpoint/2010/main" Requires="p14">
      <p:transition spd="slow" advTm="20000">
        <p14:switch dir="r"/>
      </p:transition>
    </mc:Choice>
    <mc:Fallback>
      <p:transition spd="slow" advTm="20000">
        <p:fade/>
      </p:transition>
    </mc:Fallback>
  </mc:AlternateContent>
  <p:timing>
    <p:tnLst>
      <p:par>
        <p:cTn id="1" dur="indefinite" restart="never" nodeType="tmRoot"/>
      </p:par>
    </p:tnLst>
  </p:timing>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TM04033937[[fn=Uçak İzi]]</Template>
  <TotalTime>133</TotalTime>
  <Words>573</Words>
  <Application>Microsoft Office PowerPoint</Application>
  <PresentationFormat>Geniş ekran</PresentationFormat>
  <Paragraphs>33</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Castellar</vt:lpstr>
      <vt:lpstr>Century Gothic</vt:lpstr>
      <vt:lpstr>Jokerman</vt:lpstr>
      <vt:lpstr>Uçak İzi</vt:lpstr>
      <vt:lpstr>ChrIstmas AND New Year’s EveN  IN TURKEY</vt:lpstr>
      <vt:lpstr>celebratIng ‘Noel’ on New Year’s Eve</vt:lpstr>
      <vt:lpstr>ChrIstmas DecoratIons</vt:lpstr>
      <vt:lpstr>ChrIstmas DecoratIons</vt:lpstr>
      <vt:lpstr>New Year’s Eve In Turkey</vt:lpstr>
      <vt:lpstr>What Do People Do</vt:lpstr>
      <vt:lpstr>What Do People Do</vt:lpstr>
      <vt:lpstr>What Do People Do</vt:lpstr>
      <vt:lpstr>TurkIsh TradItIons</vt:lpstr>
      <vt:lpstr>TurkIsh TradItIons</vt:lpstr>
      <vt:lpstr> happy new year  and  mery chrIstmas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Turkish ‘Christmas’ – celebrating ‘Noel’ on New Year’s Eve</dc:title>
  <dc:creator>BAL</dc:creator>
  <cp:lastModifiedBy>BAL</cp:lastModifiedBy>
  <cp:revision>21</cp:revision>
  <dcterms:created xsi:type="dcterms:W3CDTF">2019-12-05T08:51:40Z</dcterms:created>
  <dcterms:modified xsi:type="dcterms:W3CDTF">2019-12-05T11:23:21Z</dcterms:modified>
</cp:coreProperties>
</file>