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75" r:id="rId5"/>
    <p:sldId id="691" r:id="rId6"/>
    <p:sldId id="692" r:id="rId7"/>
    <p:sldId id="693" r:id="rId8"/>
    <p:sldId id="694" r:id="rId9"/>
    <p:sldId id="697" r:id="rId10"/>
    <p:sldId id="698" r:id="rId11"/>
    <p:sldId id="702" r:id="rId12"/>
    <p:sldId id="699" r:id="rId13"/>
    <p:sldId id="700" r:id="rId14"/>
    <p:sldId id="703" r:id="rId15"/>
    <p:sldId id="704" r:id="rId16"/>
    <p:sldId id="701" r:id="rId17"/>
    <p:sldId id="277" r:id="rId18"/>
    <p:sldId id="278" r:id="rId19"/>
    <p:sldId id="705" r:id="rId20"/>
    <p:sldId id="279" r:id="rId21"/>
    <p:sldId id="291" r:id="rId22"/>
    <p:sldId id="707" r:id="rId23"/>
    <p:sldId id="301" r:id="rId24"/>
    <p:sldId id="302" r:id="rId25"/>
    <p:sldId id="706" r:id="rId26"/>
    <p:sldId id="294" r:id="rId27"/>
    <p:sldId id="710" r:id="rId28"/>
    <p:sldId id="708" r:id="rId29"/>
    <p:sldId id="711" r:id="rId30"/>
    <p:sldId id="709" r:id="rId31"/>
    <p:sldId id="712" r:id="rId32"/>
    <p:sldId id="713" r:id="rId33"/>
    <p:sldId id="714" r:id="rId34"/>
    <p:sldId id="715" r:id="rId35"/>
    <p:sldId id="726" r:id="rId36"/>
    <p:sldId id="717" r:id="rId37"/>
    <p:sldId id="725" r:id="rId38"/>
    <p:sldId id="719" r:id="rId39"/>
    <p:sldId id="727" r:id="rId40"/>
    <p:sldId id="720" r:id="rId41"/>
    <p:sldId id="723" r:id="rId42"/>
    <p:sldId id="724" r:id="rId43"/>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0" autoAdjust="0"/>
    <p:restoredTop sz="94660"/>
  </p:normalViewPr>
  <p:slideViewPr>
    <p:cSldViewPr>
      <p:cViewPr varScale="1">
        <p:scale>
          <a:sx n="69" d="100"/>
          <a:sy n="69" d="100"/>
        </p:scale>
        <p:origin x="-484" y="-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750" y="6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B8555-540F-4EF7-8D46-8ABB018A3B6F}" type="doc">
      <dgm:prSet loTypeId="urn:microsoft.com/office/officeart/2005/8/layout/process3" loCatId="process" qsTypeId="urn:microsoft.com/office/officeart/2005/8/quickstyle/simple1" qsCatId="simple" csTypeId="urn:microsoft.com/office/officeart/2005/8/colors/accent5_2" csCatId="accent5" phldr="1"/>
      <dgm:spPr/>
      <dgm:t>
        <a:bodyPr rtlCol="0"/>
        <a:lstStyle/>
        <a:p>
          <a:pPr rtl="0"/>
          <a:endParaRPr lang="en-US"/>
        </a:p>
      </dgm:t>
    </dgm:pt>
    <dgm:pt modelId="{C1C0BC68-A810-4B5F-92EF-C6470DBD2260}">
      <dgm:prSet phldrT="[Text]"/>
      <dgm:spPr/>
      <dgm:t>
        <a:bodyPr rtlCol="0"/>
        <a:lstStyle/>
        <a:p>
          <a:pPr rtl="0"/>
          <a:r>
            <a:rPr lang="pl-PL" noProof="0" dirty="0" err="1" smtClean="0"/>
            <a:t>Welcoming</a:t>
          </a:r>
          <a:endParaRPr lang="pl-PL" noProof="0" dirty="0"/>
        </a:p>
      </dgm:t>
      <dgm:extLst>
        <a:ext uri="{E40237B7-FDA0-4F09-8148-C483321AD2D9}">
          <dgm14:cNvPr xmlns="" xmlns:dgm14="http://schemas.microsoft.com/office/drawing/2010/diagram" id="0" name="" title="Step 1 Title"/>
        </a:ext>
      </dgm:extLst>
    </dgm:pt>
    <dgm:pt modelId="{DCC0BBCA-D868-4FF6-B174-2CC347601C09}" type="parTrans" cxnId="{E25CC5FC-6634-43C9-B82A-600821DFEB2A}">
      <dgm:prSet/>
      <dgm:spPr/>
      <dgm:t>
        <a:bodyPr rtlCol="0"/>
        <a:lstStyle/>
        <a:p>
          <a:pPr rtl="0"/>
          <a:endParaRPr lang="en-US"/>
        </a:p>
      </dgm:t>
    </dgm:pt>
    <dgm:pt modelId="{F5287809-3C15-4CCC-8752-80339C1152A5}" type="sibTrans" cxnId="{E25CC5FC-6634-43C9-B82A-600821DFEB2A}">
      <dgm:prSet/>
      <dgm:spPr/>
      <dgm:t>
        <a:bodyPr rtlCol="0"/>
        <a:lstStyle/>
        <a:p>
          <a:pPr rtl="0"/>
          <a:endParaRPr lang="pl-PL" noProof="0" dirty="0"/>
        </a:p>
      </dgm:t>
      <dgm:extLst>
        <a:ext uri="{E40237B7-FDA0-4F09-8148-C483321AD2D9}">
          <dgm14:cNvPr xmlns="" xmlns:dgm14="http://schemas.microsoft.com/office/drawing/2010/diagram" id="0" name="" title="Arrow pointing right"/>
        </a:ext>
      </dgm:extLst>
    </dgm:pt>
    <dgm:pt modelId="{EC30385C-94E2-463C-9938-AC727EF3A0BD}">
      <dgm:prSet phldrT="[Text]"/>
      <dgm:spPr/>
      <dgm:t>
        <a:bodyPr rtlCol="0"/>
        <a:lstStyle/>
        <a:p>
          <a:pPr rtl="0"/>
          <a:r>
            <a:rPr lang="en-US" dirty="0" smtClean="0"/>
            <a:t>The frame of the whole process and the foundation of the ritual</a:t>
          </a:r>
          <a:r>
            <a:rPr lang="pl-PL" dirty="0" smtClean="0"/>
            <a:t>.</a:t>
          </a:r>
          <a:endParaRPr lang="pl-PL" noProof="0" dirty="0"/>
        </a:p>
      </dgm:t>
      <dgm:extLst>
        <a:ext uri="{E40237B7-FDA0-4F09-8148-C483321AD2D9}">
          <dgm14:cNvPr xmlns="" xmlns:dgm14="http://schemas.microsoft.com/office/drawing/2010/diagram" id="0" name="" title="Step 1 task description"/>
        </a:ext>
      </dgm:extLst>
    </dgm:pt>
    <dgm:pt modelId="{58DF4C60-3566-42CD-B46D-A4F7342C86B5}" type="parTrans" cxnId="{4C6667EF-B515-4AD7-B1AE-F2348ABE3E9E}">
      <dgm:prSet/>
      <dgm:spPr/>
      <dgm:t>
        <a:bodyPr rtlCol="0"/>
        <a:lstStyle/>
        <a:p>
          <a:pPr rtl="0"/>
          <a:endParaRPr lang="en-US"/>
        </a:p>
      </dgm:t>
    </dgm:pt>
    <dgm:pt modelId="{08A01995-8A59-4BE3-9C91-CE9AECB335DE}" type="sibTrans" cxnId="{4C6667EF-B515-4AD7-B1AE-F2348ABE3E9E}">
      <dgm:prSet/>
      <dgm:spPr/>
      <dgm:t>
        <a:bodyPr rtlCol="0"/>
        <a:lstStyle/>
        <a:p>
          <a:pPr rtl="0"/>
          <a:endParaRPr lang="en-US"/>
        </a:p>
      </dgm:t>
    </dgm:pt>
    <dgm:pt modelId="{7E5BF415-DD7C-46CE-81EA-C533FD19D64E}">
      <dgm:prSet phldrT="[Text]"/>
      <dgm:spPr/>
      <dgm:t>
        <a:bodyPr/>
        <a:lstStyle/>
        <a:p>
          <a:pPr rtl="0"/>
          <a:r>
            <a:rPr lang="pl-PL" dirty="0" err="1" smtClean="0"/>
            <a:t>Proprioceptive</a:t>
          </a:r>
          <a:r>
            <a:rPr lang="pl-PL" dirty="0" smtClean="0"/>
            <a:t> and </a:t>
          </a:r>
          <a:r>
            <a:rPr lang="pl-PL" dirty="0" err="1" smtClean="0"/>
            <a:t>whole-body</a:t>
          </a:r>
          <a:r>
            <a:rPr lang="pl-PL" dirty="0" smtClean="0"/>
            <a:t> </a:t>
          </a:r>
          <a:r>
            <a:rPr lang="pl-PL" dirty="0" err="1" smtClean="0"/>
            <a:t>exercises</a:t>
          </a:r>
          <a:endParaRPr lang="pl-PL" noProof="0" dirty="0"/>
        </a:p>
      </dgm:t>
      <dgm:extLst>
        <a:ext uri="{E40237B7-FDA0-4F09-8148-C483321AD2D9}">
          <dgm14:cNvPr xmlns="" xmlns:dgm14="http://schemas.microsoft.com/office/drawing/2010/diagram" id="0" name="" title="Step 3 Title"/>
        </a:ext>
      </dgm:extLst>
    </dgm:pt>
    <dgm:pt modelId="{3496D105-5B69-4ADE-96EF-122A5A850C05}" type="parTrans" cxnId="{4113378F-425D-41CC-A9CB-1FFF4FEF0016}">
      <dgm:prSet/>
      <dgm:spPr/>
      <dgm:t>
        <a:bodyPr rtlCol="0"/>
        <a:lstStyle/>
        <a:p>
          <a:pPr rtl="0"/>
          <a:endParaRPr lang="en-US"/>
        </a:p>
      </dgm:t>
    </dgm:pt>
    <dgm:pt modelId="{1F5FC802-6D69-4E46-BE07-5E20756FDADA}" type="sibTrans" cxnId="{4113378F-425D-41CC-A9CB-1FFF4FEF0016}">
      <dgm:prSet/>
      <dgm:spPr/>
      <dgm:t>
        <a:bodyPr rtlCol="0"/>
        <a:lstStyle/>
        <a:p>
          <a:pPr rtl="0"/>
          <a:endParaRPr lang="en-US"/>
        </a:p>
      </dgm:t>
    </dgm:pt>
    <dgm:pt modelId="{4537B24E-F32C-4F73-9C4F-EDE47D952988}">
      <dgm:prSet phldrT="[Text]"/>
      <dgm:spPr/>
      <dgm:t>
        <a:bodyPr rtlCol="0"/>
        <a:lstStyle/>
        <a:p>
          <a:pPr rtl="0"/>
          <a:r>
            <a:rPr lang="pl-PL" b="0" i="0" dirty="0" err="1" smtClean="0"/>
            <a:t>Praxis</a:t>
          </a:r>
          <a:r>
            <a:rPr lang="pl-PL" b="0" i="0" dirty="0" smtClean="0"/>
            <a:t> </a:t>
          </a:r>
          <a:r>
            <a:rPr lang="pl-PL" b="0" i="0" dirty="0" err="1" smtClean="0"/>
            <a:t>exercises</a:t>
          </a:r>
          <a:r>
            <a:rPr lang="pl-PL" b="0" i="0" dirty="0" smtClean="0"/>
            <a:t>, sensory </a:t>
          </a:r>
          <a:r>
            <a:rPr lang="pl-PL" b="0" i="0" dirty="0" err="1" smtClean="0"/>
            <a:t>stimulation</a:t>
          </a:r>
          <a:r>
            <a:rPr lang="pl-PL" b="0" i="0" dirty="0" smtClean="0"/>
            <a:t>, </a:t>
          </a:r>
          <a:r>
            <a:rPr lang="pl-PL" b="0" i="0" dirty="0" err="1" smtClean="0"/>
            <a:t>hand-eye</a:t>
          </a:r>
          <a:r>
            <a:rPr lang="pl-PL" b="0" i="0" dirty="0" smtClean="0"/>
            <a:t> </a:t>
          </a:r>
          <a:r>
            <a:rPr lang="pl-PL" b="0" i="0" dirty="0" err="1" smtClean="0"/>
            <a:t>coordination</a:t>
          </a:r>
          <a:endParaRPr lang="pl-PL" noProof="0" dirty="0"/>
        </a:p>
      </dgm:t>
      <dgm:extLst>
        <a:ext uri="{E40237B7-FDA0-4F09-8148-C483321AD2D9}">
          <dgm14:cNvPr xmlns="" xmlns:dgm14="http://schemas.microsoft.com/office/drawing/2010/diagram" id="0" name="" title="Step 3 task description"/>
        </a:ext>
      </dgm:extLst>
    </dgm:pt>
    <dgm:pt modelId="{26742A97-67F7-4478-B770-44761CF89C6A}" type="parTrans" cxnId="{13B7E9B1-D150-4219-A314-09B055A18888}">
      <dgm:prSet/>
      <dgm:spPr/>
      <dgm:t>
        <a:bodyPr rtlCol="0"/>
        <a:lstStyle/>
        <a:p>
          <a:pPr rtl="0"/>
          <a:endParaRPr lang="en-US"/>
        </a:p>
      </dgm:t>
    </dgm:pt>
    <dgm:pt modelId="{0CA7C5B6-FD4A-4DEC-8D86-06439C70E349}" type="sibTrans" cxnId="{13B7E9B1-D150-4219-A314-09B055A18888}">
      <dgm:prSet/>
      <dgm:spPr/>
      <dgm:t>
        <a:bodyPr rtlCol="0"/>
        <a:lstStyle/>
        <a:p>
          <a:pPr rtl="0"/>
          <a:endParaRPr lang="en-US"/>
        </a:p>
      </dgm:t>
    </dgm:pt>
    <dgm:pt modelId="{FBC3A0BC-9D8F-4C7B-B285-510A780E04E4}" type="pres">
      <dgm:prSet presAssocID="{51FB8555-540F-4EF7-8D46-8ABB018A3B6F}" presName="linearFlow" presStyleCnt="0">
        <dgm:presLayoutVars>
          <dgm:dir/>
          <dgm:animLvl val="lvl"/>
          <dgm:resizeHandles val="exact"/>
        </dgm:presLayoutVars>
      </dgm:prSet>
      <dgm:spPr/>
      <dgm:t>
        <a:bodyPr rtlCol="0"/>
        <a:lstStyle/>
        <a:p>
          <a:pPr rtl="0"/>
          <a:endParaRPr lang="en-US"/>
        </a:p>
      </dgm:t>
    </dgm:pt>
    <dgm:pt modelId="{ED22D1AC-1FA4-4D39-85EB-648D2E2E4B05}" type="pres">
      <dgm:prSet presAssocID="{C1C0BC68-A810-4B5F-92EF-C6470DBD2260}" presName="composite" presStyleCnt="0"/>
      <dgm:spPr/>
    </dgm:pt>
    <dgm:pt modelId="{3712DD02-33A5-46B6-B0E6-E3B73C051486}" type="pres">
      <dgm:prSet presAssocID="{C1C0BC68-A810-4B5F-92EF-C6470DBD2260}" presName="parTx" presStyleLbl="node1" presStyleIdx="0" presStyleCnt="2">
        <dgm:presLayoutVars>
          <dgm:chMax val="0"/>
          <dgm:chPref val="0"/>
          <dgm:bulletEnabled val="1"/>
        </dgm:presLayoutVars>
      </dgm:prSet>
      <dgm:spPr/>
      <dgm:t>
        <a:bodyPr rtlCol="0"/>
        <a:lstStyle/>
        <a:p>
          <a:pPr rtl="0"/>
          <a:endParaRPr lang="en-US"/>
        </a:p>
      </dgm:t>
    </dgm:pt>
    <dgm:pt modelId="{DB36A994-60A6-447D-8D30-19D2F536511E}" type="pres">
      <dgm:prSet presAssocID="{C1C0BC68-A810-4B5F-92EF-C6470DBD2260}" presName="parSh" presStyleLbl="node1" presStyleIdx="0" presStyleCnt="2"/>
      <dgm:spPr/>
      <dgm:t>
        <a:bodyPr rtlCol="0"/>
        <a:lstStyle/>
        <a:p>
          <a:pPr rtl="0"/>
          <a:endParaRPr lang="en-US"/>
        </a:p>
      </dgm:t>
    </dgm:pt>
    <dgm:pt modelId="{9D677988-374B-4BBA-B73C-8BE59201B4AA}" type="pres">
      <dgm:prSet presAssocID="{C1C0BC68-A810-4B5F-92EF-C6470DBD2260}" presName="desTx" presStyleLbl="fgAcc1" presStyleIdx="0" presStyleCnt="2">
        <dgm:presLayoutVars>
          <dgm:bulletEnabled val="1"/>
        </dgm:presLayoutVars>
      </dgm:prSet>
      <dgm:spPr/>
      <dgm:t>
        <a:bodyPr rtlCol="0"/>
        <a:lstStyle/>
        <a:p>
          <a:pPr rtl="0"/>
          <a:endParaRPr lang="en-US"/>
        </a:p>
      </dgm:t>
    </dgm:pt>
    <dgm:pt modelId="{51EA4E37-9197-43C9-9502-961CC2F00719}" type="pres">
      <dgm:prSet presAssocID="{F5287809-3C15-4CCC-8752-80339C1152A5}" presName="sibTrans" presStyleLbl="sibTrans2D1" presStyleIdx="0" presStyleCnt="1"/>
      <dgm:spPr/>
      <dgm:t>
        <a:bodyPr rtlCol="0"/>
        <a:lstStyle/>
        <a:p>
          <a:pPr rtl="0"/>
          <a:endParaRPr lang="en-US"/>
        </a:p>
      </dgm:t>
    </dgm:pt>
    <dgm:pt modelId="{6D356879-97F7-4A4F-8954-7F876FCD0A2F}" type="pres">
      <dgm:prSet presAssocID="{F5287809-3C15-4CCC-8752-80339C1152A5}" presName="connTx" presStyleLbl="sibTrans2D1" presStyleIdx="0" presStyleCnt="1"/>
      <dgm:spPr/>
      <dgm:t>
        <a:bodyPr rtlCol="0"/>
        <a:lstStyle/>
        <a:p>
          <a:pPr rtl="0"/>
          <a:endParaRPr lang="en-US"/>
        </a:p>
      </dgm:t>
    </dgm:pt>
    <dgm:pt modelId="{21E31B03-7874-4FDF-9737-EAFFCD11494C}" type="pres">
      <dgm:prSet presAssocID="{7E5BF415-DD7C-46CE-81EA-C533FD19D64E}" presName="composite" presStyleCnt="0"/>
      <dgm:spPr/>
    </dgm:pt>
    <dgm:pt modelId="{C51586F8-6FAF-4530-806B-429518E699E2}" type="pres">
      <dgm:prSet presAssocID="{7E5BF415-DD7C-46CE-81EA-C533FD19D64E}" presName="parTx" presStyleLbl="node1" presStyleIdx="0" presStyleCnt="2">
        <dgm:presLayoutVars>
          <dgm:chMax val="0"/>
          <dgm:chPref val="0"/>
          <dgm:bulletEnabled val="1"/>
        </dgm:presLayoutVars>
      </dgm:prSet>
      <dgm:spPr/>
      <dgm:t>
        <a:bodyPr rtlCol="0"/>
        <a:lstStyle/>
        <a:p>
          <a:pPr rtl="0"/>
          <a:endParaRPr lang="en-US"/>
        </a:p>
      </dgm:t>
    </dgm:pt>
    <dgm:pt modelId="{3E371716-205E-4EF6-A7ED-14278F63B034}" type="pres">
      <dgm:prSet presAssocID="{7E5BF415-DD7C-46CE-81EA-C533FD19D64E}" presName="parSh" presStyleLbl="node1" presStyleIdx="1" presStyleCnt="2" custLinFactNeighborX="632"/>
      <dgm:spPr/>
      <dgm:t>
        <a:bodyPr rtlCol="0"/>
        <a:lstStyle/>
        <a:p>
          <a:pPr rtl="0"/>
          <a:endParaRPr lang="en-US"/>
        </a:p>
      </dgm:t>
    </dgm:pt>
    <dgm:pt modelId="{D91F2413-E4E3-4058-AF8C-E44208B5C14B}" type="pres">
      <dgm:prSet presAssocID="{7E5BF415-DD7C-46CE-81EA-C533FD19D64E}" presName="desTx" presStyleLbl="fgAcc1" presStyleIdx="1" presStyleCnt="2">
        <dgm:presLayoutVars>
          <dgm:bulletEnabled val="1"/>
        </dgm:presLayoutVars>
      </dgm:prSet>
      <dgm:spPr/>
      <dgm:t>
        <a:bodyPr rtlCol="0"/>
        <a:lstStyle/>
        <a:p>
          <a:pPr rtl="0"/>
          <a:endParaRPr lang="en-US"/>
        </a:p>
      </dgm:t>
    </dgm:pt>
  </dgm:ptLst>
  <dgm:cxnLst>
    <dgm:cxn modelId="{E359B758-F406-4829-A72E-72DC9CEB1A9D}" type="presOf" srcId="{C1C0BC68-A810-4B5F-92EF-C6470DBD2260}" destId="{3712DD02-33A5-46B6-B0E6-E3B73C051486}" srcOrd="0" destOrd="0" presId="urn:microsoft.com/office/officeart/2005/8/layout/process3"/>
    <dgm:cxn modelId="{13B7E9B1-D150-4219-A314-09B055A18888}" srcId="{7E5BF415-DD7C-46CE-81EA-C533FD19D64E}" destId="{4537B24E-F32C-4F73-9C4F-EDE47D952988}" srcOrd="0" destOrd="0" parTransId="{26742A97-67F7-4478-B770-44761CF89C6A}" sibTransId="{0CA7C5B6-FD4A-4DEC-8D86-06439C70E349}"/>
    <dgm:cxn modelId="{4113378F-425D-41CC-A9CB-1FFF4FEF0016}" srcId="{51FB8555-540F-4EF7-8D46-8ABB018A3B6F}" destId="{7E5BF415-DD7C-46CE-81EA-C533FD19D64E}" srcOrd="1" destOrd="0" parTransId="{3496D105-5B69-4ADE-96EF-122A5A850C05}" sibTransId="{1F5FC802-6D69-4E46-BE07-5E20756FDADA}"/>
    <dgm:cxn modelId="{580D3822-696C-4737-8C4B-5CD212740025}" type="presOf" srcId="{4537B24E-F32C-4F73-9C4F-EDE47D952988}" destId="{D91F2413-E4E3-4058-AF8C-E44208B5C14B}" srcOrd="0" destOrd="0" presId="urn:microsoft.com/office/officeart/2005/8/layout/process3"/>
    <dgm:cxn modelId="{49EB6703-EA1F-4957-BF3C-43DFD780A52F}" type="presOf" srcId="{F5287809-3C15-4CCC-8752-80339C1152A5}" destId="{51EA4E37-9197-43C9-9502-961CC2F00719}" srcOrd="0" destOrd="0" presId="urn:microsoft.com/office/officeart/2005/8/layout/process3"/>
    <dgm:cxn modelId="{A68819FE-7568-4FE1-B581-7E5863A83153}" type="presOf" srcId="{51FB8555-540F-4EF7-8D46-8ABB018A3B6F}" destId="{FBC3A0BC-9D8F-4C7B-B285-510A780E04E4}" srcOrd="0" destOrd="0" presId="urn:microsoft.com/office/officeart/2005/8/layout/process3"/>
    <dgm:cxn modelId="{D9AF0E22-7C7F-46D0-A258-9DBA8FA3DBFF}" type="presOf" srcId="{C1C0BC68-A810-4B5F-92EF-C6470DBD2260}" destId="{DB36A994-60A6-447D-8D30-19D2F536511E}" srcOrd="1" destOrd="0" presId="urn:microsoft.com/office/officeart/2005/8/layout/process3"/>
    <dgm:cxn modelId="{2CC75938-A94B-40DD-A46E-A73EFE8FDCCD}" type="presOf" srcId="{EC30385C-94E2-463C-9938-AC727EF3A0BD}" destId="{9D677988-374B-4BBA-B73C-8BE59201B4AA}" srcOrd="0" destOrd="0" presId="urn:microsoft.com/office/officeart/2005/8/layout/process3"/>
    <dgm:cxn modelId="{EC6A1A3E-A8CB-40A3-96E9-87AC04AD0CD5}" type="presOf" srcId="{7E5BF415-DD7C-46CE-81EA-C533FD19D64E}" destId="{3E371716-205E-4EF6-A7ED-14278F63B034}" srcOrd="1" destOrd="0" presId="urn:microsoft.com/office/officeart/2005/8/layout/process3"/>
    <dgm:cxn modelId="{035D5513-6A53-4B34-885B-3690395A9C80}" type="presOf" srcId="{F5287809-3C15-4CCC-8752-80339C1152A5}" destId="{6D356879-97F7-4A4F-8954-7F876FCD0A2F}" srcOrd="1" destOrd="0" presId="urn:microsoft.com/office/officeart/2005/8/layout/process3"/>
    <dgm:cxn modelId="{F32DD857-0508-493C-8B63-6B618577A874}" type="presOf" srcId="{7E5BF415-DD7C-46CE-81EA-C533FD19D64E}" destId="{C51586F8-6FAF-4530-806B-429518E699E2}" srcOrd="0" destOrd="0" presId="urn:microsoft.com/office/officeart/2005/8/layout/process3"/>
    <dgm:cxn modelId="{4C6667EF-B515-4AD7-B1AE-F2348ABE3E9E}" srcId="{C1C0BC68-A810-4B5F-92EF-C6470DBD2260}" destId="{EC30385C-94E2-463C-9938-AC727EF3A0BD}" srcOrd="0" destOrd="0" parTransId="{58DF4C60-3566-42CD-B46D-A4F7342C86B5}" sibTransId="{08A01995-8A59-4BE3-9C91-CE9AECB335DE}"/>
    <dgm:cxn modelId="{E25CC5FC-6634-43C9-B82A-600821DFEB2A}" srcId="{51FB8555-540F-4EF7-8D46-8ABB018A3B6F}" destId="{C1C0BC68-A810-4B5F-92EF-C6470DBD2260}" srcOrd="0" destOrd="0" parTransId="{DCC0BBCA-D868-4FF6-B174-2CC347601C09}" sibTransId="{F5287809-3C15-4CCC-8752-80339C1152A5}"/>
    <dgm:cxn modelId="{919BF25F-7D36-48E1-AB55-19CBC76C64D6}" type="presParOf" srcId="{FBC3A0BC-9D8F-4C7B-B285-510A780E04E4}" destId="{ED22D1AC-1FA4-4D39-85EB-648D2E2E4B05}" srcOrd="0" destOrd="0" presId="urn:microsoft.com/office/officeart/2005/8/layout/process3"/>
    <dgm:cxn modelId="{1242E9A2-338B-4E1D-8425-F1930C1FD1CE}" type="presParOf" srcId="{ED22D1AC-1FA4-4D39-85EB-648D2E2E4B05}" destId="{3712DD02-33A5-46B6-B0E6-E3B73C051486}" srcOrd="0" destOrd="0" presId="urn:microsoft.com/office/officeart/2005/8/layout/process3"/>
    <dgm:cxn modelId="{93951B44-DC36-4FB9-A662-D7EF95C69F59}" type="presParOf" srcId="{ED22D1AC-1FA4-4D39-85EB-648D2E2E4B05}" destId="{DB36A994-60A6-447D-8D30-19D2F536511E}" srcOrd="1" destOrd="0" presId="urn:microsoft.com/office/officeart/2005/8/layout/process3"/>
    <dgm:cxn modelId="{4B618E5C-23DA-4CC1-B370-1783E5A7DD51}" type="presParOf" srcId="{ED22D1AC-1FA4-4D39-85EB-648D2E2E4B05}" destId="{9D677988-374B-4BBA-B73C-8BE59201B4AA}" srcOrd="2" destOrd="0" presId="urn:microsoft.com/office/officeart/2005/8/layout/process3"/>
    <dgm:cxn modelId="{960A4299-C0B9-44E1-B079-ABCB36EBE928}" type="presParOf" srcId="{FBC3A0BC-9D8F-4C7B-B285-510A780E04E4}" destId="{51EA4E37-9197-43C9-9502-961CC2F00719}" srcOrd="1" destOrd="0" presId="urn:microsoft.com/office/officeart/2005/8/layout/process3"/>
    <dgm:cxn modelId="{DD17E2A9-73D4-404A-99C8-A28A1A32FAD0}" type="presParOf" srcId="{51EA4E37-9197-43C9-9502-961CC2F00719}" destId="{6D356879-97F7-4A4F-8954-7F876FCD0A2F}" srcOrd="0" destOrd="0" presId="urn:microsoft.com/office/officeart/2005/8/layout/process3"/>
    <dgm:cxn modelId="{23A95565-FCAD-4085-931D-8CCCC64769F2}" type="presParOf" srcId="{FBC3A0BC-9D8F-4C7B-B285-510A780E04E4}" destId="{21E31B03-7874-4FDF-9737-EAFFCD11494C}" srcOrd="2" destOrd="0" presId="urn:microsoft.com/office/officeart/2005/8/layout/process3"/>
    <dgm:cxn modelId="{1F7301EF-CEDB-4D34-A077-8653B55017F0}" type="presParOf" srcId="{21E31B03-7874-4FDF-9737-EAFFCD11494C}" destId="{C51586F8-6FAF-4530-806B-429518E699E2}" srcOrd="0" destOrd="0" presId="urn:microsoft.com/office/officeart/2005/8/layout/process3"/>
    <dgm:cxn modelId="{4794DEC1-F934-4EA1-BD20-5D7A309DDC8A}" type="presParOf" srcId="{21E31B03-7874-4FDF-9737-EAFFCD11494C}" destId="{3E371716-205E-4EF6-A7ED-14278F63B034}" srcOrd="1" destOrd="0" presId="urn:microsoft.com/office/officeart/2005/8/layout/process3"/>
    <dgm:cxn modelId="{9DF1CD5D-C0C4-4628-9DE8-8C82D7DA65D2}" type="presParOf" srcId="{21E31B03-7874-4FDF-9737-EAFFCD11494C}" destId="{D91F2413-E4E3-4058-AF8C-E44208B5C14B}" srcOrd="2" destOrd="0" presId="urn:microsoft.com/office/officeart/2005/8/layout/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B8555-540F-4EF7-8D46-8ABB018A3B6F}" type="doc">
      <dgm:prSet loTypeId="urn:microsoft.com/office/officeart/2005/8/layout/process3" loCatId="process" qsTypeId="urn:microsoft.com/office/officeart/2005/8/quickstyle/simple1" qsCatId="simple" csTypeId="urn:microsoft.com/office/officeart/2005/8/colors/accent5_2" csCatId="accent5" phldr="1"/>
      <dgm:spPr/>
      <dgm:t>
        <a:bodyPr rtlCol="0"/>
        <a:lstStyle/>
        <a:p>
          <a:pPr rtl="0"/>
          <a:endParaRPr lang="en-US"/>
        </a:p>
      </dgm:t>
    </dgm:pt>
    <dgm:pt modelId="{B364E05B-E2C5-4673-87A4-0F6C02BF68C2}">
      <dgm:prSet/>
      <dgm:spPr/>
      <dgm:t>
        <a:bodyPr/>
        <a:lstStyle/>
        <a:p>
          <a:r>
            <a:rPr lang="en-GB" noProof="0" dirty="0" smtClean="0"/>
            <a:t>Swift exercises (shoulder girdle)</a:t>
          </a:r>
          <a:endParaRPr lang="en-GB" noProof="0" dirty="0"/>
        </a:p>
      </dgm:t>
    </dgm:pt>
    <dgm:pt modelId="{39D5139E-7D12-438B-B43A-6C093094C1A7}" type="parTrans" cxnId="{EB0676A9-C0D6-4CDA-A2ED-2EE35BC34F8F}">
      <dgm:prSet/>
      <dgm:spPr/>
      <dgm:t>
        <a:bodyPr/>
        <a:lstStyle/>
        <a:p>
          <a:endParaRPr lang="pl-PL"/>
        </a:p>
      </dgm:t>
    </dgm:pt>
    <dgm:pt modelId="{BF527A8A-3863-442E-9264-3983DFDA2321}" type="sibTrans" cxnId="{EB0676A9-C0D6-4CDA-A2ED-2EE35BC34F8F}">
      <dgm:prSet/>
      <dgm:spPr/>
      <dgm:t>
        <a:bodyPr/>
        <a:lstStyle/>
        <a:p>
          <a:endParaRPr lang="pl-PL"/>
        </a:p>
      </dgm:t>
    </dgm:pt>
    <dgm:pt modelId="{399B77FC-028E-49F7-9473-80BBFB5DDCC0}">
      <dgm:prSet/>
      <dgm:spPr/>
      <dgm:t>
        <a:bodyPr/>
        <a:lstStyle/>
        <a:p>
          <a:r>
            <a:rPr lang="en-GB" noProof="0" dirty="0" smtClean="0"/>
            <a:t>According to the stages of shaping manual abilities: the stage from shoulder to elbow.</a:t>
          </a:r>
          <a:endParaRPr lang="en-GB" noProof="0" dirty="0"/>
        </a:p>
      </dgm:t>
    </dgm:pt>
    <dgm:pt modelId="{28161776-36A5-4C4A-8BD5-F87587E28675}" type="parTrans" cxnId="{3FCC01B9-5510-4889-9DB4-25DB86D8324A}">
      <dgm:prSet/>
      <dgm:spPr/>
      <dgm:t>
        <a:bodyPr/>
        <a:lstStyle/>
        <a:p>
          <a:endParaRPr lang="pl-PL"/>
        </a:p>
      </dgm:t>
    </dgm:pt>
    <dgm:pt modelId="{9442E3C9-8413-4071-B545-DDE9BDB2A4A2}" type="sibTrans" cxnId="{3FCC01B9-5510-4889-9DB4-25DB86D8324A}">
      <dgm:prSet/>
      <dgm:spPr/>
      <dgm:t>
        <a:bodyPr/>
        <a:lstStyle/>
        <a:p>
          <a:endParaRPr lang="pl-PL"/>
        </a:p>
      </dgm:t>
    </dgm:pt>
    <dgm:pt modelId="{DCA2E56D-FE98-4853-9E6F-C119BCF922CC}">
      <dgm:prSet phldrT="[Text]"/>
      <dgm:spPr/>
      <dgm:t>
        <a:bodyPr rtlCol="0"/>
        <a:lstStyle/>
        <a:p>
          <a:pPr rtl="0"/>
          <a:r>
            <a:rPr lang="en-US" dirty="0" smtClean="0"/>
            <a:t>Exercises to improve the hand and fingers (manual)</a:t>
          </a:r>
          <a:r>
            <a:rPr lang="pl-PL" noProof="0" dirty="0" smtClean="0"/>
            <a:t>Ćwiczenia usprawniające dłoń i palce (manualne)</a:t>
          </a:r>
          <a:endParaRPr lang="pl-PL" noProof="0" dirty="0"/>
        </a:p>
      </dgm:t>
      <dgm:extLst>
        <a:ext uri="{E40237B7-FDA0-4F09-8148-C483321AD2D9}">
          <dgm14:cNvPr xmlns="" xmlns:dgm14="http://schemas.microsoft.com/office/drawing/2010/diagram" id="0" name="" title="Step 1 Title"/>
        </a:ext>
      </dgm:extLst>
    </dgm:pt>
    <dgm:pt modelId="{40AA3FD6-A354-4838-AE16-C3647698F878}" type="parTrans" cxnId="{F9797CBA-CBB8-4449-8FA3-4E00FB3291B2}">
      <dgm:prSet/>
      <dgm:spPr/>
      <dgm:t>
        <a:bodyPr/>
        <a:lstStyle/>
        <a:p>
          <a:endParaRPr lang="pl-PL"/>
        </a:p>
      </dgm:t>
    </dgm:pt>
    <dgm:pt modelId="{2E9ED036-D6E5-4F77-90C3-D4B0104F2DA8}" type="sibTrans" cxnId="{F9797CBA-CBB8-4449-8FA3-4E00FB3291B2}">
      <dgm:prSet/>
      <dgm:spPr/>
      <dgm:t>
        <a:bodyPr/>
        <a:lstStyle/>
        <a:p>
          <a:endParaRPr lang="pl-PL"/>
        </a:p>
      </dgm:t>
    </dgm:pt>
    <dgm:pt modelId="{C26A14DE-DA1D-456F-B535-0993814DCBDB}">
      <dgm:prSet phldrT="[Text]"/>
      <dgm:spPr/>
      <dgm:t>
        <a:bodyPr rtlCol="0"/>
        <a:lstStyle/>
        <a:p>
          <a:pPr rtl="0"/>
          <a:r>
            <a:rPr lang="en-US" dirty="0" smtClean="0"/>
            <a:t>According to the stages of shaping manual dexterity: the stage from the elbow to the wrist</a:t>
          </a:r>
          <a:r>
            <a:rPr lang="pl-PL" dirty="0" smtClean="0"/>
            <a:t>.</a:t>
          </a:r>
          <a:endParaRPr lang="pl-PL" noProof="0" dirty="0"/>
        </a:p>
      </dgm:t>
      <dgm:extLst>
        <a:ext uri="{E40237B7-FDA0-4F09-8148-C483321AD2D9}">
          <dgm14:cNvPr xmlns="" xmlns:dgm14="http://schemas.microsoft.com/office/drawing/2010/diagram" id="0" name="" title="Step 1 task description"/>
        </a:ext>
      </dgm:extLst>
    </dgm:pt>
    <dgm:pt modelId="{DBC6E696-DA67-4BC5-A9B9-D5542A7776EF}" type="parTrans" cxnId="{DBDFE44F-7F10-4FC5-BC63-47F1664ECD42}">
      <dgm:prSet/>
      <dgm:spPr/>
      <dgm:t>
        <a:bodyPr/>
        <a:lstStyle/>
        <a:p>
          <a:endParaRPr lang="pl-PL"/>
        </a:p>
      </dgm:t>
    </dgm:pt>
    <dgm:pt modelId="{1939FCAD-670E-434D-B41B-C8F9F9994019}" type="sibTrans" cxnId="{DBDFE44F-7F10-4FC5-BC63-47F1664ECD42}">
      <dgm:prSet/>
      <dgm:spPr/>
      <dgm:t>
        <a:bodyPr/>
        <a:lstStyle/>
        <a:p>
          <a:endParaRPr lang="pl-PL"/>
        </a:p>
      </dgm:t>
    </dgm:pt>
    <dgm:pt modelId="{FBC3A0BC-9D8F-4C7B-B285-510A780E04E4}" type="pres">
      <dgm:prSet presAssocID="{51FB8555-540F-4EF7-8D46-8ABB018A3B6F}" presName="linearFlow" presStyleCnt="0">
        <dgm:presLayoutVars>
          <dgm:dir/>
          <dgm:animLvl val="lvl"/>
          <dgm:resizeHandles val="exact"/>
        </dgm:presLayoutVars>
      </dgm:prSet>
      <dgm:spPr/>
      <dgm:t>
        <a:bodyPr rtlCol="0"/>
        <a:lstStyle/>
        <a:p>
          <a:pPr rtl="0"/>
          <a:endParaRPr lang="en-US"/>
        </a:p>
      </dgm:t>
    </dgm:pt>
    <dgm:pt modelId="{5A2EE548-935B-419C-89EF-A16FDB1F198B}" type="pres">
      <dgm:prSet presAssocID="{B364E05B-E2C5-4673-87A4-0F6C02BF68C2}" presName="composite" presStyleCnt="0"/>
      <dgm:spPr/>
    </dgm:pt>
    <dgm:pt modelId="{CC93CF61-593D-419E-B6BF-86064F786953}" type="pres">
      <dgm:prSet presAssocID="{B364E05B-E2C5-4673-87A4-0F6C02BF68C2}" presName="parTx" presStyleLbl="node1" presStyleIdx="0" presStyleCnt="2">
        <dgm:presLayoutVars>
          <dgm:chMax val="0"/>
          <dgm:chPref val="0"/>
          <dgm:bulletEnabled val="1"/>
        </dgm:presLayoutVars>
      </dgm:prSet>
      <dgm:spPr/>
      <dgm:t>
        <a:bodyPr/>
        <a:lstStyle/>
        <a:p>
          <a:endParaRPr lang="pl-PL"/>
        </a:p>
      </dgm:t>
    </dgm:pt>
    <dgm:pt modelId="{663F81D6-2787-4E11-8185-B208E93FA814}" type="pres">
      <dgm:prSet presAssocID="{B364E05B-E2C5-4673-87A4-0F6C02BF68C2}" presName="parSh" presStyleLbl="node1" presStyleIdx="0" presStyleCnt="2" custLinFactNeighborX="-65" custLinFactNeighborY="-5951"/>
      <dgm:spPr/>
      <dgm:t>
        <a:bodyPr/>
        <a:lstStyle/>
        <a:p>
          <a:endParaRPr lang="pl-PL"/>
        </a:p>
      </dgm:t>
    </dgm:pt>
    <dgm:pt modelId="{9ACDBA49-729A-4479-BB52-9D8D5BE899A9}" type="pres">
      <dgm:prSet presAssocID="{B364E05B-E2C5-4673-87A4-0F6C02BF68C2}" presName="desTx" presStyleLbl="fgAcc1" presStyleIdx="0" presStyleCnt="2">
        <dgm:presLayoutVars>
          <dgm:bulletEnabled val="1"/>
        </dgm:presLayoutVars>
      </dgm:prSet>
      <dgm:spPr/>
      <dgm:t>
        <a:bodyPr/>
        <a:lstStyle/>
        <a:p>
          <a:endParaRPr lang="pl-PL"/>
        </a:p>
      </dgm:t>
    </dgm:pt>
    <dgm:pt modelId="{DFC45A7F-EF24-41AC-8B67-AA9951D19962}" type="pres">
      <dgm:prSet presAssocID="{BF527A8A-3863-442E-9264-3983DFDA2321}" presName="sibTrans" presStyleLbl="sibTrans2D1" presStyleIdx="0" presStyleCnt="1"/>
      <dgm:spPr/>
      <dgm:t>
        <a:bodyPr/>
        <a:lstStyle/>
        <a:p>
          <a:endParaRPr lang="pl-PL"/>
        </a:p>
      </dgm:t>
    </dgm:pt>
    <dgm:pt modelId="{43BE0943-70C5-41B3-A7F9-42CC41905FEC}" type="pres">
      <dgm:prSet presAssocID="{BF527A8A-3863-442E-9264-3983DFDA2321}" presName="connTx" presStyleLbl="sibTrans2D1" presStyleIdx="0" presStyleCnt="1"/>
      <dgm:spPr/>
      <dgm:t>
        <a:bodyPr/>
        <a:lstStyle/>
        <a:p>
          <a:endParaRPr lang="pl-PL"/>
        </a:p>
      </dgm:t>
    </dgm:pt>
    <dgm:pt modelId="{910192DB-8D03-420A-A8E5-137896822E11}" type="pres">
      <dgm:prSet presAssocID="{DCA2E56D-FE98-4853-9E6F-C119BCF922CC}" presName="composite" presStyleCnt="0"/>
      <dgm:spPr/>
    </dgm:pt>
    <dgm:pt modelId="{A596A4F4-2510-4DAC-B707-B2E2BC397492}" type="pres">
      <dgm:prSet presAssocID="{DCA2E56D-FE98-4853-9E6F-C119BCF922CC}" presName="parTx" presStyleLbl="node1" presStyleIdx="0" presStyleCnt="2">
        <dgm:presLayoutVars>
          <dgm:chMax val="0"/>
          <dgm:chPref val="0"/>
          <dgm:bulletEnabled val="1"/>
        </dgm:presLayoutVars>
      </dgm:prSet>
      <dgm:spPr/>
      <dgm:t>
        <a:bodyPr/>
        <a:lstStyle/>
        <a:p>
          <a:endParaRPr lang="pl-PL"/>
        </a:p>
      </dgm:t>
    </dgm:pt>
    <dgm:pt modelId="{13990432-E61C-4305-A628-E681B42330E3}" type="pres">
      <dgm:prSet presAssocID="{DCA2E56D-FE98-4853-9E6F-C119BCF922CC}" presName="parSh" presStyleLbl="node1" presStyleIdx="1" presStyleCnt="2"/>
      <dgm:spPr/>
      <dgm:t>
        <a:bodyPr/>
        <a:lstStyle/>
        <a:p>
          <a:endParaRPr lang="pl-PL"/>
        </a:p>
      </dgm:t>
    </dgm:pt>
    <dgm:pt modelId="{A4C4B1FD-9330-4163-BD0A-89260659FC6B}" type="pres">
      <dgm:prSet presAssocID="{DCA2E56D-FE98-4853-9E6F-C119BCF922CC}" presName="desTx" presStyleLbl="fgAcc1" presStyleIdx="1" presStyleCnt="2">
        <dgm:presLayoutVars>
          <dgm:bulletEnabled val="1"/>
        </dgm:presLayoutVars>
      </dgm:prSet>
      <dgm:spPr/>
      <dgm:t>
        <a:bodyPr/>
        <a:lstStyle/>
        <a:p>
          <a:endParaRPr lang="pl-PL"/>
        </a:p>
      </dgm:t>
    </dgm:pt>
  </dgm:ptLst>
  <dgm:cxnLst>
    <dgm:cxn modelId="{E05DD9EE-3B83-49B3-A140-6325E00553ED}" type="presOf" srcId="{BF527A8A-3863-442E-9264-3983DFDA2321}" destId="{DFC45A7F-EF24-41AC-8B67-AA9951D19962}" srcOrd="0" destOrd="0" presId="urn:microsoft.com/office/officeart/2005/8/layout/process3"/>
    <dgm:cxn modelId="{2DC6BDFF-F755-4545-A897-2DC03773C174}" type="presOf" srcId="{DCA2E56D-FE98-4853-9E6F-C119BCF922CC}" destId="{13990432-E61C-4305-A628-E681B42330E3}" srcOrd="1" destOrd="0" presId="urn:microsoft.com/office/officeart/2005/8/layout/process3"/>
    <dgm:cxn modelId="{9BD2542D-C77A-495D-A823-F4DC851678B9}" type="presOf" srcId="{BF527A8A-3863-442E-9264-3983DFDA2321}" destId="{43BE0943-70C5-41B3-A7F9-42CC41905FEC}" srcOrd="1" destOrd="0" presId="urn:microsoft.com/office/officeart/2005/8/layout/process3"/>
    <dgm:cxn modelId="{8884E799-312C-4190-9503-10DA7CBDDF5C}" type="presOf" srcId="{B364E05B-E2C5-4673-87A4-0F6C02BF68C2}" destId="{CC93CF61-593D-419E-B6BF-86064F786953}" srcOrd="0" destOrd="0" presId="urn:microsoft.com/office/officeart/2005/8/layout/process3"/>
    <dgm:cxn modelId="{AB57D271-36C7-43C0-802B-F6F0DFD19241}" type="presOf" srcId="{399B77FC-028E-49F7-9473-80BBFB5DDCC0}" destId="{9ACDBA49-729A-4479-BB52-9D8D5BE899A9}" srcOrd="0" destOrd="0" presId="urn:microsoft.com/office/officeart/2005/8/layout/process3"/>
    <dgm:cxn modelId="{2B1DB6B4-65D2-4A53-809A-1F54C5B53F5B}" type="presOf" srcId="{B364E05B-E2C5-4673-87A4-0F6C02BF68C2}" destId="{663F81D6-2787-4E11-8185-B208E93FA814}" srcOrd="1" destOrd="0" presId="urn:microsoft.com/office/officeart/2005/8/layout/process3"/>
    <dgm:cxn modelId="{A68819FE-7568-4FE1-B581-7E5863A83153}" type="presOf" srcId="{51FB8555-540F-4EF7-8D46-8ABB018A3B6F}" destId="{FBC3A0BC-9D8F-4C7B-B285-510A780E04E4}" srcOrd="0" destOrd="0" presId="urn:microsoft.com/office/officeart/2005/8/layout/process3"/>
    <dgm:cxn modelId="{77F6799B-2960-4193-884A-B56BDCF68BD8}" type="presOf" srcId="{C26A14DE-DA1D-456F-B535-0993814DCBDB}" destId="{A4C4B1FD-9330-4163-BD0A-89260659FC6B}" srcOrd="0" destOrd="0" presId="urn:microsoft.com/office/officeart/2005/8/layout/process3"/>
    <dgm:cxn modelId="{DBDFE44F-7F10-4FC5-BC63-47F1664ECD42}" srcId="{DCA2E56D-FE98-4853-9E6F-C119BCF922CC}" destId="{C26A14DE-DA1D-456F-B535-0993814DCBDB}" srcOrd="0" destOrd="0" parTransId="{DBC6E696-DA67-4BC5-A9B9-D5542A7776EF}" sibTransId="{1939FCAD-670E-434D-B41B-C8F9F9994019}"/>
    <dgm:cxn modelId="{1CE0AD39-D68E-464F-9DC1-89E8B9E75E67}" type="presOf" srcId="{DCA2E56D-FE98-4853-9E6F-C119BCF922CC}" destId="{A596A4F4-2510-4DAC-B707-B2E2BC397492}" srcOrd="0" destOrd="0" presId="urn:microsoft.com/office/officeart/2005/8/layout/process3"/>
    <dgm:cxn modelId="{F9797CBA-CBB8-4449-8FA3-4E00FB3291B2}" srcId="{51FB8555-540F-4EF7-8D46-8ABB018A3B6F}" destId="{DCA2E56D-FE98-4853-9E6F-C119BCF922CC}" srcOrd="1" destOrd="0" parTransId="{40AA3FD6-A354-4838-AE16-C3647698F878}" sibTransId="{2E9ED036-D6E5-4F77-90C3-D4B0104F2DA8}"/>
    <dgm:cxn modelId="{EB0676A9-C0D6-4CDA-A2ED-2EE35BC34F8F}" srcId="{51FB8555-540F-4EF7-8D46-8ABB018A3B6F}" destId="{B364E05B-E2C5-4673-87A4-0F6C02BF68C2}" srcOrd="0" destOrd="0" parTransId="{39D5139E-7D12-438B-B43A-6C093094C1A7}" sibTransId="{BF527A8A-3863-442E-9264-3983DFDA2321}"/>
    <dgm:cxn modelId="{3FCC01B9-5510-4889-9DB4-25DB86D8324A}" srcId="{B364E05B-E2C5-4673-87A4-0F6C02BF68C2}" destId="{399B77FC-028E-49F7-9473-80BBFB5DDCC0}" srcOrd="0" destOrd="0" parTransId="{28161776-36A5-4C4A-8BD5-F87587E28675}" sibTransId="{9442E3C9-8413-4071-B545-DDE9BDB2A4A2}"/>
    <dgm:cxn modelId="{C26704C3-D2C0-4649-9B7A-B440DC7CAD37}" type="presParOf" srcId="{FBC3A0BC-9D8F-4C7B-B285-510A780E04E4}" destId="{5A2EE548-935B-419C-89EF-A16FDB1F198B}" srcOrd="0" destOrd="0" presId="urn:microsoft.com/office/officeart/2005/8/layout/process3"/>
    <dgm:cxn modelId="{E7199B3C-C50D-491A-B489-A302CD4AB629}" type="presParOf" srcId="{5A2EE548-935B-419C-89EF-A16FDB1F198B}" destId="{CC93CF61-593D-419E-B6BF-86064F786953}" srcOrd="0" destOrd="0" presId="urn:microsoft.com/office/officeart/2005/8/layout/process3"/>
    <dgm:cxn modelId="{F5EE782C-C4A6-4743-BE1F-78A55E68C139}" type="presParOf" srcId="{5A2EE548-935B-419C-89EF-A16FDB1F198B}" destId="{663F81D6-2787-4E11-8185-B208E93FA814}" srcOrd="1" destOrd="0" presId="urn:microsoft.com/office/officeart/2005/8/layout/process3"/>
    <dgm:cxn modelId="{7A1F392D-ADDF-4172-8F95-90D9502A3867}" type="presParOf" srcId="{5A2EE548-935B-419C-89EF-A16FDB1F198B}" destId="{9ACDBA49-729A-4479-BB52-9D8D5BE899A9}" srcOrd="2" destOrd="0" presId="urn:microsoft.com/office/officeart/2005/8/layout/process3"/>
    <dgm:cxn modelId="{07BC8F9A-7823-45EB-8372-161EC29889BB}" type="presParOf" srcId="{FBC3A0BC-9D8F-4C7B-B285-510A780E04E4}" destId="{DFC45A7F-EF24-41AC-8B67-AA9951D19962}" srcOrd="1" destOrd="0" presId="urn:microsoft.com/office/officeart/2005/8/layout/process3"/>
    <dgm:cxn modelId="{3E390DA0-94C0-4AB6-969C-AF621BDAA24C}" type="presParOf" srcId="{DFC45A7F-EF24-41AC-8B67-AA9951D19962}" destId="{43BE0943-70C5-41B3-A7F9-42CC41905FEC}" srcOrd="0" destOrd="0" presId="urn:microsoft.com/office/officeart/2005/8/layout/process3"/>
    <dgm:cxn modelId="{16B851C6-3881-4E89-A9FC-DB98C0DCE147}" type="presParOf" srcId="{FBC3A0BC-9D8F-4C7B-B285-510A780E04E4}" destId="{910192DB-8D03-420A-A8E5-137896822E11}" srcOrd="2" destOrd="0" presId="urn:microsoft.com/office/officeart/2005/8/layout/process3"/>
    <dgm:cxn modelId="{A4E5272C-45AA-48F4-BBA4-8F17F1590CAB}" type="presParOf" srcId="{910192DB-8D03-420A-A8E5-137896822E11}" destId="{A596A4F4-2510-4DAC-B707-B2E2BC397492}" srcOrd="0" destOrd="0" presId="urn:microsoft.com/office/officeart/2005/8/layout/process3"/>
    <dgm:cxn modelId="{78E8CF76-452D-4B4F-BF2E-145B4EA4DB36}" type="presParOf" srcId="{910192DB-8D03-420A-A8E5-137896822E11}" destId="{13990432-E61C-4305-A628-E681B42330E3}" srcOrd="1" destOrd="0" presId="urn:microsoft.com/office/officeart/2005/8/layout/process3"/>
    <dgm:cxn modelId="{955B7294-CE03-4F35-BB62-C73A7FC3F28D}" type="presParOf" srcId="{910192DB-8D03-420A-A8E5-137896822E11}" destId="{A4C4B1FD-9330-4163-BD0A-89260659FC6B}" srcOrd="2" destOrd="0" presId="urn:microsoft.com/office/officeart/2005/8/layout/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FB8555-540F-4EF7-8D46-8ABB018A3B6F}" type="doc">
      <dgm:prSet loTypeId="urn:microsoft.com/office/officeart/2005/8/layout/process3" loCatId="process" qsTypeId="urn:microsoft.com/office/officeart/2005/8/quickstyle/simple1" qsCatId="simple" csTypeId="urn:microsoft.com/office/officeart/2005/8/colors/accent5_2" csCatId="accent5" phldr="1"/>
      <dgm:spPr/>
      <dgm:t>
        <a:bodyPr rtlCol="0"/>
        <a:lstStyle/>
        <a:p>
          <a:pPr rtl="0"/>
          <a:endParaRPr lang="en-US"/>
        </a:p>
      </dgm:t>
    </dgm:pt>
    <dgm:pt modelId="{5D787C97-D980-4440-B210-928D6982299A}">
      <dgm:prSet phldrT="[Text]"/>
      <dgm:spPr/>
      <dgm:t>
        <a:bodyPr rtlCol="0"/>
        <a:lstStyle/>
        <a:p>
          <a:pPr rtl="0"/>
          <a:r>
            <a:rPr lang="pl-PL" dirty="0" smtClean="0"/>
            <a:t>Precision and </a:t>
          </a:r>
          <a:r>
            <a:rPr lang="pl-PL" dirty="0" err="1" smtClean="0"/>
            <a:t>graphic</a:t>
          </a:r>
          <a:r>
            <a:rPr lang="pl-PL" dirty="0" smtClean="0"/>
            <a:t> </a:t>
          </a:r>
          <a:r>
            <a:rPr lang="pl-PL" dirty="0" err="1" smtClean="0"/>
            <a:t>exercises</a:t>
          </a:r>
          <a:endParaRPr lang="pl-PL" noProof="0" dirty="0"/>
        </a:p>
      </dgm:t>
      <dgm:extLst>
        <a:ext uri="{E40237B7-FDA0-4F09-8148-C483321AD2D9}">
          <dgm14:cNvPr xmlns="" xmlns:dgm14="http://schemas.microsoft.com/office/drawing/2010/diagram" id="0" name="" title="Step 2 Title"/>
        </a:ext>
      </dgm:extLst>
    </dgm:pt>
    <dgm:pt modelId="{D85245B8-A960-43B4-AB37-E2A2097E6463}" type="parTrans" cxnId="{87BE6BD6-C499-4615-8EF5-B677B4CFE8C6}">
      <dgm:prSet/>
      <dgm:spPr/>
      <dgm:t>
        <a:bodyPr rtlCol="0"/>
        <a:lstStyle/>
        <a:p>
          <a:pPr rtl="0"/>
          <a:endParaRPr lang="en-US"/>
        </a:p>
      </dgm:t>
    </dgm:pt>
    <dgm:pt modelId="{C1CF9C7E-E63B-423A-9EB1-3CB2E27F093C}" type="sibTrans" cxnId="{87BE6BD6-C499-4615-8EF5-B677B4CFE8C6}">
      <dgm:prSet/>
      <dgm:spPr/>
      <dgm:t>
        <a:bodyPr rtlCol="0"/>
        <a:lstStyle/>
        <a:p>
          <a:pPr rtl="0"/>
          <a:endParaRPr lang="pl-PL" noProof="0" dirty="0"/>
        </a:p>
      </dgm:t>
      <dgm:extLst>
        <a:ext uri="{E40237B7-FDA0-4F09-8148-C483321AD2D9}">
          <dgm14:cNvPr xmlns="" xmlns:dgm14="http://schemas.microsoft.com/office/drawing/2010/diagram" id="0" name="" title="Arrow pointing right"/>
        </a:ext>
      </dgm:extLst>
    </dgm:pt>
    <dgm:pt modelId="{89EC74D7-8ED6-4609-997D-DDAF8AB36679}">
      <dgm:prSet phldrT="[Text]"/>
      <dgm:spPr/>
      <dgm:t>
        <a:bodyPr rtlCol="0"/>
        <a:lstStyle/>
        <a:p>
          <a:pPr rtl="0"/>
          <a:r>
            <a:rPr lang="en-US" dirty="0" smtClean="0"/>
            <a:t>According to the stages of shaping manual dexterity: the stage from the wrist to the fingertips</a:t>
          </a:r>
          <a:r>
            <a:rPr lang="pl-PL" dirty="0" smtClean="0"/>
            <a:t> </a:t>
          </a:r>
          <a:endParaRPr lang="pl-PL" noProof="0" dirty="0"/>
        </a:p>
      </dgm:t>
      <dgm:extLst>
        <a:ext uri="{E40237B7-FDA0-4F09-8148-C483321AD2D9}">
          <dgm14:cNvPr xmlns="" xmlns:dgm14="http://schemas.microsoft.com/office/drawing/2010/diagram" id="0" name="" title="Step 2 task description"/>
        </a:ext>
      </dgm:extLst>
    </dgm:pt>
    <dgm:pt modelId="{0698AAB8-4775-4A7F-A278-8DD90161C1F5}" type="parTrans" cxnId="{D735CEB7-C537-4EB1-B47E-8C0A39B59309}">
      <dgm:prSet/>
      <dgm:spPr/>
      <dgm:t>
        <a:bodyPr rtlCol="0"/>
        <a:lstStyle/>
        <a:p>
          <a:pPr rtl="0"/>
          <a:endParaRPr lang="en-US"/>
        </a:p>
      </dgm:t>
    </dgm:pt>
    <dgm:pt modelId="{17559087-0E7E-42E7-8DC5-4B772FD58A02}" type="sibTrans" cxnId="{D735CEB7-C537-4EB1-B47E-8C0A39B59309}">
      <dgm:prSet/>
      <dgm:spPr/>
      <dgm:t>
        <a:bodyPr rtlCol="0"/>
        <a:lstStyle/>
        <a:p>
          <a:pPr rtl="0"/>
          <a:endParaRPr lang="en-US"/>
        </a:p>
      </dgm:t>
    </dgm:pt>
    <dgm:pt modelId="{7E5BF415-DD7C-46CE-81EA-C533FD19D64E}">
      <dgm:prSet phldrT="[Text]"/>
      <dgm:spPr/>
      <dgm:t>
        <a:bodyPr rtlCol="0"/>
        <a:lstStyle/>
        <a:p>
          <a:pPr rtl="0"/>
          <a:r>
            <a:rPr lang="pl-PL" noProof="0" dirty="0" err="1" smtClean="0"/>
            <a:t>Relax</a:t>
          </a:r>
          <a:endParaRPr lang="pl-PL" noProof="0" dirty="0"/>
        </a:p>
      </dgm:t>
      <dgm:extLst>
        <a:ext uri="{E40237B7-FDA0-4F09-8148-C483321AD2D9}">
          <dgm14:cNvPr xmlns="" xmlns:dgm14="http://schemas.microsoft.com/office/drawing/2010/diagram" id="0" name="" title="Step 3 Title"/>
        </a:ext>
      </dgm:extLst>
    </dgm:pt>
    <dgm:pt modelId="{3496D105-5B69-4ADE-96EF-122A5A850C05}" type="parTrans" cxnId="{4113378F-425D-41CC-A9CB-1FFF4FEF0016}">
      <dgm:prSet/>
      <dgm:spPr/>
      <dgm:t>
        <a:bodyPr rtlCol="0"/>
        <a:lstStyle/>
        <a:p>
          <a:pPr rtl="0"/>
          <a:endParaRPr lang="en-US"/>
        </a:p>
      </dgm:t>
    </dgm:pt>
    <dgm:pt modelId="{1F5FC802-6D69-4E46-BE07-5E20756FDADA}" type="sibTrans" cxnId="{4113378F-425D-41CC-A9CB-1FFF4FEF0016}">
      <dgm:prSet/>
      <dgm:spPr/>
      <dgm:t>
        <a:bodyPr rtlCol="0"/>
        <a:lstStyle/>
        <a:p>
          <a:pPr rtl="0"/>
          <a:endParaRPr lang="en-US"/>
        </a:p>
      </dgm:t>
    </dgm:pt>
    <dgm:pt modelId="{4537B24E-F32C-4F73-9C4F-EDE47D952988}">
      <dgm:prSet phldrT="[Text]"/>
      <dgm:spPr/>
      <dgm:t>
        <a:bodyPr rtlCol="0"/>
        <a:lstStyle/>
        <a:p>
          <a:pPr rtl="0"/>
          <a:r>
            <a:rPr lang="pl-PL" noProof="0" dirty="0" err="1" smtClean="0"/>
            <a:t>Reducing</a:t>
          </a:r>
          <a:r>
            <a:rPr lang="pl-PL" baseline="0" noProof="0" dirty="0" smtClean="0"/>
            <a:t> </a:t>
          </a:r>
          <a:r>
            <a:rPr lang="pl-PL" baseline="0" noProof="0" dirty="0" err="1" smtClean="0"/>
            <a:t>musle’s</a:t>
          </a:r>
          <a:r>
            <a:rPr lang="pl-PL" baseline="0" noProof="0" dirty="0" smtClean="0"/>
            <a:t> </a:t>
          </a:r>
          <a:r>
            <a:rPr lang="pl-PL" baseline="0" noProof="0" dirty="0" err="1" smtClean="0"/>
            <a:t>tone</a:t>
          </a:r>
          <a:endParaRPr lang="pl-PL" noProof="0" dirty="0"/>
        </a:p>
      </dgm:t>
      <dgm:extLst>
        <a:ext uri="{E40237B7-FDA0-4F09-8148-C483321AD2D9}">
          <dgm14:cNvPr xmlns="" xmlns:dgm14="http://schemas.microsoft.com/office/drawing/2010/diagram" id="0" name="" title="Step 3 task description"/>
        </a:ext>
      </dgm:extLst>
    </dgm:pt>
    <dgm:pt modelId="{26742A97-67F7-4478-B770-44761CF89C6A}" type="parTrans" cxnId="{13B7E9B1-D150-4219-A314-09B055A18888}">
      <dgm:prSet/>
      <dgm:spPr/>
      <dgm:t>
        <a:bodyPr rtlCol="0"/>
        <a:lstStyle/>
        <a:p>
          <a:pPr rtl="0"/>
          <a:endParaRPr lang="en-US"/>
        </a:p>
      </dgm:t>
    </dgm:pt>
    <dgm:pt modelId="{0CA7C5B6-FD4A-4DEC-8D86-06439C70E349}" type="sibTrans" cxnId="{13B7E9B1-D150-4219-A314-09B055A18888}">
      <dgm:prSet/>
      <dgm:spPr/>
      <dgm:t>
        <a:bodyPr rtlCol="0"/>
        <a:lstStyle/>
        <a:p>
          <a:pPr rtl="0"/>
          <a:endParaRPr lang="en-US"/>
        </a:p>
      </dgm:t>
    </dgm:pt>
    <dgm:pt modelId="{B364E05B-E2C5-4673-87A4-0F6C02BF68C2}">
      <dgm:prSet/>
      <dgm:spPr/>
      <dgm:t>
        <a:bodyPr/>
        <a:lstStyle/>
        <a:p>
          <a:r>
            <a:rPr lang="pl-PL" dirty="0" err="1" smtClean="0"/>
            <a:t>Goodbye</a:t>
          </a:r>
          <a:r>
            <a:rPr lang="pl-PL" dirty="0" smtClean="0"/>
            <a:t> </a:t>
          </a:r>
          <a:endParaRPr lang="pl-PL" dirty="0"/>
        </a:p>
      </dgm:t>
    </dgm:pt>
    <dgm:pt modelId="{39D5139E-7D12-438B-B43A-6C093094C1A7}" type="parTrans" cxnId="{EB0676A9-C0D6-4CDA-A2ED-2EE35BC34F8F}">
      <dgm:prSet/>
      <dgm:spPr/>
      <dgm:t>
        <a:bodyPr/>
        <a:lstStyle/>
        <a:p>
          <a:endParaRPr lang="pl-PL"/>
        </a:p>
      </dgm:t>
    </dgm:pt>
    <dgm:pt modelId="{BF527A8A-3863-442E-9264-3983DFDA2321}" type="sibTrans" cxnId="{EB0676A9-C0D6-4CDA-A2ED-2EE35BC34F8F}">
      <dgm:prSet/>
      <dgm:spPr/>
      <dgm:t>
        <a:bodyPr/>
        <a:lstStyle/>
        <a:p>
          <a:endParaRPr lang="pl-PL"/>
        </a:p>
      </dgm:t>
    </dgm:pt>
    <dgm:pt modelId="{399B77FC-028E-49F7-9473-80BBFB5DDCC0}">
      <dgm:prSet/>
      <dgm:spPr/>
      <dgm:t>
        <a:bodyPr/>
        <a:lstStyle/>
        <a:p>
          <a:r>
            <a:rPr lang="en-US" b="0" i="0" dirty="0" smtClean="0"/>
            <a:t>Ritual</a:t>
          </a:r>
          <a:endParaRPr lang="pl-PL" dirty="0"/>
        </a:p>
      </dgm:t>
    </dgm:pt>
    <dgm:pt modelId="{28161776-36A5-4C4A-8BD5-F87587E28675}" type="parTrans" cxnId="{3FCC01B9-5510-4889-9DB4-25DB86D8324A}">
      <dgm:prSet/>
      <dgm:spPr/>
      <dgm:t>
        <a:bodyPr/>
        <a:lstStyle/>
        <a:p>
          <a:endParaRPr lang="pl-PL"/>
        </a:p>
      </dgm:t>
    </dgm:pt>
    <dgm:pt modelId="{9442E3C9-8413-4071-B545-DDE9BDB2A4A2}" type="sibTrans" cxnId="{3FCC01B9-5510-4889-9DB4-25DB86D8324A}">
      <dgm:prSet/>
      <dgm:spPr/>
      <dgm:t>
        <a:bodyPr/>
        <a:lstStyle/>
        <a:p>
          <a:endParaRPr lang="pl-PL"/>
        </a:p>
      </dgm:t>
    </dgm:pt>
    <dgm:pt modelId="{1637617C-E75B-4D5F-9245-8D2F7C3631D4}">
      <dgm:prSet phldrT="[Text]"/>
      <dgm:spPr/>
      <dgm:t>
        <a:bodyPr rtlCol="0"/>
        <a:lstStyle/>
        <a:p>
          <a:pPr rtl="0"/>
          <a:r>
            <a:rPr lang="pl-PL" noProof="0" dirty="0" err="1" smtClean="0"/>
            <a:t>Calming</a:t>
          </a:r>
          <a:r>
            <a:rPr lang="pl-PL" noProof="0" dirty="0" smtClean="0"/>
            <a:t> down</a:t>
          </a:r>
          <a:endParaRPr lang="pl-PL" noProof="0" dirty="0"/>
        </a:p>
      </dgm:t>
      <dgm:extLst/>
    </dgm:pt>
    <dgm:pt modelId="{10A5334A-1787-4456-A232-CCE7A19E42D1}" type="parTrans" cxnId="{9EE61B00-4921-410A-A4BA-953226ACF151}">
      <dgm:prSet/>
      <dgm:spPr/>
      <dgm:t>
        <a:bodyPr/>
        <a:lstStyle/>
        <a:p>
          <a:endParaRPr lang="pl-PL"/>
        </a:p>
      </dgm:t>
    </dgm:pt>
    <dgm:pt modelId="{AFFD9FD5-531D-44B1-93A8-506AFCCE69CE}" type="sibTrans" cxnId="{9EE61B00-4921-410A-A4BA-953226ACF151}">
      <dgm:prSet/>
      <dgm:spPr/>
      <dgm:t>
        <a:bodyPr/>
        <a:lstStyle/>
        <a:p>
          <a:endParaRPr lang="pl-PL"/>
        </a:p>
      </dgm:t>
    </dgm:pt>
    <dgm:pt modelId="{7DE9B2A5-F238-4DFB-952E-B0593B8C419D}">
      <dgm:prSet/>
      <dgm:spPr/>
      <dgm:t>
        <a:bodyPr/>
        <a:lstStyle/>
        <a:p>
          <a:r>
            <a:rPr lang="en-US" b="0" i="0" dirty="0" smtClean="0"/>
            <a:t> At the same time, time for evaluation and feedback</a:t>
          </a:r>
          <a:r>
            <a:rPr lang="pl-PL" b="0" i="0" dirty="0" smtClean="0"/>
            <a:t>.</a:t>
          </a:r>
          <a:endParaRPr lang="pl-PL" dirty="0"/>
        </a:p>
      </dgm:t>
    </dgm:pt>
    <dgm:pt modelId="{4A8787FA-764F-46F1-BD30-B49FA6EFC7A3}" type="parTrans" cxnId="{D909A09A-FD35-40C6-90B8-E1AD32D54C8E}">
      <dgm:prSet/>
      <dgm:spPr/>
      <dgm:t>
        <a:bodyPr/>
        <a:lstStyle/>
        <a:p>
          <a:endParaRPr lang="pl-PL"/>
        </a:p>
      </dgm:t>
    </dgm:pt>
    <dgm:pt modelId="{60C60DC6-CBE4-4E13-ACC0-E7DF3FDED668}" type="sibTrans" cxnId="{D909A09A-FD35-40C6-90B8-E1AD32D54C8E}">
      <dgm:prSet/>
      <dgm:spPr/>
      <dgm:t>
        <a:bodyPr/>
        <a:lstStyle/>
        <a:p>
          <a:endParaRPr lang="pl-PL"/>
        </a:p>
      </dgm:t>
    </dgm:pt>
    <dgm:pt modelId="{FBC3A0BC-9D8F-4C7B-B285-510A780E04E4}" type="pres">
      <dgm:prSet presAssocID="{51FB8555-540F-4EF7-8D46-8ABB018A3B6F}" presName="linearFlow" presStyleCnt="0">
        <dgm:presLayoutVars>
          <dgm:dir/>
          <dgm:animLvl val="lvl"/>
          <dgm:resizeHandles val="exact"/>
        </dgm:presLayoutVars>
      </dgm:prSet>
      <dgm:spPr/>
      <dgm:t>
        <a:bodyPr rtlCol="0"/>
        <a:lstStyle/>
        <a:p>
          <a:pPr rtl="0"/>
          <a:endParaRPr lang="en-US"/>
        </a:p>
      </dgm:t>
    </dgm:pt>
    <dgm:pt modelId="{496864C7-FE7D-4DDB-B363-166C7F967B11}" type="pres">
      <dgm:prSet presAssocID="{5D787C97-D980-4440-B210-928D6982299A}" presName="composite" presStyleCnt="0"/>
      <dgm:spPr/>
    </dgm:pt>
    <dgm:pt modelId="{EE1DFB8A-86A2-4C34-92A7-723C55E7CCDF}" type="pres">
      <dgm:prSet presAssocID="{5D787C97-D980-4440-B210-928D6982299A}" presName="parTx" presStyleLbl="node1" presStyleIdx="0" presStyleCnt="3">
        <dgm:presLayoutVars>
          <dgm:chMax val="0"/>
          <dgm:chPref val="0"/>
          <dgm:bulletEnabled val="1"/>
        </dgm:presLayoutVars>
      </dgm:prSet>
      <dgm:spPr/>
      <dgm:t>
        <a:bodyPr rtlCol="0"/>
        <a:lstStyle/>
        <a:p>
          <a:pPr rtl="0"/>
          <a:endParaRPr lang="en-US"/>
        </a:p>
      </dgm:t>
    </dgm:pt>
    <dgm:pt modelId="{6BB0ABCB-2373-47ED-9774-278F8EE9E9B2}" type="pres">
      <dgm:prSet presAssocID="{5D787C97-D980-4440-B210-928D6982299A}" presName="parSh" presStyleLbl="node1" presStyleIdx="0" presStyleCnt="3"/>
      <dgm:spPr/>
      <dgm:t>
        <a:bodyPr rtlCol="0"/>
        <a:lstStyle/>
        <a:p>
          <a:pPr rtl="0"/>
          <a:endParaRPr lang="en-US"/>
        </a:p>
      </dgm:t>
    </dgm:pt>
    <dgm:pt modelId="{93C83A52-6E6B-41FD-9424-D118FD751CED}" type="pres">
      <dgm:prSet presAssocID="{5D787C97-D980-4440-B210-928D6982299A}" presName="desTx" presStyleLbl="fgAcc1" presStyleIdx="0" presStyleCnt="3">
        <dgm:presLayoutVars>
          <dgm:bulletEnabled val="1"/>
        </dgm:presLayoutVars>
      </dgm:prSet>
      <dgm:spPr/>
      <dgm:t>
        <a:bodyPr rtlCol="0"/>
        <a:lstStyle/>
        <a:p>
          <a:pPr rtl="0"/>
          <a:endParaRPr lang="en-US"/>
        </a:p>
      </dgm:t>
    </dgm:pt>
    <dgm:pt modelId="{A66EA167-6AD2-4AA4-A421-59E2B4561DDF}" type="pres">
      <dgm:prSet presAssocID="{C1CF9C7E-E63B-423A-9EB1-3CB2E27F093C}" presName="sibTrans" presStyleLbl="sibTrans2D1" presStyleIdx="0" presStyleCnt="2"/>
      <dgm:spPr/>
      <dgm:t>
        <a:bodyPr rtlCol="0"/>
        <a:lstStyle/>
        <a:p>
          <a:pPr rtl="0"/>
          <a:endParaRPr lang="en-US"/>
        </a:p>
      </dgm:t>
    </dgm:pt>
    <dgm:pt modelId="{84AB7DF1-E716-46D2-8886-4D0AF1B8C8A8}" type="pres">
      <dgm:prSet presAssocID="{C1CF9C7E-E63B-423A-9EB1-3CB2E27F093C}" presName="connTx" presStyleLbl="sibTrans2D1" presStyleIdx="0" presStyleCnt="2"/>
      <dgm:spPr/>
      <dgm:t>
        <a:bodyPr rtlCol="0"/>
        <a:lstStyle/>
        <a:p>
          <a:pPr rtl="0"/>
          <a:endParaRPr lang="en-US"/>
        </a:p>
      </dgm:t>
    </dgm:pt>
    <dgm:pt modelId="{21E31B03-7874-4FDF-9737-EAFFCD11494C}" type="pres">
      <dgm:prSet presAssocID="{7E5BF415-DD7C-46CE-81EA-C533FD19D64E}" presName="composite" presStyleCnt="0"/>
      <dgm:spPr/>
    </dgm:pt>
    <dgm:pt modelId="{C51586F8-6FAF-4530-806B-429518E699E2}" type="pres">
      <dgm:prSet presAssocID="{7E5BF415-DD7C-46CE-81EA-C533FD19D64E}" presName="parTx" presStyleLbl="node1" presStyleIdx="0" presStyleCnt="3">
        <dgm:presLayoutVars>
          <dgm:chMax val="0"/>
          <dgm:chPref val="0"/>
          <dgm:bulletEnabled val="1"/>
        </dgm:presLayoutVars>
      </dgm:prSet>
      <dgm:spPr/>
      <dgm:t>
        <a:bodyPr rtlCol="0"/>
        <a:lstStyle/>
        <a:p>
          <a:pPr rtl="0"/>
          <a:endParaRPr lang="en-US"/>
        </a:p>
      </dgm:t>
    </dgm:pt>
    <dgm:pt modelId="{3E371716-205E-4EF6-A7ED-14278F63B034}" type="pres">
      <dgm:prSet presAssocID="{7E5BF415-DD7C-46CE-81EA-C533FD19D64E}" presName="parSh" presStyleLbl="node1" presStyleIdx="1" presStyleCnt="3" custLinFactNeighborX="632"/>
      <dgm:spPr/>
      <dgm:t>
        <a:bodyPr rtlCol="0"/>
        <a:lstStyle/>
        <a:p>
          <a:pPr rtl="0"/>
          <a:endParaRPr lang="en-US"/>
        </a:p>
      </dgm:t>
    </dgm:pt>
    <dgm:pt modelId="{D91F2413-E4E3-4058-AF8C-E44208B5C14B}" type="pres">
      <dgm:prSet presAssocID="{7E5BF415-DD7C-46CE-81EA-C533FD19D64E}" presName="desTx" presStyleLbl="fgAcc1" presStyleIdx="1" presStyleCnt="3">
        <dgm:presLayoutVars>
          <dgm:bulletEnabled val="1"/>
        </dgm:presLayoutVars>
      </dgm:prSet>
      <dgm:spPr/>
      <dgm:t>
        <a:bodyPr rtlCol="0"/>
        <a:lstStyle/>
        <a:p>
          <a:pPr rtl="0"/>
          <a:endParaRPr lang="en-US"/>
        </a:p>
      </dgm:t>
    </dgm:pt>
    <dgm:pt modelId="{EACCE97B-92C6-4F6F-8BD8-C35D8178969E}" type="pres">
      <dgm:prSet presAssocID="{1F5FC802-6D69-4E46-BE07-5E20756FDADA}" presName="sibTrans" presStyleLbl="sibTrans2D1" presStyleIdx="1" presStyleCnt="2"/>
      <dgm:spPr/>
      <dgm:t>
        <a:bodyPr/>
        <a:lstStyle/>
        <a:p>
          <a:endParaRPr lang="pl-PL"/>
        </a:p>
      </dgm:t>
    </dgm:pt>
    <dgm:pt modelId="{1FE03DB4-C2A1-4924-AF0F-75153B4BDC95}" type="pres">
      <dgm:prSet presAssocID="{1F5FC802-6D69-4E46-BE07-5E20756FDADA}" presName="connTx" presStyleLbl="sibTrans2D1" presStyleIdx="1" presStyleCnt="2"/>
      <dgm:spPr/>
      <dgm:t>
        <a:bodyPr/>
        <a:lstStyle/>
        <a:p>
          <a:endParaRPr lang="pl-PL"/>
        </a:p>
      </dgm:t>
    </dgm:pt>
    <dgm:pt modelId="{5A2EE548-935B-419C-89EF-A16FDB1F198B}" type="pres">
      <dgm:prSet presAssocID="{B364E05B-E2C5-4673-87A4-0F6C02BF68C2}" presName="composite" presStyleCnt="0"/>
      <dgm:spPr/>
    </dgm:pt>
    <dgm:pt modelId="{CC93CF61-593D-419E-B6BF-86064F786953}" type="pres">
      <dgm:prSet presAssocID="{B364E05B-E2C5-4673-87A4-0F6C02BF68C2}" presName="parTx" presStyleLbl="node1" presStyleIdx="1" presStyleCnt="3">
        <dgm:presLayoutVars>
          <dgm:chMax val="0"/>
          <dgm:chPref val="0"/>
          <dgm:bulletEnabled val="1"/>
        </dgm:presLayoutVars>
      </dgm:prSet>
      <dgm:spPr/>
      <dgm:t>
        <a:bodyPr/>
        <a:lstStyle/>
        <a:p>
          <a:endParaRPr lang="pl-PL"/>
        </a:p>
      </dgm:t>
    </dgm:pt>
    <dgm:pt modelId="{663F81D6-2787-4E11-8185-B208E93FA814}" type="pres">
      <dgm:prSet presAssocID="{B364E05B-E2C5-4673-87A4-0F6C02BF68C2}" presName="parSh" presStyleLbl="node1" presStyleIdx="2" presStyleCnt="3"/>
      <dgm:spPr/>
      <dgm:t>
        <a:bodyPr/>
        <a:lstStyle/>
        <a:p>
          <a:endParaRPr lang="pl-PL"/>
        </a:p>
      </dgm:t>
    </dgm:pt>
    <dgm:pt modelId="{9ACDBA49-729A-4479-BB52-9D8D5BE899A9}" type="pres">
      <dgm:prSet presAssocID="{B364E05B-E2C5-4673-87A4-0F6C02BF68C2}" presName="desTx" presStyleLbl="fgAcc1" presStyleIdx="2" presStyleCnt="3">
        <dgm:presLayoutVars>
          <dgm:bulletEnabled val="1"/>
        </dgm:presLayoutVars>
      </dgm:prSet>
      <dgm:spPr/>
      <dgm:t>
        <a:bodyPr/>
        <a:lstStyle/>
        <a:p>
          <a:endParaRPr lang="pl-PL"/>
        </a:p>
      </dgm:t>
    </dgm:pt>
  </dgm:ptLst>
  <dgm:cxnLst>
    <dgm:cxn modelId="{EB088E4B-0A2D-4FAE-98F7-679D9462748A}" type="presOf" srcId="{5D787C97-D980-4440-B210-928D6982299A}" destId="{6BB0ABCB-2373-47ED-9774-278F8EE9E9B2}" srcOrd="1" destOrd="0" presId="urn:microsoft.com/office/officeart/2005/8/layout/process3"/>
    <dgm:cxn modelId="{87BE6BD6-C499-4615-8EF5-B677B4CFE8C6}" srcId="{51FB8555-540F-4EF7-8D46-8ABB018A3B6F}" destId="{5D787C97-D980-4440-B210-928D6982299A}" srcOrd="0" destOrd="0" parTransId="{D85245B8-A960-43B4-AB37-E2A2097E6463}" sibTransId="{C1CF9C7E-E63B-423A-9EB1-3CB2E27F093C}"/>
    <dgm:cxn modelId="{9EE61B00-4921-410A-A4BA-953226ACF151}" srcId="{7E5BF415-DD7C-46CE-81EA-C533FD19D64E}" destId="{1637617C-E75B-4D5F-9245-8D2F7C3631D4}" srcOrd="1" destOrd="0" parTransId="{10A5334A-1787-4456-A232-CCE7A19E42D1}" sibTransId="{AFFD9FD5-531D-44B1-93A8-506AFCCE69CE}"/>
    <dgm:cxn modelId="{5DE452CD-6A39-44B8-89D4-576792C76988}" type="presOf" srcId="{7DE9B2A5-F238-4DFB-952E-B0593B8C419D}" destId="{9ACDBA49-729A-4479-BB52-9D8D5BE899A9}" srcOrd="0" destOrd="1" presId="urn:microsoft.com/office/officeart/2005/8/layout/process3"/>
    <dgm:cxn modelId="{2D2422AE-5B67-4827-9B81-0E29E1E9C190}" type="presOf" srcId="{1F5FC802-6D69-4E46-BE07-5E20756FDADA}" destId="{1FE03DB4-C2A1-4924-AF0F-75153B4BDC95}" srcOrd="1" destOrd="0" presId="urn:microsoft.com/office/officeart/2005/8/layout/process3"/>
    <dgm:cxn modelId="{A68819FE-7568-4FE1-B581-7E5863A83153}" type="presOf" srcId="{51FB8555-540F-4EF7-8D46-8ABB018A3B6F}" destId="{FBC3A0BC-9D8F-4C7B-B285-510A780E04E4}" srcOrd="0" destOrd="0" presId="urn:microsoft.com/office/officeart/2005/8/layout/process3"/>
    <dgm:cxn modelId="{AB57D271-36C7-43C0-802B-F6F0DFD19241}" type="presOf" srcId="{399B77FC-028E-49F7-9473-80BBFB5DDCC0}" destId="{9ACDBA49-729A-4479-BB52-9D8D5BE899A9}" srcOrd="0" destOrd="0" presId="urn:microsoft.com/office/officeart/2005/8/layout/process3"/>
    <dgm:cxn modelId="{EC1E9F7C-E8B1-4A3B-BAC9-7A1230613869}" type="presOf" srcId="{5D787C97-D980-4440-B210-928D6982299A}" destId="{EE1DFB8A-86A2-4C34-92A7-723C55E7CCDF}" srcOrd="0" destOrd="0" presId="urn:microsoft.com/office/officeart/2005/8/layout/process3"/>
    <dgm:cxn modelId="{4113378F-425D-41CC-A9CB-1FFF4FEF0016}" srcId="{51FB8555-540F-4EF7-8D46-8ABB018A3B6F}" destId="{7E5BF415-DD7C-46CE-81EA-C533FD19D64E}" srcOrd="1" destOrd="0" parTransId="{3496D105-5B69-4ADE-96EF-122A5A850C05}" sibTransId="{1F5FC802-6D69-4E46-BE07-5E20756FDADA}"/>
    <dgm:cxn modelId="{8884E799-312C-4190-9503-10DA7CBDDF5C}" type="presOf" srcId="{B364E05B-E2C5-4673-87A4-0F6C02BF68C2}" destId="{CC93CF61-593D-419E-B6BF-86064F786953}" srcOrd="0" destOrd="0" presId="urn:microsoft.com/office/officeart/2005/8/layout/process3"/>
    <dgm:cxn modelId="{65CE4386-3239-4DA9-ABA0-175BDECF4FB5}" type="presOf" srcId="{1F5FC802-6D69-4E46-BE07-5E20756FDADA}" destId="{EACCE97B-92C6-4F6F-8BD8-C35D8178969E}" srcOrd="0" destOrd="0" presId="urn:microsoft.com/office/officeart/2005/8/layout/process3"/>
    <dgm:cxn modelId="{EC6A1A3E-A8CB-40A3-96E9-87AC04AD0CD5}" type="presOf" srcId="{7E5BF415-DD7C-46CE-81EA-C533FD19D64E}" destId="{3E371716-205E-4EF6-A7ED-14278F63B034}" srcOrd="1" destOrd="0" presId="urn:microsoft.com/office/officeart/2005/8/layout/process3"/>
    <dgm:cxn modelId="{D909A09A-FD35-40C6-90B8-E1AD32D54C8E}" srcId="{B364E05B-E2C5-4673-87A4-0F6C02BF68C2}" destId="{7DE9B2A5-F238-4DFB-952E-B0593B8C419D}" srcOrd="1" destOrd="0" parTransId="{4A8787FA-764F-46F1-BD30-B49FA6EFC7A3}" sibTransId="{60C60DC6-CBE4-4E13-ACC0-E7DF3FDED668}"/>
    <dgm:cxn modelId="{4FC8DF48-EF8C-4C02-BDCD-629FDAF894F7}" type="presOf" srcId="{1637617C-E75B-4D5F-9245-8D2F7C3631D4}" destId="{D91F2413-E4E3-4058-AF8C-E44208B5C14B}" srcOrd="0" destOrd="1" presId="urn:microsoft.com/office/officeart/2005/8/layout/process3"/>
    <dgm:cxn modelId="{439DF1A5-7F2B-4CEA-A227-28097B19E498}" type="presOf" srcId="{89EC74D7-8ED6-4609-997D-DDAF8AB36679}" destId="{93C83A52-6E6B-41FD-9424-D118FD751CED}" srcOrd="0" destOrd="0" presId="urn:microsoft.com/office/officeart/2005/8/layout/process3"/>
    <dgm:cxn modelId="{080FCC40-F651-44FD-8CD9-6F4FBAF02719}" type="presOf" srcId="{C1CF9C7E-E63B-423A-9EB1-3CB2E27F093C}" destId="{84AB7DF1-E716-46D2-8886-4D0AF1B8C8A8}" srcOrd="1" destOrd="0" presId="urn:microsoft.com/office/officeart/2005/8/layout/process3"/>
    <dgm:cxn modelId="{D735CEB7-C537-4EB1-B47E-8C0A39B59309}" srcId="{5D787C97-D980-4440-B210-928D6982299A}" destId="{89EC74D7-8ED6-4609-997D-DDAF8AB36679}" srcOrd="0" destOrd="0" parTransId="{0698AAB8-4775-4A7F-A278-8DD90161C1F5}" sibTransId="{17559087-0E7E-42E7-8DC5-4B772FD58A02}"/>
    <dgm:cxn modelId="{2B1DB6B4-65D2-4A53-809A-1F54C5B53F5B}" type="presOf" srcId="{B364E05B-E2C5-4673-87A4-0F6C02BF68C2}" destId="{663F81D6-2787-4E11-8185-B208E93FA814}" srcOrd="1" destOrd="0" presId="urn:microsoft.com/office/officeart/2005/8/layout/process3"/>
    <dgm:cxn modelId="{19D90880-372C-416D-9D26-798997B15B54}" type="presOf" srcId="{C1CF9C7E-E63B-423A-9EB1-3CB2E27F093C}" destId="{A66EA167-6AD2-4AA4-A421-59E2B4561DDF}" srcOrd="0" destOrd="0" presId="urn:microsoft.com/office/officeart/2005/8/layout/process3"/>
    <dgm:cxn modelId="{3FCC01B9-5510-4889-9DB4-25DB86D8324A}" srcId="{B364E05B-E2C5-4673-87A4-0F6C02BF68C2}" destId="{399B77FC-028E-49F7-9473-80BBFB5DDCC0}" srcOrd="0" destOrd="0" parTransId="{28161776-36A5-4C4A-8BD5-F87587E28675}" sibTransId="{9442E3C9-8413-4071-B545-DDE9BDB2A4A2}"/>
    <dgm:cxn modelId="{580D3822-696C-4737-8C4B-5CD212740025}" type="presOf" srcId="{4537B24E-F32C-4F73-9C4F-EDE47D952988}" destId="{D91F2413-E4E3-4058-AF8C-E44208B5C14B}" srcOrd="0" destOrd="0" presId="urn:microsoft.com/office/officeart/2005/8/layout/process3"/>
    <dgm:cxn modelId="{F32DD857-0508-493C-8B63-6B618577A874}" type="presOf" srcId="{7E5BF415-DD7C-46CE-81EA-C533FD19D64E}" destId="{C51586F8-6FAF-4530-806B-429518E699E2}" srcOrd="0" destOrd="0" presId="urn:microsoft.com/office/officeart/2005/8/layout/process3"/>
    <dgm:cxn modelId="{13B7E9B1-D150-4219-A314-09B055A18888}" srcId="{7E5BF415-DD7C-46CE-81EA-C533FD19D64E}" destId="{4537B24E-F32C-4F73-9C4F-EDE47D952988}" srcOrd="0" destOrd="0" parTransId="{26742A97-67F7-4478-B770-44761CF89C6A}" sibTransId="{0CA7C5B6-FD4A-4DEC-8D86-06439C70E349}"/>
    <dgm:cxn modelId="{EB0676A9-C0D6-4CDA-A2ED-2EE35BC34F8F}" srcId="{51FB8555-540F-4EF7-8D46-8ABB018A3B6F}" destId="{B364E05B-E2C5-4673-87A4-0F6C02BF68C2}" srcOrd="2" destOrd="0" parTransId="{39D5139E-7D12-438B-B43A-6C093094C1A7}" sibTransId="{BF527A8A-3863-442E-9264-3983DFDA2321}"/>
    <dgm:cxn modelId="{E5500DFE-9EFD-42E8-A0A1-8D0CED7AF569}" type="presParOf" srcId="{FBC3A0BC-9D8F-4C7B-B285-510A780E04E4}" destId="{496864C7-FE7D-4DDB-B363-166C7F967B11}" srcOrd="0" destOrd="0" presId="urn:microsoft.com/office/officeart/2005/8/layout/process3"/>
    <dgm:cxn modelId="{1B5FECA6-7A80-4A02-8E68-C8BC0F66BB0F}" type="presParOf" srcId="{496864C7-FE7D-4DDB-B363-166C7F967B11}" destId="{EE1DFB8A-86A2-4C34-92A7-723C55E7CCDF}" srcOrd="0" destOrd="0" presId="urn:microsoft.com/office/officeart/2005/8/layout/process3"/>
    <dgm:cxn modelId="{F2C83D5B-620C-4D7B-A0CF-8FDD12606A45}" type="presParOf" srcId="{496864C7-FE7D-4DDB-B363-166C7F967B11}" destId="{6BB0ABCB-2373-47ED-9774-278F8EE9E9B2}" srcOrd="1" destOrd="0" presId="urn:microsoft.com/office/officeart/2005/8/layout/process3"/>
    <dgm:cxn modelId="{DA133F4C-4DCD-4AFB-95BA-A46090A1E6F9}" type="presParOf" srcId="{496864C7-FE7D-4DDB-B363-166C7F967B11}" destId="{93C83A52-6E6B-41FD-9424-D118FD751CED}" srcOrd="2" destOrd="0" presId="urn:microsoft.com/office/officeart/2005/8/layout/process3"/>
    <dgm:cxn modelId="{F9993E88-5788-4AAF-AF9E-A715C445A825}" type="presParOf" srcId="{FBC3A0BC-9D8F-4C7B-B285-510A780E04E4}" destId="{A66EA167-6AD2-4AA4-A421-59E2B4561DDF}" srcOrd="1" destOrd="0" presId="urn:microsoft.com/office/officeart/2005/8/layout/process3"/>
    <dgm:cxn modelId="{38EF3BB9-131F-4F5A-B909-1E831CD880A7}" type="presParOf" srcId="{A66EA167-6AD2-4AA4-A421-59E2B4561DDF}" destId="{84AB7DF1-E716-46D2-8886-4D0AF1B8C8A8}" srcOrd="0" destOrd="0" presId="urn:microsoft.com/office/officeart/2005/8/layout/process3"/>
    <dgm:cxn modelId="{23A95565-FCAD-4085-931D-8CCCC64769F2}" type="presParOf" srcId="{FBC3A0BC-9D8F-4C7B-B285-510A780E04E4}" destId="{21E31B03-7874-4FDF-9737-EAFFCD11494C}" srcOrd="2" destOrd="0" presId="urn:microsoft.com/office/officeart/2005/8/layout/process3"/>
    <dgm:cxn modelId="{1F7301EF-CEDB-4D34-A077-8653B55017F0}" type="presParOf" srcId="{21E31B03-7874-4FDF-9737-EAFFCD11494C}" destId="{C51586F8-6FAF-4530-806B-429518E699E2}" srcOrd="0" destOrd="0" presId="urn:microsoft.com/office/officeart/2005/8/layout/process3"/>
    <dgm:cxn modelId="{4794DEC1-F934-4EA1-BD20-5D7A309DDC8A}" type="presParOf" srcId="{21E31B03-7874-4FDF-9737-EAFFCD11494C}" destId="{3E371716-205E-4EF6-A7ED-14278F63B034}" srcOrd="1" destOrd="0" presId="urn:microsoft.com/office/officeart/2005/8/layout/process3"/>
    <dgm:cxn modelId="{9DF1CD5D-C0C4-4628-9DE8-8C82D7DA65D2}" type="presParOf" srcId="{21E31B03-7874-4FDF-9737-EAFFCD11494C}" destId="{D91F2413-E4E3-4058-AF8C-E44208B5C14B}" srcOrd="2" destOrd="0" presId="urn:microsoft.com/office/officeart/2005/8/layout/process3"/>
    <dgm:cxn modelId="{F9ACB245-B5ED-440B-A197-E9D64C8EE46A}" type="presParOf" srcId="{FBC3A0BC-9D8F-4C7B-B285-510A780E04E4}" destId="{EACCE97B-92C6-4F6F-8BD8-C35D8178969E}" srcOrd="3" destOrd="0" presId="urn:microsoft.com/office/officeart/2005/8/layout/process3"/>
    <dgm:cxn modelId="{193DD115-29F9-4A2E-AE97-23EF0458A47E}" type="presParOf" srcId="{EACCE97B-92C6-4F6F-8BD8-C35D8178969E}" destId="{1FE03DB4-C2A1-4924-AF0F-75153B4BDC95}" srcOrd="0" destOrd="0" presId="urn:microsoft.com/office/officeart/2005/8/layout/process3"/>
    <dgm:cxn modelId="{C26704C3-D2C0-4649-9B7A-B440DC7CAD37}" type="presParOf" srcId="{FBC3A0BC-9D8F-4C7B-B285-510A780E04E4}" destId="{5A2EE548-935B-419C-89EF-A16FDB1F198B}" srcOrd="4" destOrd="0" presId="urn:microsoft.com/office/officeart/2005/8/layout/process3"/>
    <dgm:cxn modelId="{E7199B3C-C50D-491A-B489-A302CD4AB629}" type="presParOf" srcId="{5A2EE548-935B-419C-89EF-A16FDB1F198B}" destId="{CC93CF61-593D-419E-B6BF-86064F786953}" srcOrd="0" destOrd="0" presId="urn:microsoft.com/office/officeart/2005/8/layout/process3"/>
    <dgm:cxn modelId="{F5EE782C-C4A6-4743-BE1F-78A55E68C139}" type="presParOf" srcId="{5A2EE548-935B-419C-89EF-A16FDB1F198B}" destId="{663F81D6-2787-4E11-8185-B208E93FA814}" srcOrd="1" destOrd="0" presId="urn:microsoft.com/office/officeart/2005/8/layout/process3"/>
    <dgm:cxn modelId="{7A1F392D-ADDF-4172-8F95-90D9502A3867}" type="presParOf" srcId="{5A2EE548-935B-419C-89EF-A16FDB1F198B}" destId="{9ACDBA49-729A-4479-BB52-9D8D5BE899A9}" srcOrd="2" destOrd="0" presId="urn:microsoft.com/office/officeart/2005/8/layout/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6A994-60A6-447D-8D30-19D2F536511E}">
      <dsp:nvSpPr>
        <dsp:cNvPr id="0" name=""/>
        <dsp:cNvSpPr/>
      </dsp:nvSpPr>
      <dsp:spPr>
        <a:xfrm>
          <a:off x="4835" y="1005216"/>
          <a:ext cx="4150719" cy="22664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114300" numCol="1" spcCol="1270" rtlCol="0" anchor="t" anchorCtr="0">
          <a:noAutofit/>
        </a:bodyPr>
        <a:lstStyle/>
        <a:p>
          <a:pPr lvl="0" algn="l" defTabSz="1333500" rtl="0">
            <a:lnSpc>
              <a:spcPct val="90000"/>
            </a:lnSpc>
            <a:spcBef>
              <a:spcPct val="0"/>
            </a:spcBef>
            <a:spcAft>
              <a:spcPct val="35000"/>
            </a:spcAft>
          </a:pPr>
          <a:r>
            <a:rPr lang="pl-PL" sz="3000" kern="1200" noProof="0" dirty="0" smtClean="0"/>
            <a:t>Powitanie</a:t>
          </a:r>
          <a:endParaRPr lang="pl-PL" sz="3000" kern="1200" noProof="0" dirty="0"/>
        </a:p>
      </dsp:txBody>
      <dsp:txXfrm>
        <a:off x="4835" y="1005216"/>
        <a:ext cx="4150719" cy="1510983"/>
      </dsp:txXfrm>
    </dsp:sp>
    <dsp:sp modelId="{9D677988-374B-4BBA-B73C-8BE59201B4AA}">
      <dsp:nvSpPr>
        <dsp:cNvPr id="0" name=""/>
        <dsp:cNvSpPr/>
      </dsp:nvSpPr>
      <dsp:spPr>
        <a:xfrm>
          <a:off x="854982" y="2516200"/>
          <a:ext cx="4150719" cy="2592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rtlCol="0" anchor="t" anchorCtr="0">
          <a:noAutofit/>
        </a:bodyPr>
        <a:lstStyle/>
        <a:p>
          <a:pPr marL="285750" lvl="1" indent="-285750" algn="l" defTabSz="1333500" rtl="0">
            <a:lnSpc>
              <a:spcPct val="90000"/>
            </a:lnSpc>
            <a:spcBef>
              <a:spcPct val="0"/>
            </a:spcBef>
            <a:spcAft>
              <a:spcPct val="15000"/>
            </a:spcAft>
            <a:buChar char="••"/>
          </a:pPr>
          <a:r>
            <a:rPr lang="pl-PL" sz="3000" kern="1200" noProof="0" dirty="0" smtClean="0"/>
            <a:t>Rama całego procesu i opoka rytuału</a:t>
          </a:r>
          <a:endParaRPr lang="pl-PL" sz="3000" kern="1200" noProof="0" dirty="0"/>
        </a:p>
      </dsp:txBody>
      <dsp:txXfrm>
        <a:off x="930899" y="2592117"/>
        <a:ext cx="3998885" cy="2440166"/>
      </dsp:txXfrm>
    </dsp:sp>
    <dsp:sp modelId="{51EA4E37-9197-43C9-9502-961CC2F00719}">
      <dsp:nvSpPr>
        <dsp:cNvPr id="0" name=""/>
        <dsp:cNvSpPr/>
      </dsp:nvSpPr>
      <dsp:spPr>
        <a:xfrm>
          <a:off x="4791347" y="1244003"/>
          <a:ext cx="1347879" cy="103340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lvl="0" algn="ctr" defTabSz="1066800" rtl="0">
            <a:lnSpc>
              <a:spcPct val="90000"/>
            </a:lnSpc>
            <a:spcBef>
              <a:spcPct val="0"/>
            </a:spcBef>
            <a:spcAft>
              <a:spcPct val="35000"/>
            </a:spcAft>
          </a:pPr>
          <a:endParaRPr lang="pl-PL" sz="2400" kern="1200" noProof="0" dirty="0"/>
        </a:p>
      </dsp:txBody>
      <dsp:txXfrm>
        <a:off x="4791347" y="1450685"/>
        <a:ext cx="1037856" cy="620045"/>
      </dsp:txXfrm>
    </dsp:sp>
    <dsp:sp modelId="{3E371716-205E-4EF6-A7ED-14278F63B034}">
      <dsp:nvSpPr>
        <dsp:cNvPr id="0" name=""/>
        <dsp:cNvSpPr/>
      </dsp:nvSpPr>
      <dsp:spPr>
        <a:xfrm>
          <a:off x="6698724" y="1005216"/>
          <a:ext cx="4150719" cy="22664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114300" numCol="1" spcCol="1270" rtlCol="0" anchor="t" anchorCtr="0">
          <a:noAutofit/>
        </a:bodyPr>
        <a:lstStyle/>
        <a:p>
          <a:pPr lvl="0" algn="l" defTabSz="1333500" rtl="0">
            <a:lnSpc>
              <a:spcPct val="90000"/>
            </a:lnSpc>
            <a:spcBef>
              <a:spcPct val="0"/>
            </a:spcBef>
            <a:spcAft>
              <a:spcPct val="35000"/>
            </a:spcAft>
          </a:pPr>
          <a:r>
            <a:rPr lang="pl-PL" sz="3000" kern="1200" noProof="0" dirty="0" smtClean="0"/>
            <a:t>Ćwiczenia </a:t>
          </a:r>
          <a:r>
            <a:rPr lang="pl-PL" sz="3000" kern="1200" noProof="0" dirty="0" err="1" smtClean="0"/>
            <a:t>proprioceptywne</a:t>
          </a:r>
          <a:r>
            <a:rPr lang="pl-PL" sz="3000" kern="1200" noProof="0" dirty="0" smtClean="0"/>
            <a:t> i angażujące całe ciało</a:t>
          </a:r>
          <a:endParaRPr lang="pl-PL" sz="3000" kern="1200" noProof="0" dirty="0"/>
        </a:p>
      </dsp:txBody>
      <dsp:txXfrm>
        <a:off x="6698724" y="1005216"/>
        <a:ext cx="4150719" cy="1510983"/>
      </dsp:txXfrm>
    </dsp:sp>
    <dsp:sp modelId="{D91F2413-E4E3-4058-AF8C-E44208B5C14B}">
      <dsp:nvSpPr>
        <dsp:cNvPr id="0" name=""/>
        <dsp:cNvSpPr/>
      </dsp:nvSpPr>
      <dsp:spPr>
        <a:xfrm>
          <a:off x="7522638" y="2516200"/>
          <a:ext cx="4150719" cy="2592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rtlCol="0" anchor="t" anchorCtr="0">
          <a:noAutofit/>
        </a:bodyPr>
        <a:lstStyle/>
        <a:p>
          <a:pPr marL="285750" lvl="1" indent="-285750" algn="l" defTabSz="1333500" rtl="0">
            <a:lnSpc>
              <a:spcPct val="90000"/>
            </a:lnSpc>
            <a:spcBef>
              <a:spcPct val="0"/>
            </a:spcBef>
            <a:spcAft>
              <a:spcPct val="15000"/>
            </a:spcAft>
            <a:buChar char="••"/>
          </a:pPr>
          <a:r>
            <a:rPr lang="pl-PL" sz="3000" kern="1200" noProof="0" dirty="0" smtClean="0"/>
            <a:t>Ćwiczenia praksji, stymulacja sensoryczna, koordynacja wzrokowo-ruchowa</a:t>
          </a:r>
          <a:endParaRPr lang="pl-PL" sz="3000" kern="1200" noProof="0" dirty="0"/>
        </a:p>
      </dsp:txBody>
      <dsp:txXfrm>
        <a:off x="7598555" y="2592117"/>
        <a:ext cx="3998885" cy="2440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F81D6-2787-4E11-8185-B208E93FA814}">
      <dsp:nvSpPr>
        <dsp:cNvPr id="0" name=""/>
        <dsp:cNvSpPr/>
      </dsp:nvSpPr>
      <dsp:spPr>
        <a:xfrm>
          <a:off x="32811" y="163444"/>
          <a:ext cx="4150719" cy="24211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a:lnSpc>
              <a:spcPct val="90000"/>
            </a:lnSpc>
            <a:spcBef>
              <a:spcPct val="0"/>
            </a:spcBef>
            <a:spcAft>
              <a:spcPct val="35000"/>
            </a:spcAft>
          </a:pPr>
          <a:r>
            <a:rPr lang="pl-PL" sz="3200" kern="1200" dirty="0" smtClean="0"/>
            <a:t>Ćwiczenia rozmachowe (obręcz barkowa)</a:t>
          </a:r>
          <a:endParaRPr lang="pl-PL" sz="3200" kern="1200" dirty="0"/>
        </a:p>
      </dsp:txBody>
      <dsp:txXfrm>
        <a:off x="32811" y="163444"/>
        <a:ext cx="4150719" cy="1614119"/>
      </dsp:txXfrm>
    </dsp:sp>
    <dsp:sp modelId="{9ACDBA49-729A-4479-BB52-9D8D5BE899A9}">
      <dsp:nvSpPr>
        <dsp:cNvPr id="0" name=""/>
        <dsp:cNvSpPr/>
      </dsp:nvSpPr>
      <dsp:spPr>
        <a:xfrm>
          <a:off x="854982" y="1777563"/>
          <a:ext cx="4150719" cy="36288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285750" lvl="1" indent="-285750" algn="l" defTabSz="1422400">
            <a:lnSpc>
              <a:spcPct val="90000"/>
            </a:lnSpc>
            <a:spcBef>
              <a:spcPct val="0"/>
            </a:spcBef>
            <a:spcAft>
              <a:spcPct val="15000"/>
            </a:spcAft>
            <a:buChar char="••"/>
          </a:pPr>
          <a:r>
            <a:rPr lang="pl-PL" sz="3200" kern="1200" dirty="0" smtClean="0"/>
            <a:t>Zgodnie z etapami kształtowania się sprawności manualnej: etap od barku do łokcia</a:t>
          </a:r>
          <a:endParaRPr lang="pl-PL" sz="3200" kern="1200" dirty="0"/>
        </a:p>
      </dsp:txBody>
      <dsp:txXfrm>
        <a:off x="961266" y="1883847"/>
        <a:ext cx="3938151" cy="3416232"/>
      </dsp:txXfrm>
    </dsp:sp>
    <dsp:sp modelId="{DFC45A7F-EF24-41AC-8B67-AA9951D19962}">
      <dsp:nvSpPr>
        <dsp:cNvPr id="0" name=""/>
        <dsp:cNvSpPr/>
      </dsp:nvSpPr>
      <dsp:spPr>
        <a:xfrm>
          <a:off x="4805771" y="453799"/>
          <a:ext cx="1319149" cy="103340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pl-PL" sz="2600" kern="1200"/>
        </a:p>
      </dsp:txBody>
      <dsp:txXfrm>
        <a:off x="4805771" y="660481"/>
        <a:ext cx="1009126" cy="620045"/>
      </dsp:txXfrm>
    </dsp:sp>
    <dsp:sp modelId="{13990432-E61C-4305-A628-E681B42330E3}">
      <dsp:nvSpPr>
        <dsp:cNvPr id="0" name=""/>
        <dsp:cNvSpPr/>
      </dsp:nvSpPr>
      <dsp:spPr>
        <a:xfrm>
          <a:off x="6672491" y="163444"/>
          <a:ext cx="4150719" cy="24211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rtlCol="0" anchor="t" anchorCtr="0">
          <a:noAutofit/>
        </a:bodyPr>
        <a:lstStyle/>
        <a:p>
          <a:pPr lvl="0" algn="l" defTabSz="1422400" rtl="0">
            <a:lnSpc>
              <a:spcPct val="90000"/>
            </a:lnSpc>
            <a:spcBef>
              <a:spcPct val="0"/>
            </a:spcBef>
            <a:spcAft>
              <a:spcPct val="35000"/>
            </a:spcAft>
          </a:pPr>
          <a:r>
            <a:rPr lang="pl-PL" sz="3200" kern="1200" noProof="0" dirty="0" smtClean="0"/>
            <a:t>Ćwiczenia usprawniające dłoń i palce (manualne)</a:t>
          </a:r>
          <a:endParaRPr lang="pl-PL" sz="3200" kern="1200" noProof="0" dirty="0"/>
        </a:p>
      </dsp:txBody>
      <dsp:txXfrm>
        <a:off x="6672491" y="163444"/>
        <a:ext cx="4150719" cy="1614119"/>
      </dsp:txXfrm>
    </dsp:sp>
    <dsp:sp modelId="{A4C4B1FD-9330-4163-BD0A-89260659FC6B}">
      <dsp:nvSpPr>
        <dsp:cNvPr id="0" name=""/>
        <dsp:cNvSpPr/>
      </dsp:nvSpPr>
      <dsp:spPr>
        <a:xfrm>
          <a:off x="7522638" y="1777563"/>
          <a:ext cx="4150719" cy="36288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rtlCol="0" anchor="t" anchorCtr="0">
          <a:noAutofit/>
        </a:bodyPr>
        <a:lstStyle/>
        <a:p>
          <a:pPr marL="285750" lvl="1" indent="-285750" algn="l" defTabSz="1422400" rtl="0">
            <a:lnSpc>
              <a:spcPct val="90000"/>
            </a:lnSpc>
            <a:spcBef>
              <a:spcPct val="0"/>
            </a:spcBef>
            <a:spcAft>
              <a:spcPct val="15000"/>
            </a:spcAft>
            <a:buChar char="••"/>
          </a:pPr>
          <a:r>
            <a:rPr lang="pl-PL" sz="3200" kern="1200" dirty="0" smtClean="0"/>
            <a:t>Zgodnie z etapami kształtowania się sprawności manualnej: etap od łokcia do nadgarstka</a:t>
          </a:r>
          <a:endParaRPr lang="pl-PL" sz="3200" kern="1200" noProof="0" dirty="0"/>
        </a:p>
      </dsp:txBody>
      <dsp:txXfrm>
        <a:off x="7628922" y="1883847"/>
        <a:ext cx="3938151" cy="3416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0ABCB-2373-47ED-9774-278F8EE9E9B2}">
      <dsp:nvSpPr>
        <dsp:cNvPr id="0" name=""/>
        <dsp:cNvSpPr/>
      </dsp:nvSpPr>
      <dsp:spPr>
        <a:xfrm>
          <a:off x="5808" y="1417038"/>
          <a:ext cx="2640936" cy="151700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rtlCol="0" anchor="t" anchorCtr="0">
          <a:noAutofit/>
        </a:bodyPr>
        <a:lstStyle/>
        <a:p>
          <a:pPr lvl="0" algn="l" defTabSz="889000" rtl="0">
            <a:lnSpc>
              <a:spcPct val="90000"/>
            </a:lnSpc>
            <a:spcBef>
              <a:spcPct val="0"/>
            </a:spcBef>
            <a:spcAft>
              <a:spcPct val="35000"/>
            </a:spcAft>
          </a:pPr>
          <a:r>
            <a:rPr lang="pl-PL" sz="2000" kern="1200" noProof="0" dirty="0" smtClean="0"/>
            <a:t>Ćwiczenia precyzyjne i graficzne</a:t>
          </a:r>
          <a:endParaRPr lang="pl-PL" sz="2000" kern="1200" noProof="0" dirty="0"/>
        </a:p>
      </dsp:txBody>
      <dsp:txXfrm>
        <a:off x="5808" y="1417038"/>
        <a:ext cx="2640936" cy="1011339"/>
      </dsp:txXfrm>
    </dsp:sp>
    <dsp:sp modelId="{93C83A52-6E6B-41FD-9424-D118FD751CED}">
      <dsp:nvSpPr>
        <dsp:cNvPr id="0" name=""/>
        <dsp:cNvSpPr/>
      </dsp:nvSpPr>
      <dsp:spPr>
        <a:xfrm>
          <a:off x="546723" y="2428378"/>
          <a:ext cx="2640936" cy="2268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rtlCol="0" anchor="t" anchorCtr="0">
          <a:noAutofit/>
        </a:bodyPr>
        <a:lstStyle/>
        <a:p>
          <a:pPr marL="228600" lvl="1" indent="-228600" algn="l" defTabSz="889000" rtl="0">
            <a:lnSpc>
              <a:spcPct val="90000"/>
            </a:lnSpc>
            <a:spcBef>
              <a:spcPct val="0"/>
            </a:spcBef>
            <a:spcAft>
              <a:spcPct val="15000"/>
            </a:spcAft>
            <a:buChar char="••"/>
          </a:pPr>
          <a:r>
            <a:rPr lang="pl-PL" sz="2000" kern="1200" dirty="0" smtClean="0"/>
            <a:t>Zgodnie z etapami kształtowania się sprawności manualnej: etap od nadgarstka do końców palców</a:t>
          </a:r>
          <a:endParaRPr lang="pl-PL" sz="2000" kern="1200" noProof="0" dirty="0"/>
        </a:p>
      </dsp:txBody>
      <dsp:txXfrm>
        <a:off x="613150" y="2494805"/>
        <a:ext cx="2508082" cy="2135146"/>
      </dsp:txXfrm>
    </dsp:sp>
    <dsp:sp modelId="{A66EA167-6AD2-4AA4-A421-59E2B4561DDF}">
      <dsp:nvSpPr>
        <dsp:cNvPr id="0" name=""/>
        <dsp:cNvSpPr/>
      </dsp:nvSpPr>
      <dsp:spPr>
        <a:xfrm>
          <a:off x="3051274" y="1593950"/>
          <a:ext cx="857601" cy="65751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lvl="0" algn="ctr" defTabSz="711200" rtl="0">
            <a:lnSpc>
              <a:spcPct val="90000"/>
            </a:lnSpc>
            <a:spcBef>
              <a:spcPct val="0"/>
            </a:spcBef>
            <a:spcAft>
              <a:spcPct val="35000"/>
            </a:spcAft>
          </a:pPr>
          <a:endParaRPr lang="pl-PL" sz="1600" kern="1200" noProof="0" dirty="0"/>
        </a:p>
      </dsp:txBody>
      <dsp:txXfrm>
        <a:off x="3051274" y="1725453"/>
        <a:ext cx="660346" cy="394510"/>
      </dsp:txXfrm>
    </dsp:sp>
    <dsp:sp modelId="{3E371716-205E-4EF6-A7ED-14278F63B034}">
      <dsp:nvSpPr>
        <dsp:cNvPr id="0" name=""/>
        <dsp:cNvSpPr/>
      </dsp:nvSpPr>
      <dsp:spPr>
        <a:xfrm>
          <a:off x="4264861" y="1417038"/>
          <a:ext cx="2640936" cy="151700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rtlCol="0" anchor="t" anchorCtr="0">
          <a:noAutofit/>
        </a:bodyPr>
        <a:lstStyle/>
        <a:p>
          <a:pPr lvl="0" algn="l" defTabSz="889000" rtl="0">
            <a:lnSpc>
              <a:spcPct val="90000"/>
            </a:lnSpc>
            <a:spcBef>
              <a:spcPct val="0"/>
            </a:spcBef>
            <a:spcAft>
              <a:spcPct val="35000"/>
            </a:spcAft>
          </a:pPr>
          <a:r>
            <a:rPr lang="pl-PL" sz="2000" kern="1200" noProof="0" dirty="0" smtClean="0"/>
            <a:t>Relaks</a:t>
          </a:r>
          <a:endParaRPr lang="pl-PL" sz="2000" kern="1200" noProof="0" dirty="0"/>
        </a:p>
      </dsp:txBody>
      <dsp:txXfrm>
        <a:off x="4264861" y="1417038"/>
        <a:ext cx="2640936" cy="1011339"/>
      </dsp:txXfrm>
    </dsp:sp>
    <dsp:sp modelId="{D91F2413-E4E3-4058-AF8C-E44208B5C14B}">
      <dsp:nvSpPr>
        <dsp:cNvPr id="0" name=""/>
        <dsp:cNvSpPr/>
      </dsp:nvSpPr>
      <dsp:spPr>
        <a:xfrm>
          <a:off x="4789085" y="2428378"/>
          <a:ext cx="2640936" cy="2268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rtlCol="0" anchor="t" anchorCtr="0">
          <a:noAutofit/>
        </a:bodyPr>
        <a:lstStyle/>
        <a:p>
          <a:pPr marL="228600" lvl="1" indent="-228600" algn="l" defTabSz="889000" rtl="0">
            <a:lnSpc>
              <a:spcPct val="90000"/>
            </a:lnSpc>
            <a:spcBef>
              <a:spcPct val="0"/>
            </a:spcBef>
            <a:spcAft>
              <a:spcPct val="15000"/>
            </a:spcAft>
            <a:buChar char="••"/>
          </a:pPr>
          <a:r>
            <a:rPr lang="pl-PL" sz="2000" kern="1200" noProof="0" dirty="0" smtClean="0"/>
            <a:t>Zmniejszanie napięcia mięśniowego</a:t>
          </a:r>
          <a:endParaRPr lang="pl-PL" sz="2000" kern="1200" noProof="0" dirty="0"/>
        </a:p>
        <a:p>
          <a:pPr marL="228600" lvl="1" indent="-228600" algn="l" defTabSz="889000" rtl="0">
            <a:lnSpc>
              <a:spcPct val="90000"/>
            </a:lnSpc>
            <a:spcBef>
              <a:spcPct val="0"/>
            </a:spcBef>
            <a:spcAft>
              <a:spcPct val="15000"/>
            </a:spcAft>
            <a:buChar char="••"/>
          </a:pPr>
          <a:r>
            <a:rPr lang="pl-PL" sz="2000" kern="1200" noProof="0" dirty="0" smtClean="0"/>
            <a:t>wyciszanie</a:t>
          </a:r>
          <a:endParaRPr lang="pl-PL" sz="2000" kern="1200" noProof="0" dirty="0"/>
        </a:p>
      </dsp:txBody>
      <dsp:txXfrm>
        <a:off x="4855512" y="2494805"/>
        <a:ext cx="2508082" cy="2135146"/>
      </dsp:txXfrm>
    </dsp:sp>
    <dsp:sp modelId="{EACCE97B-92C6-4F6F-8BD8-C35D8178969E}">
      <dsp:nvSpPr>
        <dsp:cNvPr id="0" name=""/>
        <dsp:cNvSpPr/>
      </dsp:nvSpPr>
      <dsp:spPr>
        <a:xfrm>
          <a:off x="7301982" y="1593950"/>
          <a:ext cx="839909" cy="65751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lvl="0" algn="ctr" defTabSz="711200" rtl="0">
            <a:lnSpc>
              <a:spcPct val="90000"/>
            </a:lnSpc>
            <a:spcBef>
              <a:spcPct val="0"/>
            </a:spcBef>
            <a:spcAft>
              <a:spcPct val="35000"/>
            </a:spcAft>
          </a:pPr>
          <a:endParaRPr lang="en-US" sz="1600" kern="1200"/>
        </a:p>
      </dsp:txBody>
      <dsp:txXfrm>
        <a:off x="7301982" y="1725453"/>
        <a:ext cx="642654" cy="394510"/>
      </dsp:txXfrm>
    </dsp:sp>
    <dsp:sp modelId="{663F81D6-2787-4E11-8185-B208E93FA814}">
      <dsp:nvSpPr>
        <dsp:cNvPr id="0" name=""/>
        <dsp:cNvSpPr/>
      </dsp:nvSpPr>
      <dsp:spPr>
        <a:xfrm>
          <a:off x="8490534" y="1417038"/>
          <a:ext cx="2640936" cy="151700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pl-PL" sz="2000" kern="1200" dirty="0" smtClean="0"/>
            <a:t>Pożegnanie </a:t>
          </a:r>
          <a:endParaRPr lang="pl-PL" sz="2000" kern="1200" dirty="0"/>
        </a:p>
      </dsp:txBody>
      <dsp:txXfrm>
        <a:off x="8490534" y="1417038"/>
        <a:ext cx="2640936" cy="1011339"/>
      </dsp:txXfrm>
    </dsp:sp>
    <dsp:sp modelId="{9ACDBA49-729A-4479-BB52-9D8D5BE899A9}">
      <dsp:nvSpPr>
        <dsp:cNvPr id="0" name=""/>
        <dsp:cNvSpPr/>
      </dsp:nvSpPr>
      <dsp:spPr>
        <a:xfrm>
          <a:off x="9031448" y="2428378"/>
          <a:ext cx="2640936" cy="2268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pl-PL" sz="2000" kern="1200" dirty="0" smtClean="0"/>
            <a:t>Rytuał</a:t>
          </a:r>
          <a:endParaRPr lang="pl-PL" sz="2000" kern="1200" dirty="0"/>
        </a:p>
        <a:p>
          <a:pPr marL="228600" lvl="1" indent="-228600" algn="l" defTabSz="889000">
            <a:lnSpc>
              <a:spcPct val="90000"/>
            </a:lnSpc>
            <a:spcBef>
              <a:spcPct val="0"/>
            </a:spcBef>
            <a:spcAft>
              <a:spcPct val="15000"/>
            </a:spcAft>
            <a:buChar char="••"/>
          </a:pPr>
          <a:r>
            <a:rPr lang="pl-PL" sz="2000" kern="1200" dirty="0" smtClean="0"/>
            <a:t>Jednocześnie czas na ewaluację i informację zwrotną</a:t>
          </a:r>
          <a:endParaRPr lang="pl-PL" sz="2000" kern="1200" dirty="0"/>
        </a:p>
      </dsp:txBody>
      <dsp:txXfrm>
        <a:off x="9097875" y="2494805"/>
        <a:ext cx="2508082" cy="21351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B18E63-9315-4B0F-9674-2FCACDD37CE1}" type="datetime1">
              <a:rPr lang="pl-PL" smtClean="0"/>
              <a:pPr rtl="0"/>
              <a:t>31.05.2021</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pl-PL" smtClean="0"/>
              <a:pPr rtl="0"/>
              <a:t>‹#›</a:t>
            </a:fld>
            <a:endParaRPr lang="pl-PL" dirty="0"/>
          </a:p>
        </p:txBody>
      </p:sp>
    </p:spTree>
    <p:extLst>
      <p:ext uri="{BB962C8B-B14F-4D97-AF65-F5344CB8AC3E}">
        <p14:creationId xmlns=""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3868EBB-4806-42DF-8841-0DDDBD4A386D}" type="datetime1">
              <a:rPr lang="pl-PL" noProof="0" smtClean="0"/>
              <a:pPr rtl="0"/>
              <a:t>31.05.2021</a:t>
            </a:fld>
            <a:endParaRPr lang="pl-PL" noProof="0"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dirty="0" smtClean="0"/>
              <a:t>Kliknij, aby edytować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pl-PL" noProof="0" smtClean="0"/>
              <a:pPr rtl="0"/>
              <a:t>‹#›</a:t>
            </a:fld>
            <a:endParaRPr lang="pl-PL" noProof="0" dirty="0"/>
          </a:p>
        </p:txBody>
      </p:sp>
    </p:spTree>
    <p:extLst>
      <p:ext uri="{BB962C8B-B14F-4D97-AF65-F5344CB8AC3E}">
        <p14:creationId xmlns=""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FB667E1-E601-4AAF-B95C-B25720D70A60}" type="slidenum">
              <a:rPr lang="pl-PL" smtClean="0"/>
              <a:pPr rtl="0"/>
              <a:t>1</a:t>
            </a:fld>
            <a:endParaRPr lang="pl-PL" dirty="0"/>
          </a:p>
        </p:txBody>
      </p:sp>
    </p:spTree>
    <p:extLst>
      <p:ext uri="{BB962C8B-B14F-4D97-AF65-F5344CB8AC3E}">
        <p14:creationId xmlns="" xmlns:p14="http://schemas.microsoft.com/office/powerpoint/2010/main" val="274893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FB667E1-E601-4AAF-B95C-B25720D70A60}" type="slidenum">
              <a:rPr lang="pl-PL" smtClean="0"/>
              <a:pPr rtl="0"/>
              <a:t>15</a:t>
            </a:fld>
            <a:endParaRPr lang="pl-PL" dirty="0"/>
          </a:p>
        </p:txBody>
      </p:sp>
    </p:spTree>
    <p:extLst>
      <p:ext uri="{BB962C8B-B14F-4D97-AF65-F5344CB8AC3E}">
        <p14:creationId xmlns="" xmlns:p14="http://schemas.microsoft.com/office/powerpoint/2010/main" val="57340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FB667E1-E601-4AAF-B95C-B25720D70A60}" type="slidenum">
              <a:rPr lang="pl-PL" smtClean="0"/>
              <a:pPr rtl="0"/>
              <a:t>16</a:t>
            </a:fld>
            <a:endParaRPr lang="pl-PL" dirty="0"/>
          </a:p>
        </p:txBody>
      </p:sp>
    </p:spTree>
    <p:extLst>
      <p:ext uri="{BB962C8B-B14F-4D97-AF65-F5344CB8AC3E}">
        <p14:creationId xmlns="" xmlns:p14="http://schemas.microsoft.com/office/powerpoint/2010/main" val="383368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FB667E1-E601-4AAF-B95C-B25720D70A60}" type="slidenum">
              <a:rPr lang="pl-PL" smtClean="0"/>
              <a:pPr rtl="0"/>
              <a:t>17</a:t>
            </a:fld>
            <a:endParaRPr lang="pl-PL" dirty="0"/>
          </a:p>
        </p:txBody>
      </p:sp>
    </p:spTree>
    <p:extLst>
      <p:ext uri="{BB962C8B-B14F-4D97-AF65-F5344CB8AC3E}">
        <p14:creationId xmlns="" xmlns:p14="http://schemas.microsoft.com/office/powerpoint/2010/main" val="285935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0E34590-F755-4A53-94D5-F8E08BA2DD1A}" type="slidenum">
              <a:rPr lang="pl-PL" smtClean="0"/>
              <a:pPr/>
              <a:t>33</a:t>
            </a:fld>
            <a:endParaRPr lang="pl-PL"/>
          </a:p>
        </p:txBody>
      </p:sp>
    </p:spTree>
    <p:extLst>
      <p:ext uri="{BB962C8B-B14F-4D97-AF65-F5344CB8AC3E}">
        <p14:creationId xmlns="" xmlns:p14="http://schemas.microsoft.com/office/powerpoint/2010/main" val="345938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0E34590-F755-4A53-94D5-F8E08BA2DD1A}" type="slidenum">
              <a:rPr lang="pl-PL" smtClean="0"/>
              <a:pPr/>
              <a:t>34</a:t>
            </a:fld>
            <a:endParaRPr lang="pl-PL"/>
          </a:p>
        </p:txBody>
      </p:sp>
    </p:spTree>
    <p:extLst>
      <p:ext uri="{BB962C8B-B14F-4D97-AF65-F5344CB8AC3E}">
        <p14:creationId xmlns="" xmlns:p14="http://schemas.microsoft.com/office/powerpoint/2010/main" val="3798358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0E34590-F755-4A53-94D5-F8E08BA2DD1A}" type="slidenum">
              <a:rPr lang="pl-PL" smtClean="0"/>
              <a:pPr/>
              <a:t>35</a:t>
            </a:fld>
            <a:endParaRPr lang="pl-PL"/>
          </a:p>
        </p:txBody>
      </p:sp>
    </p:spTree>
    <p:extLst>
      <p:ext uri="{BB962C8B-B14F-4D97-AF65-F5344CB8AC3E}">
        <p14:creationId xmlns="" xmlns:p14="http://schemas.microsoft.com/office/powerpoint/2010/main" val="235118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0E34590-F755-4A53-94D5-F8E08BA2DD1A}" type="slidenum">
              <a:rPr lang="pl-PL" smtClean="0"/>
              <a:pPr/>
              <a:t>36</a:t>
            </a:fld>
            <a:endParaRPr lang="pl-PL"/>
          </a:p>
        </p:txBody>
      </p:sp>
    </p:spTree>
    <p:extLst>
      <p:ext uri="{BB962C8B-B14F-4D97-AF65-F5344CB8AC3E}">
        <p14:creationId xmlns="" xmlns:p14="http://schemas.microsoft.com/office/powerpoint/2010/main" val="899750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Obraz 6"/>
          <p:cNvPicPr>
            <a:picLocks noChangeAspect="1"/>
          </p:cNvPicPr>
          <p:nvPr/>
        </p:nvPicPr>
        <p:blipFill rotWithShape="1">
          <a:blip r:embed="rId2" cstate="print">
            <a:extLst>
              <a:ext uri="{28A0092B-C50C-407E-A947-70E740481C1C}">
                <a14:useLocalDpi xmlns="" xmlns:a14="http://schemas.microsoft.com/office/drawing/2010/main" val="0"/>
              </a:ext>
            </a:extLst>
          </a:blip>
          <a:srcRect l="2124" r="323" b="422"/>
          <a:stretch/>
        </p:blipFill>
        <p:spPr>
          <a:xfrm>
            <a:off x="1524" y="1"/>
            <a:ext cx="12188952" cy="6858000"/>
          </a:xfrm>
          <a:prstGeom prst="rect">
            <a:avLst/>
          </a:prstGeom>
        </p:spPr>
      </p:pic>
      <p:sp>
        <p:nvSpPr>
          <p:cNvPr id="2" name="Tytuł 1"/>
          <p:cNvSpPr>
            <a:spLocks noGrp="1"/>
          </p:cNvSpPr>
          <p:nvPr>
            <p:ph type="ctrTitle" hasCustomPrompt="1"/>
          </p:nvPr>
        </p:nvSpPr>
        <p:spPr>
          <a:xfrm>
            <a:off x="838200" y="533400"/>
            <a:ext cx="8458200" cy="1828800"/>
          </a:xfrm>
        </p:spPr>
        <p:txBody>
          <a:bodyPr rtlCol="0" anchor="b">
            <a:normAutofit/>
          </a:bodyPr>
          <a:lstStyle>
            <a:lvl1pPr algn="l" rtl="0">
              <a:defRPr sz="4400"/>
            </a:lvl1pPr>
          </a:lstStyle>
          <a:p>
            <a:pPr rtl="0"/>
            <a:r>
              <a:rPr lang="pl-PL" noProof="0" dirty="0" smtClean="0"/>
              <a:t>Kliknij, aby edytować styl wzorca tytułu</a:t>
            </a:r>
            <a:endParaRPr lang="pl-PL" noProof="0" dirty="0"/>
          </a:p>
        </p:txBody>
      </p:sp>
      <p:sp>
        <p:nvSpPr>
          <p:cNvPr id="3" name="Podtytuł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smtClean="0"/>
              <a:t>Kliknij, aby edytować styl wzorca podtytułu</a:t>
            </a:r>
            <a:endParaRPr lang="pl-PL" noProof="0" dirty="0"/>
          </a:p>
        </p:txBody>
      </p:sp>
    </p:spTree>
    <p:extLst>
      <p:ext uri="{BB962C8B-B14F-4D97-AF65-F5344CB8AC3E}">
        <p14:creationId xmlns="" xmlns:p14="http://schemas.microsoft.com/office/powerpoint/2010/main" val="41544510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wa obrazy z podpisem">
    <p:spTree>
      <p:nvGrpSpPr>
        <p:cNvPr id="1" name=""/>
        <p:cNvGrpSpPr/>
        <p:nvPr/>
      </p:nvGrpSpPr>
      <p:grpSpPr>
        <a:xfrm>
          <a:off x="0" y="0"/>
          <a:ext cx="0" cy="0"/>
          <a:chOff x="0" y="0"/>
          <a:chExt cx="0" cy="0"/>
        </a:xfrm>
      </p:grpSpPr>
      <p:pic>
        <p:nvPicPr>
          <p:cNvPr id="6" name="Obraz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55" y="1716"/>
            <a:ext cx="12188952" cy="6856284"/>
          </a:xfrm>
          <a:prstGeom prst="rect">
            <a:avLst/>
          </a:prstGeom>
        </p:spPr>
      </p:pic>
      <p:sp>
        <p:nvSpPr>
          <p:cNvPr id="2" name="Tytuł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pl-PL" noProof="0" smtClean="0"/>
              <a:t>Kliknij, aby edytować styl</a:t>
            </a:r>
            <a:endParaRPr lang="pl-PL" noProof="0" dirty="0"/>
          </a:p>
        </p:txBody>
      </p:sp>
      <p:sp>
        <p:nvSpPr>
          <p:cNvPr id="7" name="Dowolny kształt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l-PL" noProof="0" dirty="0"/>
          </a:p>
        </p:txBody>
      </p:sp>
      <p:sp>
        <p:nvSpPr>
          <p:cNvPr id="15" name="Obraz — symbol zastępczy 14" descr="Pusty symbol zastępczy pozwalający dodać obraz. Kliknij symbol zastępczy i wybierz obraz, który chcesz dodać"/>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l-PL" noProof="0" smtClean="0"/>
              <a:t>Kliknij ikonę, aby dodać obraz</a:t>
            </a:r>
            <a:endParaRPr lang="pl-PL" noProof="0" dirty="0"/>
          </a:p>
        </p:txBody>
      </p:sp>
      <p:sp>
        <p:nvSpPr>
          <p:cNvPr id="17" name="Tekst — symbol zastępczy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l-PL" noProof="0" smtClean="0"/>
              <a:t>Edytuj style wzorca tekstu</a:t>
            </a:r>
          </a:p>
        </p:txBody>
      </p:sp>
      <p:sp>
        <p:nvSpPr>
          <p:cNvPr id="18" name="Dowolny kształt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l-PL" noProof="0" dirty="0"/>
          </a:p>
        </p:txBody>
      </p:sp>
      <p:sp>
        <p:nvSpPr>
          <p:cNvPr id="19" name="Obraz — symbol zastępczy 18" descr="Pusty symbol zastępczy pozwalający dodać obraz. Kliknij symbol zastępczy i wybierz obraz, który chcesz dodać"/>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l-PL" noProof="0" smtClean="0"/>
              <a:t>Kliknij ikonę, aby dodać obraz</a:t>
            </a:r>
            <a:endParaRPr lang="pl-PL" noProof="0" dirty="0"/>
          </a:p>
        </p:txBody>
      </p:sp>
      <p:sp>
        <p:nvSpPr>
          <p:cNvPr id="20" name="Tekst — symbol zastępczy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l-PL" noProof="0" smtClean="0"/>
              <a:t>Edytuj style wzorca tekstu</a:t>
            </a:r>
          </a:p>
        </p:txBody>
      </p:sp>
    </p:spTree>
    <p:extLst>
      <p:ext uri="{BB962C8B-B14F-4D97-AF65-F5344CB8AC3E}">
        <p14:creationId xmlns="" xmlns:p14="http://schemas.microsoft.com/office/powerpoint/2010/main" val="20377723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zy obrazy z podpisem">
    <p:spTree>
      <p:nvGrpSpPr>
        <p:cNvPr id="1" name=""/>
        <p:cNvGrpSpPr/>
        <p:nvPr/>
      </p:nvGrpSpPr>
      <p:grpSpPr>
        <a:xfrm>
          <a:off x="0" y="0"/>
          <a:ext cx="0" cy="0"/>
          <a:chOff x="0" y="0"/>
          <a:chExt cx="0" cy="0"/>
        </a:xfrm>
      </p:grpSpPr>
      <p:pic>
        <p:nvPicPr>
          <p:cNvPr id="6" name="Obraz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55" y="1716"/>
            <a:ext cx="12188952" cy="6856284"/>
          </a:xfrm>
          <a:prstGeom prst="rect">
            <a:avLst/>
          </a:prstGeom>
        </p:spPr>
      </p:pic>
      <p:sp>
        <p:nvSpPr>
          <p:cNvPr id="2" name="Tytuł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pl-PL" noProof="0" smtClean="0"/>
              <a:t>Kliknij, aby edytować styl</a:t>
            </a:r>
            <a:endParaRPr lang="pl-PL" noProof="0" dirty="0"/>
          </a:p>
        </p:txBody>
      </p:sp>
      <p:sp>
        <p:nvSpPr>
          <p:cNvPr id="7" name="Dowolny kształt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l-PL" noProof="0" dirty="0"/>
          </a:p>
        </p:txBody>
      </p:sp>
      <p:sp>
        <p:nvSpPr>
          <p:cNvPr id="15" name="Obraz — symbol zastępczy 14" descr="Pusty symbol zastępczy pozwalający dodać obraz. Kliknij symbol zastępczy i wybierz obraz, który chcesz dodać"/>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l-PL" noProof="0" smtClean="0"/>
              <a:t>Kliknij ikonę, aby dodać obraz</a:t>
            </a:r>
            <a:endParaRPr lang="pl-PL" noProof="0" dirty="0"/>
          </a:p>
        </p:txBody>
      </p:sp>
      <p:sp>
        <p:nvSpPr>
          <p:cNvPr id="18" name="Dowolny kształt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l-PL" noProof="0" dirty="0"/>
          </a:p>
        </p:txBody>
      </p:sp>
      <p:sp>
        <p:nvSpPr>
          <p:cNvPr id="19" name="Obraz — symbol zastępczy 18" descr="Pusty symbol zastępczy pozwalający dodać obraz. Kliknij symbol zastępczy i wybierz obraz, który chcesz dodać"/>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l-PL" noProof="0" smtClean="0"/>
              <a:t>Kliknij ikonę, aby dodać obraz</a:t>
            </a:r>
            <a:endParaRPr lang="pl-PL" noProof="0" dirty="0"/>
          </a:p>
        </p:txBody>
      </p:sp>
      <p:sp>
        <p:nvSpPr>
          <p:cNvPr id="12" name="Dowolny kształt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l-PL" noProof="0" dirty="0"/>
          </a:p>
        </p:txBody>
      </p:sp>
      <p:sp>
        <p:nvSpPr>
          <p:cNvPr id="13" name="Obraz — symbol zastępczy 12" descr="Pusty symbol zastępczy pozwalający dodać obraz. Kliknij symbol zastępczy i wybierz obraz, który chcesz dodać"/>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l-PL" noProof="0" smtClean="0"/>
              <a:t>Kliknij ikonę, aby dodać obraz</a:t>
            </a:r>
            <a:endParaRPr lang="pl-PL" noProof="0" dirty="0"/>
          </a:p>
        </p:txBody>
      </p:sp>
      <p:sp>
        <p:nvSpPr>
          <p:cNvPr id="17" name="Tekst — symbol zastępczy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l-PL" noProof="0" smtClean="0"/>
              <a:t>Edytuj style wzorca tekstu</a:t>
            </a:r>
          </a:p>
        </p:txBody>
      </p:sp>
    </p:spTree>
    <p:extLst>
      <p:ext uri="{BB962C8B-B14F-4D97-AF65-F5344CB8AC3E}">
        <p14:creationId xmlns="" xmlns:p14="http://schemas.microsoft.com/office/powerpoint/2010/main" val="1017792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ęć obrazów">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63" y="283"/>
            <a:ext cx="12188952" cy="6859715"/>
          </a:xfrm>
          <a:prstGeom prst="rect">
            <a:avLst/>
          </a:prstGeom>
        </p:spPr>
      </p:pic>
      <p:sp>
        <p:nvSpPr>
          <p:cNvPr id="2" name="Tytuł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pl-PL" noProof="0" smtClean="0"/>
              <a:t>Kliknij, aby edytować styl</a:t>
            </a:r>
            <a:endParaRPr lang="pl-PL" noProof="0" dirty="0"/>
          </a:p>
        </p:txBody>
      </p:sp>
      <p:sp>
        <p:nvSpPr>
          <p:cNvPr id="8" name="Dowolny kształt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l-PL" noProof="0" dirty="0"/>
          </a:p>
        </p:txBody>
      </p:sp>
      <p:sp>
        <p:nvSpPr>
          <p:cNvPr id="9" name="Obraz — symbol zastępczy 8" descr="Pusty symbol zastępczy pozwalający dodać obraz. Kliknij symbol zastępczy i wybierz obraz, który chcesz dodać"/>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l-PL" noProof="0" smtClean="0"/>
              <a:t>Kliknij ikonę, aby dodać obraz</a:t>
            </a:r>
            <a:endParaRPr lang="pl-PL" noProof="0" dirty="0"/>
          </a:p>
        </p:txBody>
      </p:sp>
      <p:sp>
        <p:nvSpPr>
          <p:cNvPr id="10" name="Dowolny kształt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l-PL" noProof="0" dirty="0"/>
          </a:p>
        </p:txBody>
      </p:sp>
      <p:sp>
        <p:nvSpPr>
          <p:cNvPr id="11" name="Obraz — symbol zastępczy 10" descr="Pusty symbol zastępczy pozwalający dodać obraz. Kliknij symbol zastępczy i wybierz obraz, który chcesz dodać"/>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l-PL" noProof="0" smtClean="0"/>
              <a:t>Kliknij ikonę, aby dodać obraz</a:t>
            </a:r>
            <a:endParaRPr lang="pl-PL" noProof="0" dirty="0"/>
          </a:p>
        </p:txBody>
      </p:sp>
      <p:sp>
        <p:nvSpPr>
          <p:cNvPr id="12" name="Dowolny kształt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l-PL" noProof="0" dirty="0"/>
          </a:p>
        </p:txBody>
      </p:sp>
      <p:sp>
        <p:nvSpPr>
          <p:cNvPr id="13" name="Obraz — symbol zastępczy 12" descr="Pusty symbol zastępczy pozwalający dodać obraz. Kliknij symbol zastępczy i wybierz obraz, który chcesz dodać"/>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l-PL" noProof="0" smtClean="0"/>
              <a:t>Kliknij ikonę, aby dodać obraz</a:t>
            </a:r>
            <a:endParaRPr lang="pl-PL" noProof="0" dirty="0"/>
          </a:p>
        </p:txBody>
      </p:sp>
      <p:sp>
        <p:nvSpPr>
          <p:cNvPr id="14" name="Dowolny kształt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l-PL" noProof="0" dirty="0"/>
          </a:p>
        </p:txBody>
      </p:sp>
      <p:sp>
        <p:nvSpPr>
          <p:cNvPr id="15" name="Obraz — symbol zastępczy 14" descr="Pusty symbol zastępczy pozwalający dodać obraz. Kliknij symbol zastępczy i wybierz obraz, który chcesz dodać"/>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l-PL" noProof="0" smtClean="0"/>
              <a:t>Kliknij ikonę, aby dodać obraz</a:t>
            </a:r>
            <a:endParaRPr lang="pl-PL" noProof="0" dirty="0"/>
          </a:p>
        </p:txBody>
      </p:sp>
      <p:sp>
        <p:nvSpPr>
          <p:cNvPr id="20" name="Dowolny kształt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l-PL" noProof="0" dirty="0"/>
          </a:p>
        </p:txBody>
      </p:sp>
      <p:sp>
        <p:nvSpPr>
          <p:cNvPr id="21" name="Obraz — symbol zastępczy 20" descr="Pusty symbol zastępczy pozwalający dodać obraz. Kliknij symbol zastępczy i wybierz obraz, który chcesz dodać"/>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l-PL" noProof="0" smtClean="0"/>
              <a:t>Kliknij ikonę, aby dodać obraz</a:t>
            </a:r>
            <a:endParaRPr lang="pl-PL" noProof="0" dirty="0"/>
          </a:p>
        </p:txBody>
      </p:sp>
    </p:spTree>
    <p:extLst>
      <p:ext uri="{BB962C8B-B14F-4D97-AF65-F5344CB8AC3E}">
        <p14:creationId xmlns="" xmlns:p14="http://schemas.microsoft.com/office/powerpoint/2010/main" val="8646726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p:txBody>
          <a:bodyPr vert="eaVert" rtlCol="0"/>
          <a:lstStyle/>
          <a:p>
            <a:pPr lvl="0" rtl="0"/>
            <a:r>
              <a:rPr lang="pl-PL" noProof="0" smtClean="0"/>
              <a:t>Edytuj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p>
            <a:pPr rtl="0"/>
            <a:fld id="{2EE95A6D-B234-4ED5-8DBD-5FD4C1E01FBE}" type="datetime1">
              <a:rPr lang="pl-PL" noProof="0" smtClean="0"/>
              <a:pPr rtl="0"/>
              <a:t>31.05.2021</a:t>
            </a:fld>
            <a:endParaRPr lang="pl-PL" noProof="0" dirty="0"/>
          </a:p>
        </p:txBody>
      </p:sp>
      <p:sp>
        <p:nvSpPr>
          <p:cNvPr id="6" name="Numer slajdu — symbol zastępczy 5"/>
          <p:cNvSpPr>
            <a:spLocks noGrp="1"/>
          </p:cNvSpPr>
          <p:nvPr>
            <p:ph type="sldNum" sz="quarter" idx="12"/>
          </p:nvPr>
        </p:nvSpPr>
        <p:spPr/>
        <p:txBody>
          <a:bodyPr rtlCol="0"/>
          <a:lstStyle/>
          <a:p>
            <a:pPr rtl="0"/>
            <a:fld id="{289D71E3-7D81-4C24-B9D8-6B108755C64C}" type="slidenum">
              <a:rPr lang="pl-PL" noProof="0" smtClean="0"/>
              <a:pPr rtl="0"/>
              <a:t>‹#›</a:t>
            </a:fld>
            <a:endParaRPr lang="pl-PL" noProof="0" dirty="0"/>
          </a:p>
        </p:txBody>
      </p:sp>
    </p:spTree>
    <p:extLst>
      <p:ext uri="{BB962C8B-B14F-4D97-AF65-F5344CB8AC3E}">
        <p14:creationId xmlns="" xmlns:p14="http://schemas.microsoft.com/office/powerpoint/2010/main" val="14432610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365125"/>
            <a:ext cx="1828799" cy="4940300"/>
          </a:xfrm>
        </p:spPr>
        <p:txBody>
          <a:bodyPr vert="eaVert" rtlCol="0"/>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a:xfrm>
            <a:off x="1524000" y="365125"/>
            <a:ext cx="6858000" cy="4940300"/>
          </a:xfrm>
        </p:spPr>
        <p:txBody>
          <a:bodyPr vert="eaVert" rtlCol="0"/>
          <a:lstStyle/>
          <a:p>
            <a:pPr lvl="0" rtl="0"/>
            <a:r>
              <a:rPr lang="pl-PL" noProof="0" smtClean="0"/>
              <a:t>Edytuj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p>
            <a:pPr rtl="0"/>
            <a:fld id="{ECA8A30A-E67A-4364-9B58-685E6D3E7870}" type="datetime1">
              <a:rPr lang="pl-PL" noProof="0" smtClean="0"/>
              <a:pPr rtl="0"/>
              <a:t>31.05.2021</a:t>
            </a:fld>
            <a:endParaRPr lang="pl-PL" noProof="0" dirty="0"/>
          </a:p>
        </p:txBody>
      </p:sp>
      <p:sp>
        <p:nvSpPr>
          <p:cNvPr id="6" name="Numer slajdu — symbol zastępczy 5"/>
          <p:cNvSpPr>
            <a:spLocks noGrp="1"/>
          </p:cNvSpPr>
          <p:nvPr>
            <p:ph type="sldNum" sz="quarter" idx="12"/>
          </p:nvPr>
        </p:nvSpPr>
        <p:spPr/>
        <p:txBody>
          <a:bodyPr rtlCol="0"/>
          <a:lstStyle/>
          <a:p>
            <a:pPr rtl="0"/>
            <a:fld id="{289D71E3-7D81-4C24-B9D8-6B108755C64C}" type="slidenum">
              <a:rPr lang="pl-PL" noProof="0" smtClean="0"/>
              <a:pPr rtl="0"/>
              <a:t>‹#›</a:t>
            </a:fld>
            <a:endParaRPr lang="pl-PL" noProof="0" dirty="0"/>
          </a:p>
        </p:txBody>
      </p:sp>
    </p:spTree>
    <p:extLst>
      <p:ext uri="{BB962C8B-B14F-4D97-AF65-F5344CB8AC3E}">
        <p14:creationId xmlns="" xmlns:p14="http://schemas.microsoft.com/office/powerpoint/2010/main" val="3926244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smtClean="0"/>
              <a:t>Kliknij, aby edytować styl</a:t>
            </a:r>
            <a:endParaRPr lang="pl-PL" noProof="0" dirty="0"/>
          </a:p>
        </p:txBody>
      </p:sp>
      <p:sp>
        <p:nvSpPr>
          <p:cNvPr id="3" name="Zawartość — symbol zastępczy 2"/>
          <p:cNvSpPr>
            <a:spLocks noGrp="1"/>
          </p:cNvSpPr>
          <p:nvPr>
            <p:ph idx="1"/>
          </p:nvPr>
        </p:nvSpPr>
        <p:spPr/>
        <p:txBody>
          <a:bodyPr rtlCol="0"/>
          <a:lstStyle/>
          <a:p>
            <a:pPr lvl="0" rtl="0"/>
            <a:r>
              <a:rPr lang="pl-PL" noProof="0" smtClean="0"/>
              <a:t>Edytuj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p>
            <a:pPr rtl="0"/>
            <a:fld id="{FD500555-343B-49C7-BA21-13D3AE2E05D8}" type="datetime1">
              <a:rPr lang="pl-PL" noProof="0" smtClean="0"/>
              <a:pPr rtl="0"/>
              <a:t>31.05.2021</a:t>
            </a:fld>
            <a:endParaRPr lang="pl-PL" noProof="0" dirty="0"/>
          </a:p>
        </p:txBody>
      </p:sp>
      <p:sp>
        <p:nvSpPr>
          <p:cNvPr id="6" name="Numer slajdu — symbol zastępczy 5"/>
          <p:cNvSpPr>
            <a:spLocks noGrp="1"/>
          </p:cNvSpPr>
          <p:nvPr>
            <p:ph type="sldNum" sz="quarter" idx="12"/>
          </p:nvPr>
        </p:nvSpPr>
        <p:spPr/>
        <p:txBody>
          <a:bodyPr rtlCol="0"/>
          <a:lstStyle/>
          <a:p>
            <a:pPr rtl="0"/>
            <a:fld id="{289D71E3-7D81-4C24-B9D8-6B108755C64C}" type="slidenum">
              <a:rPr lang="pl-PL" noProof="0" smtClean="0"/>
              <a:pPr rtl="0"/>
              <a:t>‹#›</a:t>
            </a:fld>
            <a:endParaRPr lang="pl-PL" noProof="0" dirty="0"/>
          </a:p>
        </p:txBody>
      </p:sp>
    </p:spTree>
    <p:extLst>
      <p:ext uri="{BB962C8B-B14F-4D97-AF65-F5344CB8AC3E}">
        <p14:creationId xmlns="" xmlns:p14="http://schemas.microsoft.com/office/powerpoint/2010/main" val="10357397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7" name="Obraz 6"/>
          <p:cNvPicPr>
            <a:picLocks noChangeAspect="1"/>
          </p:cNvPicPr>
          <p:nvPr/>
        </p:nvPicPr>
        <p:blipFill rotWithShape="1">
          <a:blip r:embed="rId2" cstate="print">
            <a:extLst>
              <a:ext uri="{28A0092B-C50C-407E-A947-70E740481C1C}">
                <a14:useLocalDpi xmlns="" xmlns:a14="http://schemas.microsoft.com/office/drawing/2010/main" val="0"/>
              </a:ext>
            </a:extLst>
          </a:blip>
          <a:srcRect l="434" t="422"/>
          <a:stretch/>
        </p:blipFill>
        <p:spPr>
          <a:xfrm>
            <a:off x="0" y="0"/>
            <a:ext cx="12188952" cy="6857176"/>
          </a:xfrm>
          <a:prstGeom prst="rect">
            <a:avLst/>
          </a:prstGeom>
        </p:spPr>
      </p:pic>
      <p:sp>
        <p:nvSpPr>
          <p:cNvPr id="2" name="Tytuł 1"/>
          <p:cNvSpPr>
            <a:spLocks noGrp="1"/>
          </p:cNvSpPr>
          <p:nvPr>
            <p:ph type="title"/>
          </p:nvPr>
        </p:nvSpPr>
        <p:spPr>
          <a:xfrm>
            <a:off x="3352800" y="533400"/>
            <a:ext cx="7315200" cy="1828800"/>
          </a:xfrm>
        </p:spPr>
        <p:txBody>
          <a:bodyPr rtlCol="0" anchor="b">
            <a:normAutofit/>
          </a:bodyPr>
          <a:lstStyle>
            <a:lvl1pPr>
              <a:defRPr sz="4400"/>
            </a:lvl1pPr>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l-PL" noProof="0" smtClean="0"/>
              <a:t>Edytuj style wzorca tekstu</a:t>
            </a:r>
          </a:p>
        </p:txBody>
      </p:sp>
    </p:spTree>
    <p:extLst>
      <p:ext uri="{BB962C8B-B14F-4D97-AF65-F5344CB8AC3E}">
        <p14:creationId xmlns="" xmlns:p14="http://schemas.microsoft.com/office/powerpoint/2010/main" val="22795087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smtClean="0"/>
              <a:t>Kliknij, aby edytować styl</a:t>
            </a:r>
            <a:endParaRPr lang="pl-PL" noProof="0" dirty="0"/>
          </a:p>
        </p:txBody>
      </p:sp>
      <p:sp>
        <p:nvSpPr>
          <p:cNvPr id="3" name="Zawartość — symbol zastępczy 2"/>
          <p:cNvSpPr>
            <a:spLocks noGrp="1"/>
          </p:cNvSpPr>
          <p:nvPr>
            <p:ph sz="half" idx="1"/>
          </p:nvPr>
        </p:nvSpPr>
        <p:spPr>
          <a:xfrm>
            <a:off x="1524000" y="1825625"/>
            <a:ext cx="4389120" cy="3474720"/>
          </a:xfrm>
        </p:spPr>
        <p:txBody>
          <a:bodyPr rtlCol="0"/>
          <a:lstStyle/>
          <a:p>
            <a:pPr lvl="0" rtl="0"/>
            <a:r>
              <a:rPr lang="pl-PL" noProof="0" smtClean="0"/>
              <a:t>Edytuj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Zawartość — symbol zastępczy 3"/>
          <p:cNvSpPr>
            <a:spLocks noGrp="1"/>
          </p:cNvSpPr>
          <p:nvPr>
            <p:ph sz="half" idx="2"/>
          </p:nvPr>
        </p:nvSpPr>
        <p:spPr>
          <a:xfrm>
            <a:off x="6278880" y="1825625"/>
            <a:ext cx="4389120" cy="3474720"/>
          </a:xfrm>
        </p:spPr>
        <p:txBody>
          <a:bodyPr rtlCol="0"/>
          <a:lstStyle/>
          <a:p>
            <a:pPr lvl="0" rtl="0"/>
            <a:r>
              <a:rPr lang="pl-PL" noProof="0" smtClean="0"/>
              <a:t>Edytuj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p>
            <a:pPr rtl="0"/>
            <a:fld id="{5F03BCBF-5AA3-4918-8B75-4C96D0739A05}" type="datetime1">
              <a:rPr lang="pl-PL" noProof="0" smtClean="0"/>
              <a:pPr rtl="0"/>
              <a:t>31.05.2021</a:t>
            </a:fld>
            <a:endParaRPr lang="pl-PL" noProof="0" dirty="0"/>
          </a:p>
        </p:txBody>
      </p:sp>
      <p:sp>
        <p:nvSpPr>
          <p:cNvPr id="7" name="Numer slajdu — symbol zastępczy 6"/>
          <p:cNvSpPr>
            <a:spLocks noGrp="1"/>
          </p:cNvSpPr>
          <p:nvPr>
            <p:ph type="sldNum" sz="quarter" idx="12"/>
          </p:nvPr>
        </p:nvSpPr>
        <p:spPr/>
        <p:txBody>
          <a:bodyPr rtlCol="0"/>
          <a:lstStyle/>
          <a:p>
            <a:pPr rtl="0"/>
            <a:fld id="{289D71E3-7D81-4C24-B9D8-6B108755C64C}" type="slidenum">
              <a:rPr lang="pl-PL" noProof="0" smtClean="0"/>
              <a:pPr rtl="0"/>
              <a:t>‹#›</a:t>
            </a:fld>
            <a:endParaRPr lang="pl-PL" noProof="0" dirty="0"/>
          </a:p>
        </p:txBody>
      </p:sp>
    </p:spTree>
    <p:extLst>
      <p:ext uri="{BB962C8B-B14F-4D97-AF65-F5344CB8AC3E}">
        <p14:creationId xmlns="" xmlns:p14="http://schemas.microsoft.com/office/powerpoint/2010/main" val="1625302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Edytuj style wzorca tekstu</a:t>
            </a:r>
          </a:p>
        </p:txBody>
      </p:sp>
      <p:sp>
        <p:nvSpPr>
          <p:cNvPr id="4" name="Zawartość — symbol zastępczy 3"/>
          <p:cNvSpPr>
            <a:spLocks noGrp="1"/>
          </p:cNvSpPr>
          <p:nvPr>
            <p:ph sz="half" idx="2"/>
          </p:nvPr>
        </p:nvSpPr>
        <p:spPr>
          <a:xfrm>
            <a:off x="1524000" y="2624666"/>
            <a:ext cx="4389120" cy="2675467"/>
          </a:xfrm>
        </p:spPr>
        <p:txBody>
          <a:bodyPr rtlCol="0"/>
          <a:lstStyle/>
          <a:p>
            <a:pPr lvl="0" rtl="0"/>
            <a:r>
              <a:rPr lang="pl-PL" noProof="0" smtClean="0"/>
              <a:t>Edytuj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Tekst — symbol zastępczy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Edytuj style wzorca tekstu</a:t>
            </a:r>
          </a:p>
        </p:txBody>
      </p:sp>
      <p:sp>
        <p:nvSpPr>
          <p:cNvPr id="6" name="Zawartość — symbol zastępczy 5"/>
          <p:cNvSpPr>
            <a:spLocks noGrp="1"/>
          </p:cNvSpPr>
          <p:nvPr>
            <p:ph sz="quarter" idx="4"/>
          </p:nvPr>
        </p:nvSpPr>
        <p:spPr>
          <a:xfrm>
            <a:off x="6278880" y="2624666"/>
            <a:ext cx="4389120" cy="2675467"/>
          </a:xfrm>
        </p:spPr>
        <p:txBody>
          <a:bodyPr rtlCol="0"/>
          <a:lstStyle/>
          <a:p>
            <a:pPr lvl="0" rtl="0"/>
            <a:r>
              <a:rPr lang="pl-PL" noProof="0" smtClean="0"/>
              <a:t>Edytuj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8" name="Stopka — symbol zastępczy 7"/>
          <p:cNvSpPr>
            <a:spLocks noGrp="1"/>
          </p:cNvSpPr>
          <p:nvPr>
            <p:ph type="ftr" sz="quarter" idx="11"/>
          </p:nvPr>
        </p:nvSpPr>
        <p:spPr/>
        <p:txBody>
          <a:bodyPr rtlCol="0"/>
          <a:lstStyle/>
          <a:p>
            <a:pPr rtl="0"/>
            <a:r>
              <a:rPr lang="pl-PL" noProof="0" dirty="0" smtClean="0"/>
              <a:t>Dodaj stopkę</a:t>
            </a:r>
            <a:endParaRPr lang="pl-PL" noProof="0" dirty="0"/>
          </a:p>
        </p:txBody>
      </p:sp>
      <p:sp>
        <p:nvSpPr>
          <p:cNvPr id="7" name="Data — symbol zastępczy 6"/>
          <p:cNvSpPr>
            <a:spLocks noGrp="1"/>
          </p:cNvSpPr>
          <p:nvPr>
            <p:ph type="dt" sz="half" idx="10"/>
          </p:nvPr>
        </p:nvSpPr>
        <p:spPr/>
        <p:txBody>
          <a:bodyPr rtlCol="0"/>
          <a:lstStyle/>
          <a:p>
            <a:pPr rtl="0"/>
            <a:fld id="{C3132F86-46A3-4650-900C-F8A3D722850F}" type="datetime1">
              <a:rPr lang="pl-PL" noProof="0" smtClean="0"/>
              <a:pPr rtl="0"/>
              <a:t>31.05.2021</a:t>
            </a:fld>
            <a:endParaRPr lang="pl-PL" noProof="0" dirty="0"/>
          </a:p>
        </p:txBody>
      </p:sp>
      <p:sp>
        <p:nvSpPr>
          <p:cNvPr id="9" name="Numer slajdu — symbol zastępczy 8"/>
          <p:cNvSpPr>
            <a:spLocks noGrp="1"/>
          </p:cNvSpPr>
          <p:nvPr>
            <p:ph type="sldNum" sz="quarter" idx="12"/>
          </p:nvPr>
        </p:nvSpPr>
        <p:spPr/>
        <p:txBody>
          <a:bodyPr rtlCol="0"/>
          <a:lstStyle/>
          <a:p>
            <a:pPr rtl="0"/>
            <a:fld id="{289D71E3-7D81-4C24-B9D8-6B108755C64C}" type="slidenum">
              <a:rPr lang="pl-PL" noProof="0" smtClean="0"/>
              <a:pPr rtl="0"/>
              <a:t>‹#›</a:t>
            </a:fld>
            <a:endParaRPr lang="pl-PL" noProof="0" dirty="0"/>
          </a:p>
        </p:txBody>
      </p:sp>
    </p:spTree>
    <p:extLst>
      <p:ext uri="{BB962C8B-B14F-4D97-AF65-F5344CB8AC3E}">
        <p14:creationId xmlns="" xmlns:p14="http://schemas.microsoft.com/office/powerpoint/2010/main" val="29000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smtClean="0"/>
              <a:t>Kliknij, aby edytować styl</a:t>
            </a:r>
            <a:endParaRPr lang="pl-PL" noProof="0" dirty="0"/>
          </a:p>
        </p:txBody>
      </p:sp>
      <p:sp>
        <p:nvSpPr>
          <p:cNvPr id="4" name="Stopka — symbol zastępczy 3"/>
          <p:cNvSpPr>
            <a:spLocks noGrp="1"/>
          </p:cNvSpPr>
          <p:nvPr>
            <p:ph type="ftr" sz="quarter" idx="11"/>
          </p:nvPr>
        </p:nvSpPr>
        <p:spPr/>
        <p:txBody>
          <a:bodyPr rtlCol="0"/>
          <a:lstStyle/>
          <a:p>
            <a:pPr rtl="0"/>
            <a:r>
              <a:rPr lang="pl-PL" noProof="0" dirty="0" smtClean="0"/>
              <a:t>Dodaj stopkę</a:t>
            </a:r>
            <a:endParaRPr lang="pl-PL" noProof="0" dirty="0"/>
          </a:p>
        </p:txBody>
      </p:sp>
      <p:sp>
        <p:nvSpPr>
          <p:cNvPr id="3" name="Data — symbol zastępczy 2"/>
          <p:cNvSpPr>
            <a:spLocks noGrp="1"/>
          </p:cNvSpPr>
          <p:nvPr>
            <p:ph type="dt" sz="half" idx="10"/>
          </p:nvPr>
        </p:nvSpPr>
        <p:spPr/>
        <p:txBody>
          <a:bodyPr rtlCol="0"/>
          <a:lstStyle/>
          <a:p>
            <a:pPr rtl="0"/>
            <a:fld id="{826888BE-3A98-4D9E-85F0-472638AEA5D9}" type="datetime1">
              <a:rPr lang="pl-PL" noProof="0" smtClean="0"/>
              <a:pPr rtl="0"/>
              <a:t>31.05.2021</a:t>
            </a:fld>
            <a:endParaRPr lang="pl-PL" noProof="0" dirty="0"/>
          </a:p>
        </p:txBody>
      </p:sp>
      <p:sp>
        <p:nvSpPr>
          <p:cNvPr id="5" name="Numer slajdu — symbol zastępczy 4"/>
          <p:cNvSpPr>
            <a:spLocks noGrp="1"/>
          </p:cNvSpPr>
          <p:nvPr>
            <p:ph type="sldNum" sz="quarter" idx="12"/>
          </p:nvPr>
        </p:nvSpPr>
        <p:spPr/>
        <p:txBody>
          <a:bodyPr rtlCol="0"/>
          <a:lstStyle/>
          <a:p>
            <a:pPr rtl="0"/>
            <a:fld id="{289D71E3-7D81-4C24-B9D8-6B108755C64C}" type="slidenum">
              <a:rPr lang="pl-PL" noProof="0" smtClean="0"/>
              <a:pPr rtl="0"/>
              <a:t>‹#›</a:t>
            </a:fld>
            <a:endParaRPr lang="pl-PL" noProof="0" dirty="0"/>
          </a:p>
        </p:txBody>
      </p:sp>
    </p:spTree>
    <p:extLst>
      <p:ext uri="{BB962C8B-B14F-4D97-AF65-F5344CB8AC3E}">
        <p14:creationId xmlns="" xmlns:p14="http://schemas.microsoft.com/office/powerpoint/2010/main" val="6450255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topka — symbol zastępczy 2"/>
          <p:cNvSpPr>
            <a:spLocks noGrp="1"/>
          </p:cNvSpPr>
          <p:nvPr>
            <p:ph type="ftr" sz="quarter" idx="11"/>
          </p:nvPr>
        </p:nvSpPr>
        <p:spPr/>
        <p:txBody>
          <a:bodyPr rtlCol="0"/>
          <a:lstStyle/>
          <a:p>
            <a:pPr rtl="0"/>
            <a:r>
              <a:rPr lang="pl-PL" noProof="0" dirty="0" smtClean="0"/>
              <a:t>Dodaj stopkę</a:t>
            </a:r>
            <a:endParaRPr lang="pl-PL" noProof="0" dirty="0"/>
          </a:p>
        </p:txBody>
      </p:sp>
      <p:sp>
        <p:nvSpPr>
          <p:cNvPr id="2" name="Data — symbol zastępczy 1"/>
          <p:cNvSpPr>
            <a:spLocks noGrp="1"/>
          </p:cNvSpPr>
          <p:nvPr>
            <p:ph type="dt" sz="half" idx="10"/>
          </p:nvPr>
        </p:nvSpPr>
        <p:spPr/>
        <p:txBody>
          <a:bodyPr rtlCol="0"/>
          <a:lstStyle/>
          <a:p>
            <a:pPr rtl="0"/>
            <a:fld id="{1776BB3B-9908-4013-8E84-A0D7A78A8A92}" type="datetime1">
              <a:rPr lang="pl-PL" noProof="0" smtClean="0"/>
              <a:pPr rtl="0"/>
              <a:t>31.05.2021</a:t>
            </a:fld>
            <a:endParaRPr lang="pl-PL" noProof="0" dirty="0"/>
          </a:p>
        </p:txBody>
      </p:sp>
      <p:sp>
        <p:nvSpPr>
          <p:cNvPr id="4" name="Numer slajdu — symbol zastępczy 3"/>
          <p:cNvSpPr>
            <a:spLocks noGrp="1"/>
          </p:cNvSpPr>
          <p:nvPr>
            <p:ph type="sldNum" sz="quarter" idx="12"/>
          </p:nvPr>
        </p:nvSpPr>
        <p:spPr/>
        <p:txBody>
          <a:bodyPr rtlCol="0"/>
          <a:lstStyle/>
          <a:p>
            <a:pPr rtl="0"/>
            <a:fld id="{289D71E3-7D81-4C24-B9D8-6B108755C64C}" type="slidenum">
              <a:rPr lang="pl-PL" noProof="0" smtClean="0"/>
              <a:pPr rtl="0"/>
              <a:t>‹#›</a:t>
            </a:fld>
            <a:endParaRPr lang="pl-PL" noProof="0" dirty="0"/>
          </a:p>
        </p:txBody>
      </p:sp>
    </p:spTree>
    <p:extLst>
      <p:ext uri="{BB962C8B-B14F-4D97-AF65-F5344CB8AC3E}">
        <p14:creationId xmlns="" xmlns:p14="http://schemas.microsoft.com/office/powerpoint/2010/main" val="35800713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chor="b"/>
          <a:lstStyle>
            <a:lvl1pPr>
              <a:defRPr sz="3200"/>
            </a:lvl1pPr>
          </a:lstStyle>
          <a:p>
            <a:pPr rtl="0"/>
            <a:r>
              <a:rPr lang="pl-PL" noProof="0" smtClean="0"/>
              <a:t>Kliknij, aby edytować styl</a:t>
            </a:r>
            <a:endParaRPr lang="pl-PL" noProof="0" dirty="0"/>
          </a:p>
        </p:txBody>
      </p:sp>
      <p:sp>
        <p:nvSpPr>
          <p:cNvPr id="3" name="Zawartość — symbol zastępczy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pl-PL" noProof="0" smtClean="0"/>
              <a:t>Edytuj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Tekst — symbol zastępczy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smtClean="0"/>
              <a:t>Edytuj style wzorca tekstu</a:t>
            </a:r>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p>
            <a:pPr rtl="0"/>
            <a:fld id="{90471019-A2E4-4A3B-9AFD-4C223DBB2EB8}" type="datetime1">
              <a:rPr lang="pl-PL" noProof="0" smtClean="0"/>
              <a:pPr rtl="0"/>
              <a:t>31.05.2021</a:t>
            </a:fld>
            <a:endParaRPr lang="pl-PL" noProof="0" dirty="0"/>
          </a:p>
        </p:txBody>
      </p:sp>
      <p:sp>
        <p:nvSpPr>
          <p:cNvPr id="7" name="Numer slajdu — symbol zastępczy 6"/>
          <p:cNvSpPr>
            <a:spLocks noGrp="1"/>
          </p:cNvSpPr>
          <p:nvPr>
            <p:ph type="sldNum" sz="quarter" idx="12"/>
          </p:nvPr>
        </p:nvSpPr>
        <p:spPr/>
        <p:txBody>
          <a:bodyPr rtlCol="0"/>
          <a:lstStyle/>
          <a:p>
            <a:pPr rtl="0"/>
            <a:fld id="{289D71E3-7D81-4C24-B9D8-6B108755C64C}" type="slidenum">
              <a:rPr lang="pl-PL" noProof="0" smtClean="0"/>
              <a:pPr rtl="0"/>
              <a:t>‹#›</a:t>
            </a:fld>
            <a:endParaRPr lang="pl-PL" noProof="0" dirty="0"/>
          </a:p>
        </p:txBody>
      </p:sp>
    </p:spTree>
    <p:extLst>
      <p:ext uri="{BB962C8B-B14F-4D97-AF65-F5344CB8AC3E}">
        <p14:creationId xmlns="" xmlns:p14="http://schemas.microsoft.com/office/powerpoint/2010/main" val="8073542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az z podpisem">
    <p:spTree>
      <p:nvGrpSpPr>
        <p:cNvPr id="1" name=""/>
        <p:cNvGrpSpPr/>
        <p:nvPr/>
      </p:nvGrpSpPr>
      <p:grpSpPr>
        <a:xfrm>
          <a:off x="0" y="0"/>
          <a:ext cx="0" cy="0"/>
          <a:chOff x="0" y="0"/>
          <a:chExt cx="0" cy="0"/>
        </a:xfrm>
      </p:grpSpPr>
      <p:sp>
        <p:nvSpPr>
          <p:cNvPr id="8" name="Dowolny kształt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pl-PL" noProof="0" dirty="0"/>
          </a:p>
        </p:txBody>
      </p:sp>
      <p:sp>
        <p:nvSpPr>
          <p:cNvPr id="2" name="Tytuł 1"/>
          <p:cNvSpPr>
            <a:spLocks noGrp="1"/>
          </p:cNvSpPr>
          <p:nvPr>
            <p:ph type="title"/>
          </p:nvPr>
        </p:nvSpPr>
        <p:spPr/>
        <p:txBody>
          <a:bodyPr rtlCol="0" anchor="b"/>
          <a:lstStyle>
            <a:lvl1pPr>
              <a:defRPr sz="3200"/>
            </a:lvl1pPr>
          </a:lstStyle>
          <a:p>
            <a:pPr rtl="0"/>
            <a:r>
              <a:rPr lang="pl-PL" noProof="0" smtClean="0"/>
              <a:t>Kliknij, aby edytować styl</a:t>
            </a:r>
            <a:endParaRPr lang="pl-PL" noProof="0" dirty="0"/>
          </a:p>
        </p:txBody>
      </p:sp>
      <p:sp>
        <p:nvSpPr>
          <p:cNvPr id="12" name="Obraz — symbol zastępczy 11" descr="Pusty symbol zastępczy pozwalający dodać obraz. Kliknij symbol zastępczy i wybierz obraz, który chcesz dodać"/>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smtClean="0"/>
              <a:t>Kliknij ikonę, aby dodać obraz</a:t>
            </a:r>
            <a:endParaRPr lang="pl-PL" noProof="0" dirty="0"/>
          </a:p>
        </p:txBody>
      </p:sp>
      <p:sp>
        <p:nvSpPr>
          <p:cNvPr id="4" name="Tekst — symbol zastępczy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smtClean="0"/>
              <a:t>Edytuj style wzorca tekstu</a:t>
            </a:r>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p>
            <a:pPr rtl="0"/>
            <a:fld id="{A40CCD03-E16B-42BF-960A-88ED79A43D53}" type="datetime1">
              <a:rPr lang="pl-PL" noProof="0" smtClean="0"/>
              <a:pPr rtl="0"/>
              <a:t>31.05.2021</a:t>
            </a:fld>
            <a:endParaRPr lang="pl-PL" noProof="0" dirty="0"/>
          </a:p>
        </p:txBody>
      </p:sp>
      <p:sp>
        <p:nvSpPr>
          <p:cNvPr id="7" name="Numer slajdu — symbol zastępczy 6"/>
          <p:cNvSpPr>
            <a:spLocks noGrp="1"/>
          </p:cNvSpPr>
          <p:nvPr>
            <p:ph type="sldNum" sz="quarter" idx="12"/>
          </p:nvPr>
        </p:nvSpPr>
        <p:spPr/>
        <p:txBody>
          <a:bodyPr rtlCol="0"/>
          <a:lstStyle/>
          <a:p>
            <a:pPr rtl="0"/>
            <a:fld id="{289D71E3-7D81-4C24-B9D8-6B108755C64C}" type="slidenum">
              <a:rPr lang="pl-PL" noProof="0" smtClean="0"/>
              <a:pPr rtl="0"/>
              <a:t>‹#›</a:t>
            </a:fld>
            <a:endParaRPr lang="pl-PL" noProof="0" dirty="0"/>
          </a:p>
        </p:txBody>
      </p:sp>
    </p:spTree>
    <p:extLst>
      <p:ext uri="{BB962C8B-B14F-4D97-AF65-F5344CB8AC3E}">
        <p14:creationId xmlns="" xmlns:p14="http://schemas.microsoft.com/office/powerpoint/2010/main" val="6513188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az 6"/>
          <p:cNvPicPr>
            <a:picLocks noChangeAspect="1"/>
          </p:cNvPicPr>
          <p:nvPr userDrawn="1"/>
        </p:nvPicPr>
        <p:blipFill rotWithShape="1">
          <a:blip r:embed="rId16" cstate="print">
            <a:extLst>
              <a:ext uri="{28A0092B-C50C-407E-A947-70E740481C1C}">
                <a14:useLocalDpi xmlns="" xmlns:a14="http://schemas.microsoft.com/office/drawing/2010/main" val="0"/>
              </a:ext>
            </a:extLst>
          </a:blip>
          <a:srcRect l="525" t="511" r="525" b="2999"/>
          <a:stretch/>
        </p:blipFill>
        <p:spPr>
          <a:xfrm>
            <a:off x="0" y="0"/>
            <a:ext cx="12188826" cy="6858000"/>
          </a:xfrm>
          <a:prstGeom prst="rect">
            <a:avLst/>
          </a:prstGeom>
        </p:spPr>
      </p:pic>
      <p:sp>
        <p:nvSpPr>
          <p:cNvPr id="2" name="Tytuł — symbol zastępczy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pl-PL" noProof="0" dirty="0" smtClean="0"/>
              <a:t>Kliknij, aby edytować styl wzorca tytułu</a:t>
            </a:r>
            <a:endParaRPr lang="pl-PL" noProof="0" dirty="0"/>
          </a:p>
        </p:txBody>
      </p:sp>
      <p:sp>
        <p:nvSpPr>
          <p:cNvPr id="3" name="Tekst — symbol zastępczy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pl-PL" noProof="0" dirty="0" smtClean="0"/>
              <a:t>Kliknij, aby edytować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5" name="Stopka — symbol zastępczy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pl-PL" noProof="0" dirty="0" smtClean="0"/>
              <a:t>Dodaj stopkę</a:t>
            </a:r>
            <a:endParaRPr lang="pl-PL" noProof="0" dirty="0"/>
          </a:p>
        </p:txBody>
      </p:sp>
      <p:sp>
        <p:nvSpPr>
          <p:cNvPr id="4" name="Data — symbol zastępczy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52F703C6-C41D-4B5E-8F4D-BE257CA43F28}" type="datetime1">
              <a:rPr lang="pl-PL" noProof="0" smtClean="0"/>
              <a:pPr rtl="0"/>
              <a:t>31.05.2021</a:t>
            </a:fld>
            <a:endParaRPr lang="pl-PL" noProof="0" dirty="0"/>
          </a:p>
        </p:txBody>
      </p:sp>
      <p:sp>
        <p:nvSpPr>
          <p:cNvPr id="6" name="Numer slajdu — symbol zastępczy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pl-PL" noProof="0" smtClean="0"/>
              <a:pPr rtl="0"/>
              <a:t>‹#›</a:t>
            </a:fld>
            <a:endParaRPr lang="pl-PL" noProof="0" dirty="0"/>
          </a:p>
        </p:txBody>
      </p:sp>
    </p:spTree>
    <p:extLst>
      <p:ext uri="{BB962C8B-B14F-4D97-AF65-F5344CB8AC3E}">
        <p14:creationId xmlns=""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56653" y="1234440"/>
            <a:ext cx="7930197" cy="2091690"/>
          </a:xfrm>
        </p:spPr>
        <p:txBody>
          <a:bodyPr rtlCol="0">
            <a:noAutofit/>
          </a:bodyPr>
          <a:lstStyle/>
          <a:p>
            <a:pPr algn="ctr"/>
            <a:r>
              <a:rPr lang="en-US" sz="3600" b="1" i="1" dirty="0" smtClean="0"/>
              <a:t>Hand therapy as a tool to support the proper development of children</a:t>
            </a:r>
            <a:r>
              <a:rPr lang="pl-PL" sz="3600" b="1" i="1" dirty="0" smtClean="0"/>
              <a:t>’s</a:t>
            </a:r>
            <a:r>
              <a:rPr lang="en-US" sz="3600" b="1" i="1" dirty="0" smtClean="0"/>
              <a:t> and adolescents</a:t>
            </a:r>
            <a:r>
              <a:rPr lang="pl-PL" sz="3600" b="1" i="1" dirty="0" smtClean="0"/>
              <a:t>’ </a:t>
            </a:r>
            <a:r>
              <a:rPr lang="en-US" sz="3600" b="1" i="1" dirty="0" smtClean="0"/>
              <a:t>manual and graphomotor </a:t>
            </a:r>
            <a:r>
              <a:rPr lang="pl-PL" sz="3600" b="1" i="1" dirty="0" smtClean="0"/>
              <a:t>skills.</a:t>
            </a:r>
            <a:r>
              <a:rPr lang="en-US" sz="3600" b="1" i="1" dirty="0" smtClean="0"/>
              <a:t> </a:t>
            </a:r>
            <a:r>
              <a:rPr lang="pl-PL" sz="3600" b="1" i="1" dirty="0" smtClean="0"/>
              <a:t>©</a:t>
            </a:r>
            <a:endParaRPr lang="pl-PL" sz="3600" dirty="0"/>
          </a:p>
        </p:txBody>
      </p:sp>
    </p:spTree>
    <p:extLst>
      <p:ext uri="{BB962C8B-B14F-4D97-AF65-F5344CB8AC3E}">
        <p14:creationId xmlns="" xmlns:p14="http://schemas.microsoft.com/office/powerpoint/2010/main" val="37930220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8572" y="147490"/>
            <a:ext cx="4638866" cy="566866"/>
          </a:xfrm>
        </p:spPr>
        <p:txBody>
          <a:bodyPr>
            <a:normAutofit/>
          </a:bodyPr>
          <a:lstStyle/>
          <a:p>
            <a:r>
              <a:rPr lang="pl-PL" b="1" dirty="0" err="1" smtClean="0"/>
              <a:t>Hand</a:t>
            </a:r>
            <a:r>
              <a:rPr lang="pl-PL" b="1" dirty="0" smtClean="0"/>
              <a:t> </a:t>
            </a:r>
            <a:r>
              <a:rPr lang="pl-PL" b="1" dirty="0" err="1" smtClean="0"/>
              <a:t>therapy</a:t>
            </a:r>
            <a:r>
              <a:rPr lang="pl-PL" b="1" dirty="0" smtClean="0"/>
              <a:t> </a:t>
            </a:r>
            <a:r>
              <a:rPr lang="pl-PL" b="1" dirty="0" err="1" smtClean="0"/>
              <a:t>objectives</a:t>
            </a:r>
            <a:r>
              <a:rPr lang="pl-PL" b="1" dirty="0" smtClean="0"/>
              <a:t>: </a:t>
            </a:r>
            <a:endParaRPr lang="pl-PL" dirty="0"/>
          </a:p>
        </p:txBody>
      </p:sp>
      <p:sp>
        <p:nvSpPr>
          <p:cNvPr id="3" name="Symbol zastępczy zawartości 2"/>
          <p:cNvSpPr>
            <a:spLocks noGrp="1"/>
          </p:cNvSpPr>
          <p:nvPr>
            <p:ph idx="1"/>
          </p:nvPr>
        </p:nvSpPr>
        <p:spPr>
          <a:xfrm>
            <a:off x="263352" y="800100"/>
            <a:ext cx="10690432" cy="2986090"/>
          </a:xfrm>
        </p:spPr>
        <p:txBody>
          <a:bodyPr>
            <a:normAutofit/>
          </a:bodyPr>
          <a:lstStyle/>
          <a:p>
            <a:pPr marL="45720" lvl="0" indent="0">
              <a:buNone/>
            </a:pPr>
            <a:r>
              <a:rPr lang="en-US" sz="3200" b="1" dirty="0" smtClean="0"/>
              <a:t>Development</a:t>
            </a:r>
            <a:r>
              <a:rPr lang="en-US" sz="3200" dirty="0" smtClean="0"/>
              <a:t> </a:t>
            </a:r>
            <a:r>
              <a:rPr lang="en-US" sz="3200" b="1" dirty="0" smtClean="0"/>
              <a:t>of the correct writing technique</a:t>
            </a:r>
            <a:r>
              <a:rPr lang="pl-PL" sz="3200" b="1" dirty="0" smtClean="0"/>
              <a:t> </a:t>
            </a:r>
            <a:r>
              <a:rPr lang="en-US" sz="3200" dirty="0" smtClean="0"/>
              <a:t>including: </a:t>
            </a:r>
            <a:endParaRPr lang="pl-PL" sz="3200" dirty="0" smtClean="0"/>
          </a:p>
          <a:p>
            <a:pPr marL="45720" lvl="0" indent="0">
              <a:buNone/>
            </a:pPr>
            <a:r>
              <a:rPr lang="en-US" sz="3200" dirty="0" smtClean="0"/>
              <a:t>correcting incorrect motor habits (incorrectly holding utensils in the hand, incorrect muscle tension in the hands), improving the skills of proper use of writing tools. </a:t>
            </a:r>
            <a:r>
              <a:rPr lang="pl-PL" dirty="0"/>
              <a:t/>
            </a:r>
            <a:br>
              <a:rPr lang="pl-PL" dirty="0"/>
            </a:br>
            <a:endParaRPr lang="pl-PL" dirty="0" smtClean="0"/>
          </a:p>
        </p:txBody>
      </p:sp>
    </p:spTree>
    <p:extLst>
      <p:ext uri="{BB962C8B-B14F-4D97-AF65-F5344CB8AC3E}">
        <p14:creationId xmlns="" xmlns:p14="http://schemas.microsoft.com/office/powerpoint/2010/main" val="33022781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8572" y="147490"/>
            <a:ext cx="5138932" cy="638304"/>
          </a:xfrm>
        </p:spPr>
        <p:txBody>
          <a:bodyPr>
            <a:normAutofit/>
          </a:bodyPr>
          <a:lstStyle/>
          <a:p>
            <a:r>
              <a:rPr lang="pl-PL" b="1" dirty="0" err="1" smtClean="0"/>
              <a:t>Hand</a:t>
            </a:r>
            <a:r>
              <a:rPr lang="pl-PL" b="1" dirty="0" smtClean="0"/>
              <a:t> </a:t>
            </a:r>
            <a:r>
              <a:rPr lang="pl-PL" b="1" dirty="0" err="1" smtClean="0"/>
              <a:t>therapy</a:t>
            </a:r>
            <a:r>
              <a:rPr lang="pl-PL" b="1" dirty="0" smtClean="0"/>
              <a:t> </a:t>
            </a:r>
            <a:r>
              <a:rPr lang="pl-PL" b="1" dirty="0" err="1" smtClean="0"/>
              <a:t>objectives</a:t>
            </a:r>
            <a:r>
              <a:rPr lang="pl-PL" b="1" dirty="0" smtClean="0"/>
              <a:t>:</a:t>
            </a:r>
            <a:endParaRPr lang="pl-PL" dirty="0"/>
          </a:p>
        </p:txBody>
      </p:sp>
      <p:sp>
        <p:nvSpPr>
          <p:cNvPr id="3" name="Symbol zastępczy zawartości 2"/>
          <p:cNvSpPr>
            <a:spLocks noGrp="1"/>
          </p:cNvSpPr>
          <p:nvPr>
            <p:ph idx="1"/>
          </p:nvPr>
        </p:nvSpPr>
        <p:spPr>
          <a:xfrm>
            <a:off x="263352" y="800100"/>
            <a:ext cx="11075208" cy="5474970"/>
          </a:xfrm>
        </p:spPr>
        <p:txBody>
          <a:bodyPr>
            <a:normAutofit/>
          </a:bodyPr>
          <a:lstStyle/>
          <a:p>
            <a:pPr marL="45720" lvl="0" indent="0">
              <a:buNone/>
            </a:pPr>
            <a:r>
              <a:rPr lang="en-US" sz="3200" b="1" dirty="0" smtClean="0"/>
              <a:t>Stimulating writing and drawing skills: </a:t>
            </a:r>
            <a:r>
              <a:rPr lang="en-US" sz="3200" dirty="0" smtClean="0"/>
              <a:t>including: </a:t>
            </a:r>
            <a:endParaRPr lang="pl-PL" sz="3200" dirty="0" smtClean="0"/>
          </a:p>
          <a:p>
            <a:pPr marL="45720" lvl="0" indent="0">
              <a:buNone/>
            </a:pPr>
            <a:r>
              <a:rPr lang="en-US" sz="3200" dirty="0" smtClean="0"/>
              <a:t>entering rulings and squares, improving the graphic level of drawings and handwriting, as well as writing / drawing in accordance with the commands. </a:t>
            </a:r>
            <a:r>
              <a:rPr lang="pl-PL" sz="3200" dirty="0" smtClean="0"/>
              <a:t>W</a:t>
            </a:r>
            <a:r>
              <a:rPr lang="en-US" sz="3200" dirty="0" smtClean="0"/>
              <a:t>e</a:t>
            </a:r>
            <a:r>
              <a:rPr lang="pl-PL" sz="3200" dirty="0" smtClean="0"/>
              <a:t> </a:t>
            </a:r>
            <a:r>
              <a:rPr lang="pl-PL" sz="3200" dirty="0" err="1" smtClean="0"/>
              <a:t>can</a:t>
            </a:r>
            <a:r>
              <a:rPr lang="en-US" sz="3200" dirty="0" smtClean="0"/>
              <a:t> also develop important interpersonal and intrapersonal competences such as concentration and following orders. </a:t>
            </a:r>
            <a:r>
              <a:rPr lang="pl-PL" dirty="0"/>
              <a:t/>
            </a:r>
            <a:br>
              <a:rPr lang="pl-PL" dirty="0"/>
            </a:br>
            <a:endParaRPr lang="pl-PL" dirty="0"/>
          </a:p>
        </p:txBody>
      </p:sp>
    </p:spTree>
    <p:extLst>
      <p:ext uri="{BB962C8B-B14F-4D97-AF65-F5344CB8AC3E}">
        <p14:creationId xmlns="" xmlns:p14="http://schemas.microsoft.com/office/powerpoint/2010/main" val="3278359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8572" y="147490"/>
            <a:ext cx="4710304" cy="781180"/>
          </a:xfrm>
        </p:spPr>
        <p:txBody>
          <a:bodyPr>
            <a:normAutofit/>
          </a:bodyPr>
          <a:lstStyle/>
          <a:p>
            <a:r>
              <a:rPr lang="pl-PL" b="1" dirty="0" err="1" smtClean="0"/>
              <a:t>Hand</a:t>
            </a:r>
            <a:r>
              <a:rPr lang="pl-PL" b="1" dirty="0" smtClean="0"/>
              <a:t> </a:t>
            </a:r>
            <a:r>
              <a:rPr lang="pl-PL" b="1" dirty="0" err="1" smtClean="0"/>
              <a:t>therapy</a:t>
            </a:r>
            <a:r>
              <a:rPr lang="pl-PL" b="1" dirty="0" smtClean="0"/>
              <a:t> </a:t>
            </a:r>
            <a:r>
              <a:rPr lang="pl-PL" b="1" dirty="0" err="1" smtClean="0"/>
              <a:t>objectives</a:t>
            </a:r>
            <a:endParaRPr lang="pl-PL" dirty="0"/>
          </a:p>
        </p:txBody>
      </p:sp>
      <p:sp>
        <p:nvSpPr>
          <p:cNvPr id="3" name="Symbol zastępczy zawartości 2"/>
          <p:cNvSpPr>
            <a:spLocks noGrp="1"/>
          </p:cNvSpPr>
          <p:nvPr>
            <p:ph idx="1"/>
          </p:nvPr>
        </p:nvSpPr>
        <p:spPr>
          <a:xfrm>
            <a:off x="309522" y="1214422"/>
            <a:ext cx="11029038" cy="5060648"/>
          </a:xfrm>
        </p:spPr>
        <p:txBody>
          <a:bodyPr>
            <a:normAutofit/>
          </a:bodyPr>
          <a:lstStyle/>
          <a:p>
            <a:pPr marL="45720" lvl="0" indent="0">
              <a:buNone/>
            </a:pPr>
            <a:r>
              <a:rPr lang="en-GB" b="1" dirty="0" smtClean="0"/>
              <a:t>Developing children's speech: </a:t>
            </a:r>
            <a:r>
              <a:rPr lang="en-GB" dirty="0" smtClean="0"/>
              <a:t>- by stimulating gross and fine motor skills.</a:t>
            </a:r>
          </a:p>
          <a:p>
            <a:pPr marL="45720" lvl="0" indent="0">
              <a:buNone/>
            </a:pPr>
            <a:endParaRPr lang="en-GB" dirty="0" smtClean="0"/>
          </a:p>
          <a:p>
            <a:pPr marL="45720" lvl="0" indent="0">
              <a:buNone/>
            </a:pPr>
            <a:r>
              <a:rPr lang="en-GB" dirty="0" smtClean="0"/>
              <a:t> Movement increases vocalization - when babies begin to crawls they actually start vocalizing. During hand therapy classes, speech is additionally stimulated, and a passive and active vocabulary is developed. During exercises involving the hands and the whole body, the brain </a:t>
            </a:r>
            <a:r>
              <a:rPr lang="en-GB" dirty="0" err="1" smtClean="0"/>
              <a:t>centers</a:t>
            </a:r>
            <a:r>
              <a:rPr lang="en-GB" dirty="0" smtClean="0"/>
              <a:t> responsible for speech are stimulated (both its reception and understanding, as well as its creation). Without graphomotor skills, it is more difficult for a child to speak, because the hand and speech motor areas in the human brain are very close to each other. </a:t>
            </a:r>
            <a:r>
              <a:rPr lang="pl-PL" b="1" dirty="0"/>
              <a:t/>
            </a:r>
            <a:br>
              <a:rPr lang="pl-PL" b="1" dirty="0"/>
            </a:br>
            <a:endParaRPr lang="pl-PL" dirty="0"/>
          </a:p>
        </p:txBody>
      </p:sp>
    </p:spTree>
    <p:extLst>
      <p:ext uri="{BB962C8B-B14F-4D97-AF65-F5344CB8AC3E}">
        <p14:creationId xmlns="" xmlns:p14="http://schemas.microsoft.com/office/powerpoint/2010/main" val="7983053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30681" y="332656"/>
            <a:ext cx="6050633" cy="659160"/>
          </a:xfrm>
        </p:spPr>
        <p:txBody>
          <a:bodyPr/>
          <a:lstStyle/>
          <a:p>
            <a:r>
              <a:rPr lang="pl-PL" dirty="0" smtClean="0"/>
              <a:t>W</a:t>
            </a:r>
            <a:r>
              <a:rPr lang="en-US" dirty="0" err="1" smtClean="0"/>
              <a:t>ork</a:t>
            </a:r>
            <a:r>
              <a:rPr lang="en-US" dirty="0" smtClean="0"/>
              <a:t> areas in hand therapy</a:t>
            </a:r>
            <a:endParaRPr lang="pl-PL" dirty="0"/>
          </a:p>
        </p:txBody>
      </p:sp>
      <p:sp>
        <p:nvSpPr>
          <p:cNvPr id="3" name="Symbol zastępczy zawartości 2"/>
          <p:cNvSpPr>
            <a:spLocks noGrp="1"/>
          </p:cNvSpPr>
          <p:nvPr>
            <p:ph idx="1"/>
          </p:nvPr>
        </p:nvSpPr>
        <p:spPr>
          <a:xfrm>
            <a:off x="809588" y="1428736"/>
            <a:ext cx="10975043" cy="4724164"/>
          </a:xfrm>
        </p:spPr>
        <p:txBody>
          <a:bodyPr>
            <a:normAutofit/>
          </a:bodyPr>
          <a:lstStyle/>
          <a:p>
            <a:r>
              <a:rPr lang="en-US" sz="2400" dirty="0" smtClean="0"/>
              <a:t>Correct clerical grip - hands, fingers)</a:t>
            </a:r>
            <a:endParaRPr lang="pl-PL" sz="2400" dirty="0">
              <a:latin typeface="Times New Roman" panose="02020603050405020304" pitchFamily="18" charset="0"/>
              <a:cs typeface="Times New Roman" panose="02020603050405020304" pitchFamily="18" charset="0"/>
            </a:endParaRPr>
          </a:p>
          <a:p>
            <a:r>
              <a:rPr lang="en-US" sz="2400" b="1" dirty="0" smtClean="0"/>
              <a:t>Hand as a whole </a:t>
            </a:r>
            <a:r>
              <a:rPr lang="en-US" sz="2400" dirty="0" smtClean="0"/>
              <a:t>(from shoulder to hand</a:t>
            </a:r>
            <a:r>
              <a:rPr lang="pl-PL" sz="2400" dirty="0" smtClean="0"/>
              <a:t>)</a:t>
            </a:r>
            <a:endParaRPr lang="pl-PL" altLang="pl-PL" sz="2400" b="1" dirty="0">
              <a:solidFill>
                <a:srgbClr val="000000"/>
              </a:solidFill>
              <a:latin typeface="Times New Roman" pitchFamily="18" charset="0"/>
              <a:cs typeface="Times New Roman" pitchFamily="18" charset="0"/>
            </a:endParaRPr>
          </a:p>
          <a:p>
            <a:r>
              <a:rPr lang="en-US" sz="2400" b="1" dirty="0" smtClean="0"/>
              <a:t>Correct posture </a:t>
            </a:r>
            <a:r>
              <a:rPr lang="en-US" sz="2400" dirty="0" smtClean="0"/>
              <a:t>(upright, walking, while working on tables)</a:t>
            </a: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818980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err="1" smtClean="0"/>
              <a:t>Plannig</a:t>
            </a:r>
            <a:r>
              <a:rPr lang="en-GB" dirty="0" smtClean="0"/>
              <a:t> of the work in classes</a:t>
            </a:r>
            <a:endParaRPr lang="en-GB" dirty="0"/>
          </a:p>
        </p:txBody>
      </p:sp>
    </p:spTree>
    <p:extLst>
      <p:ext uri="{BB962C8B-B14F-4D97-AF65-F5344CB8AC3E}">
        <p14:creationId xmlns="" xmlns:p14="http://schemas.microsoft.com/office/powerpoint/2010/main" val="3903053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algn="ctr"/>
            <a:r>
              <a:rPr lang="en-US" dirty="0" smtClean="0"/>
              <a:t>Stages </a:t>
            </a:r>
            <a:r>
              <a:rPr lang="pl-PL" dirty="0" smtClean="0"/>
              <a:t>of </a:t>
            </a:r>
            <a:r>
              <a:rPr lang="pl-PL" dirty="0" err="1" smtClean="0"/>
              <a:t>work</a:t>
            </a:r>
            <a:r>
              <a:rPr lang="pl-PL" dirty="0" smtClean="0"/>
              <a:t> </a:t>
            </a:r>
            <a:r>
              <a:rPr lang="pl-PL" dirty="0" err="1" smtClean="0"/>
              <a:t>during</a:t>
            </a:r>
            <a:r>
              <a:rPr lang="pl-PL" dirty="0" smtClean="0"/>
              <a:t> </a:t>
            </a:r>
            <a:r>
              <a:rPr lang="en-US" dirty="0" smtClean="0"/>
              <a:t>classes in hand therapy </a:t>
            </a:r>
            <a:r>
              <a:rPr lang="pl-PL" dirty="0" smtClean="0"/>
              <a:t/>
            </a:r>
            <a:br>
              <a:rPr lang="pl-PL" dirty="0" smtClean="0"/>
            </a:br>
            <a:r>
              <a:rPr lang="en-US" dirty="0" smtClean="0"/>
              <a:t>and their goals</a:t>
            </a:r>
            <a:r>
              <a:rPr lang="pl-PL" dirty="0" smtClean="0"/>
              <a:t>.</a:t>
            </a:r>
            <a:endParaRPr lang="pl-PL" dirty="0"/>
          </a:p>
        </p:txBody>
      </p:sp>
      <p:graphicFrame>
        <p:nvGraphicFramePr>
          <p:cNvPr id="4" name="Zawartość — symbol zastępczy 3" descr="Proces z akcentem przedstawiający 3 grupy rozmieszczone od lewej do prawej z opisami zadań w obszarze każdej grupy"/>
          <p:cNvGraphicFramePr>
            <a:graphicFrameLocks noGrp="1"/>
          </p:cNvGraphicFramePr>
          <p:nvPr>
            <p:ph idx="1"/>
            <p:extLst>
              <p:ext uri="{D42A27DB-BD31-4B8C-83A1-F6EECF244321}">
                <p14:modId xmlns="" xmlns:p14="http://schemas.microsoft.com/office/powerpoint/2010/main" val="1777525336"/>
              </p:ext>
            </p:extLst>
          </p:nvPr>
        </p:nvGraphicFramePr>
        <p:xfrm>
          <a:off x="380960" y="1428736"/>
          <a:ext cx="11503655" cy="562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284929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9829800" cy="615602"/>
          </a:xfrm>
        </p:spPr>
        <p:txBody>
          <a:bodyPr rtlCol="0">
            <a:normAutofit fontScale="90000"/>
          </a:bodyPr>
          <a:lstStyle/>
          <a:p>
            <a:r>
              <a:rPr lang="en-US" dirty="0" smtClean="0"/>
              <a:t>Stages </a:t>
            </a:r>
            <a:r>
              <a:rPr lang="pl-PL" dirty="0" smtClean="0"/>
              <a:t>of </a:t>
            </a:r>
            <a:r>
              <a:rPr lang="pl-PL" dirty="0" err="1" smtClean="0"/>
              <a:t>work</a:t>
            </a:r>
            <a:r>
              <a:rPr lang="pl-PL" dirty="0" smtClean="0"/>
              <a:t> </a:t>
            </a:r>
            <a:r>
              <a:rPr lang="pl-PL" dirty="0" err="1" smtClean="0"/>
              <a:t>during</a:t>
            </a:r>
            <a:r>
              <a:rPr lang="pl-PL" dirty="0" smtClean="0"/>
              <a:t> </a:t>
            </a:r>
            <a:r>
              <a:rPr lang="en-US" dirty="0" smtClean="0"/>
              <a:t>classes in hand therapy and their goals</a:t>
            </a:r>
            <a:r>
              <a:rPr lang="pl-PL" dirty="0" smtClean="0"/>
              <a:t>.</a:t>
            </a:r>
            <a:endParaRPr lang="pl-PL" dirty="0"/>
          </a:p>
        </p:txBody>
      </p:sp>
      <p:graphicFrame>
        <p:nvGraphicFramePr>
          <p:cNvPr id="4" name="Zawartość — symbol zastępczy 3" descr="Proces z akcentem przedstawiający 3 grupy rozmieszczone od lewej do prawej z opisami zadań w obszarze każdej grupy"/>
          <p:cNvGraphicFramePr>
            <a:graphicFrameLocks noGrp="1"/>
          </p:cNvGraphicFramePr>
          <p:nvPr>
            <p:ph idx="1"/>
            <p:extLst>
              <p:ext uri="{D42A27DB-BD31-4B8C-83A1-F6EECF244321}">
                <p14:modId xmlns="" xmlns:p14="http://schemas.microsoft.com/office/powerpoint/2010/main" val="1694827533"/>
              </p:ext>
            </p:extLst>
          </p:nvPr>
        </p:nvGraphicFramePr>
        <p:xfrm>
          <a:off x="378823" y="1196752"/>
          <a:ext cx="11678194" cy="5569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768455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a:bodyPr>
          <a:lstStyle/>
          <a:p>
            <a:r>
              <a:rPr lang="en-US" sz="2800" dirty="0" smtClean="0"/>
              <a:t>Stages </a:t>
            </a:r>
            <a:r>
              <a:rPr lang="pl-PL" sz="2800" dirty="0" smtClean="0"/>
              <a:t>of </a:t>
            </a:r>
            <a:r>
              <a:rPr lang="pl-PL" sz="2800" dirty="0" err="1" smtClean="0"/>
              <a:t>work</a:t>
            </a:r>
            <a:r>
              <a:rPr lang="pl-PL" sz="2800" dirty="0" smtClean="0"/>
              <a:t> </a:t>
            </a:r>
            <a:r>
              <a:rPr lang="pl-PL" sz="2800" dirty="0" err="1" smtClean="0"/>
              <a:t>during</a:t>
            </a:r>
            <a:r>
              <a:rPr lang="pl-PL" sz="2800" dirty="0" smtClean="0"/>
              <a:t> </a:t>
            </a:r>
            <a:r>
              <a:rPr lang="en-US" sz="2800" dirty="0" smtClean="0"/>
              <a:t>classes in hand therapy and their goals</a:t>
            </a:r>
            <a:r>
              <a:rPr lang="pl-PL" sz="2800" dirty="0" smtClean="0"/>
              <a:t>.</a:t>
            </a:r>
            <a:endParaRPr lang="pl-PL" sz="2800" dirty="0"/>
          </a:p>
        </p:txBody>
      </p:sp>
      <p:graphicFrame>
        <p:nvGraphicFramePr>
          <p:cNvPr id="4" name="Zawartość — symbol zastępczy 3" descr="Proces z akcentem przedstawiający 3 grupy rozmieszczone od lewej do prawej z opisami zadań w obszarze każdej grupy"/>
          <p:cNvGraphicFramePr>
            <a:graphicFrameLocks noGrp="1"/>
          </p:cNvGraphicFramePr>
          <p:nvPr>
            <p:ph idx="1"/>
            <p:extLst>
              <p:ext uri="{D42A27DB-BD31-4B8C-83A1-F6EECF244321}">
                <p14:modId xmlns="" xmlns:p14="http://schemas.microsoft.com/office/powerpoint/2010/main" val="2336539724"/>
              </p:ext>
            </p:extLst>
          </p:nvPr>
        </p:nvGraphicFramePr>
        <p:xfrm>
          <a:off x="378823" y="1428736"/>
          <a:ext cx="11646531" cy="5337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651423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0110" y="491490"/>
            <a:ext cx="10677843" cy="1065302"/>
          </a:xfrm>
        </p:spPr>
        <p:txBody>
          <a:bodyPr>
            <a:normAutofit/>
          </a:bodyPr>
          <a:lstStyle/>
          <a:p>
            <a:r>
              <a:rPr lang="en-GB" dirty="0" smtClean="0"/>
              <a:t>Stage 1: Whole body exercises and stimulating underlying sensory systems: </a:t>
            </a:r>
            <a:r>
              <a:rPr lang="en-GB" dirty="0" err="1" smtClean="0"/>
              <a:t>proprioception</a:t>
            </a:r>
            <a:r>
              <a:rPr lang="en-GB" dirty="0" smtClean="0"/>
              <a:t>, touch, balance etc.</a:t>
            </a:r>
            <a:endParaRPr lang="en-GB" dirty="0"/>
          </a:p>
        </p:txBody>
      </p:sp>
      <p:sp>
        <p:nvSpPr>
          <p:cNvPr id="3" name="Symbol zastępczy zawartości 2"/>
          <p:cNvSpPr>
            <a:spLocks noGrp="1"/>
          </p:cNvSpPr>
          <p:nvPr>
            <p:ph idx="1"/>
          </p:nvPr>
        </p:nvSpPr>
        <p:spPr>
          <a:xfrm>
            <a:off x="695400" y="1916833"/>
            <a:ext cx="11089232" cy="2700888"/>
          </a:xfrm>
        </p:spPr>
        <p:txBody>
          <a:bodyPr>
            <a:normAutofit/>
          </a:bodyPr>
          <a:lstStyle/>
          <a:p>
            <a:r>
              <a:rPr lang="en-GB" dirty="0" smtClean="0"/>
              <a:t>Frequently it is the shortest stage of the class. The length of the exercises depends on the child's needs.. </a:t>
            </a:r>
          </a:p>
          <a:p>
            <a:r>
              <a:rPr lang="en-GB" dirty="0" smtClean="0"/>
              <a:t>If we are dealing with a child who has great needs for deep feeling, then this part should be relatively longer.</a:t>
            </a:r>
          </a:p>
        </p:txBody>
      </p:sp>
    </p:spTree>
    <p:extLst>
      <p:ext uri="{BB962C8B-B14F-4D97-AF65-F5344CB8AC3E}">
        <p14:creationId xmlns="" xmlns:p14="http://schemas.microsoft.com/office/powerpoint/2010/main" val="22406734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0110" y="491490"/>
            <a:ext cx="10677843" cy="1065302"/>
          </a:xfrm>
        </p:spPr>
        <p:txBody>
          <a:bodyPr>
            <a:normAutofit/>
          </a:bodyPr>
          <a:lstStyle/>
          <a:p>
            <a:r>
              <a:rPr lang="en-US" dirty="0" smtClean="0"/>
              <a:t>Stage 1: Whole body exercise</a:t>
            </a:r>
            <a:r>
              <a:rPr lang="pl-PL" dirty="0" smtClean="0"/>
              <a:t>s</a:t>
            </a:r>
            <a:r>
              <a:rPr lang="en-US" dirty="0" smtClean="0"/>
              <a:t> and stimulating underlying sensory systems: </a:t>
            </a:r>
            <a:r>
              <a:rPr lang="en-US" dirty="0" err="1" smtClean="0"/>
              <a:t>proprioception</a:t>
            </a:r>
            <a:r>
              <a:rPr lang="en-US" dirty="0" smtClean="0"/>
              <a:t>, touch, balance</a:t>
            </a:r>
            <a:r>
              <a:rPr lang="pl-PL" dirty="0" smtClean="0"/>
              <a:t> etc.</a:t>
            </a:r>
            <a:endParaRPr lang="pl-PL" dirty="0"/>
          </a:p>
        </p:txBody>
      </p:sp>
      <p:sp>
        <p:nvSpPr>
          <p:cNvPr id="3" name="Symbol zastępczy zawartości 2"/>
          <p:cNvSpPr>
            <a:spLocks noGrp="1"/>
          </p:cNvSpPr>
          <p:nvPr>
            <p:ph idx="1"/>
          </p:nvPr>
        </p:nvSpPr>
        <p:spPr>
          <a:xfrm>
            <a:off x="695400" y="1916833"/>
            <a:ext cx="11089232" cy="2700888"/>
          </a:xfrm>
        </p:spPr>
        <p:txBody>
          <a:bodyPr>
            <a:normAutofit/>
          </a:bodyPr>
          <a:lstStyle/>
          <a:p>
            <a:r>
              <a:rPr lang="en-US" dirty="0" smtClean="0"/>
              <a:t>In this part, we involve the whole body, its large parts, such as arms and legs - this is a preliminary stage for further exercises that will require greater isolation of movement, planning, coordination and control. </a:t>
            </a:r>
            <a:endParaRPr lang="pl-PL" dirty="0" smtClean="0"/>
          </a:p>
          <a:p>
            <a:r>
              <a:rPr lang="en-US" dirty="0" err="1" smtClean="0"/>
              <a:t>Proprioceptive</a:t>
            </a:r>
            <a:r>
              <a:rPr lang="en-US" dirty="0" smtClean="0"/>
              <a:t> stimulation gives the child the opportunity to better control their own body, the ability to plan movements from large to very precise, and also influences the normalization of muscle tone.</a:t>
            </a:r>
            <a:r>
              <a:rPr lang="pl-PL" dirty="0" smtClean="0"/>
              <a:t>. </a:t>
            </a:r>
          </a:p>
        </p:txBody>
      </p:sp>
    </p:spTree>
    <p:extLst>
      <p:ext uri="{BB962C8B-B14F-4D97-AF65-F5344CB8AC3E}">
        <p14:creationId xmlns="" xmlns:p14="http://schemas.microsoft.com/office/powerpoint/2010/main" val="2370690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610" y="2125980"/>
            <a:ext cx="6730050" cy="1034415"/>
          </a:xfrm>
        </p:spPr>
        <p:txBody>
          <a:bodyPr>
            <a:normAutofit/>
          </a:bodyPr>
          <a:lstStyle/>
          <a:p>
            <a:r>
              <a:rPr lang="pl-PL" dirty="0" err="1" smtClean="0"/>
              <a:t>What</a:t>
            </a:r>
            <a:r>
              <a:rPr lang="pl-PL" dirty="0" smtClean="0"/>
              <a:t> </a:t>
            </a:r>
            <a:r>
              <a:rPr lang="pl-PL" dirty="0" err="1" smtClean="0"/>
              <a:t>is</a:t>
            </a:r>
            <a:r>
              <a:rPr lang="pl-PL" dirty="0" smtClean="0"/>
              <a:t> </a:t>
            </a:r>
            <a:r>
              <a:rPr lang="pl-PL" dirty="0" err="1" smtClean="0"/>
              <a:t>Hand</a:t>
            </a:r>
            <a:r>
              <a:rPr lang="pl-PL" dirty="0" smtClean="0"/>
              <a:t> </a:t>
            </a:r>
            <a:r>
              <a:rPr lang="pl-PL" dirty="0" err="1" smtClean="0"/>
              <a:t>therapy</a:t>
            </a:r>
            <a:r>
              <a:rPr lang="pl-PL" dirty="0" smtClean="0"/>
              <a:t>?</a:t>
            </a:r>
            <a:endParaRPr lang="pl-PL" dirty="0"/>
          </a:p>
        </p:txBody>
      </p:sp>
      <p:sp>
        <p:nvSpPr>
          <p:cNvPr id="4" name="Symbol zastępczy tekstu 3"/>
          <p:cNvSpPr>
            <a:spLocks noGrp="1"/>
          </p:cNvSpPr>
          <p:nvPr>
            <p:ph type="body" idx="1"/>
          </p:nvPr>
        </p:nvSpPr>
        <p:spPr>
          <a:xfrm>
            <a:off x="5832906" y="3889374"/>
            <a:ext cx="1849439" cy="914400"/>
          </a:xfrm>
        </p:spPr>
        <p:txBody>
          <a:bodyPr>
            <a:normAutofit fontScale="85000" lnSpcReduction="20000"/>
          </a:bodyPr>
          <a:lstStyle/>
          <a:p>
            <a:r>
              <a:rPr lang="en-GB" dirty="0" smtClean="0"/>
              <a:t>Statement</a:t>
            </a:r>
            <a:r>
              <a:rPr lang="pl-PL" dirty="0" smtClean="0"/>
              <a:t> of </a:t>
            </a:r>
            <a:r>
              <a:rPr lang="pl-PL" dirty="0" err="1" smtClean="0"/>
              <a:t>purpose</a:t>
            </a:r>
            <a:endParaRPr lang="pl-PL" dirty="0" smtClean="0"/>
          </a:p>
          <a:p>
            <a:r>
              <a:rPr lang="pl-PL" dirty="0" err="1" smtClean="0"/>
              <a:t>Objectives</a:t>
            </a:r>
            <a:endParaRPr lang="pl-PL" dirty="0" smtClean="0"/>
          </a:p>
          <a:p>
            <a:endParaRPr lang="pl-PL" dirty="0"/>
          </a:p>
        </p:txBody>
      </p:sp>
    </p:spTree>
    <p:extLst>
      <p:ext uri="{BB962C8B-B14F-4D97-AF65-F5344CB8AC3E}">
        <p14:creationId xmlns="" xmlns:p14="http://schemas.microsoft.com/office/powerpoint/2010/main" val="14135997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83432" y="116633"/>
            <a:ext cx="10585176" cy="864095"/>
          </a:xfrm>
        </p:spPr>
        <p:txBody>
          <a:bodyPr>
            <a:normAutofit fontScale="90000"/>
          </a:bodyPr>
          <a:lstStyle/>
          <a:p>
            <a:pPr algn="ctr"/>
            <a:r>
              <a:rPr lang="en-US" dirty="0" smtClean="0"/>
              <a:t>Stage 2: Swing exercises - i.e. engaging the entire hand from the shoulder girdle to the forearm</a:t>
            </a:r>
            <a:endParaRPr lang="pl-PL" dirty="0"/>
          </a:p>
        </p:txBody>
      </p:sp>
      <p:sp>
        <p:nvSpPr>
          <p:cNvPr id="3" name="Symbol zastępczy zawartości 2"/>
          <p:cNvSpPr>
            <a:spLocks noGrp="1"/>
          </p:cNvSpPr>
          <p:nvPr>
            <p:ph idx="1"/>
          </p:nvPr>
        </p:nvSpPr>
        <p:spPr>
          <a:xfrm>
            <a:off x="911424" y="1412776"/>
            <a:ext cx="10801200" cy="3422525"/>
          </a:xfrm>
        </p:spPr>
        <p:txBody>
          <a:bodyPr>
            <a:normAutofit/>
          </a:bodyPr>
          <a:lstStyle/>
          <a:p>
            <a:pPr marL="0" indent="0">
              <a:buNone/>
            </a:pPr>
            <a:r>
              <a:rPr lang="en-US" sz="2400" dirty="0" smtClean="0"/>
              <a:t>This is one of the most important stages, because it influences the adoption of the correct posture during table work (and not only), but above all it strengthens the entire upper limb and the structures that build it.</a:t>
            </a:r>
            <a:endParaRPr lang="pl-PL" sz="2400" dirty="0" smtClean="0"/>
          </a:p>
          <a:p>
            <a:pPr marL="0" indent="0">
              <a:buNone/>
            </a:pPr>
            <a:r>
              <a:rPr lang="en-US" sz="2400" dirty="0" smtClean="0"/>
              <a:t>It is a group of exercises that primarily involves the shoulder girdle and builds the central stabilization of the body. </a:t>
            </a:r>
            <a:endParaRPr lang="pl-PL" sz="2400" dirty="0" smtClean="0"/>
          </a:p>
          <a:p>
            <a:pPr marL="0" indent="0">
              <a:buNone/>
            </a:pPr>
            <a:r>
              <a:rPr lang="en-US" sz="2400" dirty="0" smtClean="0"/>
              <a:t>The amount of time spent on these exercises depends on the severity of the child's problems.</a:t>
            </a:r>
            <a:r>
              <a:rPr lang="pl-PL" sz="2400" dirty="0" smtClean="0"/>
              <a:t> </a:t>
            </a:r>
            <a:endParaRPr lang="pl-PL" sz="2400" dirty="0"/>
          </a:p>
        </p:txBody>
      </p:sp>
    </p:spTree>
    <p:extLst>
      <p:ext uri="{BB962C8B-B14F-4D97-AF65-F5344CB8AC3E}">
        <p14:creationId xmlns="" xmlns:p14="http://schemas.microsoft.com/office/powerpoint/2010/main" val="25873204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95340" y="1714488"/>
            <a:ext cx="10485473" cy="3586720"/>
          </a:xfrm>
        </p:spPr>
        <p:txBody>
          <a:bodyPr>
            <a:normAutofit/>
          </a:bodyPr>
          <a:lstStyle/>
          <a:p>
            <a:r>
              <a:rPr lang="en-GB" dirty="0" smtClean="0"/>
              <a:t>This stage of the exercises will be longer, the earlier problems arose during the observation stage.</a:t>
            </a:r>
          </a:p>
          <a:p>
            <a:r>
              <a:rPr lang="en-GB" dirty="0" smtClean="0"/>
              <a:t> If difficulties and limitations are already observed in the overall picture of the child and in the patterns of posture and movement, it automatically means that this part should be proportionately the longest of all.</a:t>
            </a:r>
            <a:endParaRPr lang="en-GB" dirty="0"/>
          </a:p>
        </p:txBody>
      </p:sp>
    </p:spTree>
    <p:extLst>
      <p:ext uri="{BB962C8B-B14F-4D97-AF65-F5344CB8AC3E}">
        <p14:creationId xmlns="" xmlns:p14="http://schemas.microsoft.com/office/powerpoint/2010/main" val="17108839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83432" y="260648"/>
            <a:ext cx="10597381" cy="5040560"/>
          </a:xfrm>
        </p:spPr>
        <p:txBody>
          <a:bodyPr>
            <a:normAutofit/>
          </a:bodyPr>
          <a:lstStyle/>
          <a:p>
            <a:pPr marL="0" indent="0">
              <a:buNone/>
            </a:pPr>
            <a:endParaRPr lang="pl-PL" dirty="0" smtClean="0"/>
          </a:p>
          <a:p>
            <a:pPr marL="0" indent="0">
              <a:buNone/>
            </a:pPr>
            <a:endParaRPr lang="pl-PL" dirty="0" smtClean="0"/>
          </a:p>
          <a:p>
            <a:pPr marL="0" indent="0">
              <a:buNone/>
            </a:pPr>
            <a:r>
              <a:rPr lang="en-US" dirty="0" smtClean="0"/>
              <a:t>They are intended especially for children:</a:t>
            </a:r>
            <a:endParaRPr lang="pl-PL" dirty="0" smtClean="0"/>
          </a:p>
          <a:p>
            <a:pPr marL="0" indent="0">
              <a:buNone/>
            </a:pPr>
            <a:r>
              <a:rPr lang="en-US" dirty="0" smtClean="0"/>
              <a:t> - with severe impairment of manual dexterity, requiring additional teacher's work to compensate for deficiencies</a:t>
            </a:r>
            <a:endParaRPr lang="pl-PL" dirty="0" smtClean="0"/>
          </a:p>
          <a:p>
            <a:pPr marL="0" indent="0">
              <a:buNone/>
            </a:pPr>
            <a:endParaRPr lang="pl-PL" dirty="0" smtClean="0"/>
          </a:p>
          <a:p>
            <a:pPr marL="0" indent="0">
              <a:buNone/>
            </a:pPr>
            <a:r>
              <a:rPr lang="en-US" dirty="0" smtClean="0"/>
              <a:t> - ambidextrous </a:t>
            </a:r>
            <a:endParaRPr lang="pl-PL" dirty="0" smtClean="0"/>
          </a:p>
          <a:p>
            <a:pPr marL="0" indent="0">
              <a:buNone/>
            </a:pPr>
            <a:r>
              <a:rPr lang="en-US" dirty="0" smtClean="0"/>
              <a:t>- left-handers with reduced manual dexterity.</a:t>
            </a:r>
            <a:endParaRPr lang="pl-PL" dirty="0"/>
          </a:p>
          <a:p>
            <a:pPr marL="0" indent="0">
              <a:buNone/>
            </a:pPr>
            <a:r>
              <a:rPr lang="pl-PL" dirty="0"/>
              <a:t/>
            </a:r>
            <a:br>
              <a:rPr lang="pl-PL" dirty="0"/>
            </a:br>
            <a:endParaRPr lang="pl-PL" dirty="0"/>
          </a:p>
        </p:txBody>
      </p:sp>
    </p:spTree>
    <p:extLst>
      <p:ext uri="{BB962C8B-B14F-4D97-AF65-F5344CB8AC3E}">
        <p14:creationId xmlns="" xmlns:p14="http://schemas.microsoft.com/office/powerpoint/2010/main" val="11893450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4390" y="304800"/>
            <a:ext cx="10746423" cy="604857"/>
          </a:xfrm>
        </p:spPr>
        <p:txBody>
          <a:bodyPr>
            <a:normAutofit fontScale="90000"/>
          </a:bodyPr>
          <a:lstStyle/>
          <a:p>
            <a:r>
              <a:rPr lang="en-US" sz="2400" u="sng" dirty="0" smtClean="0"/>
              <a:t>The key to the smooth functioning of the hand, and therefore its mobility, are efficient joints</a:t>
            </a:r>
            <a:r>
              <a:rPr lang="en-US" sz="2400" dirty="0" smtClean="0"/>
              <a:t>:</a:t>
            </a:r>
            <a:endParaRPr lang="pl-PL" sz="2400" dirty="0"/>
          </a:p>
        </p:txBody>
      </p:sp>
      <p:sp>
        <p:nvSpPr>
          <p:cNvPr id="8" name="Symbol zastępczy tekstu 7"/>
          <p:cNvSpPr>
            <a:spLocks noGrp="1"/>
          </p:cNvSpPr>
          <p:nvPr>
            <p:ph type="body" idx="1"/>
          </p:nvPr>
        </p:nvSpPr>
        <p:spPr>
          <a:xfrm>
            <a:off x="1153318" y="1106816"/>
            <a:ext cx="5054283" cy="377188"/>
          </a:xfrm>
        </p:spPr>
        <p:txBody>
          <a:bodyPr>
            <a:normAutofit fontScale="92500" lnSpcReduction="10000"/>
          </a:bodyPr>
          <a:lstStyle/>
          <a:p>
            <a:r>
              <a:rPr lang="pl-PL" dirty="0" err="1" smtClean="0"/>
              <a:t>Shoulder</a:t>
            </a:r>
            <a:r>
              <a:rPr lang="pl-PL" dirty="0" smtClean="0"/>
              <a:t> </a:t>
            </a:r>
            <a:r>
              <a:rPr lang="pl-PL" dirty="0" err="1" smtClean="0"/>
              <a:t>girdle</a:t>
            </a:r>
            <a:r>
              <a:rPr lang="pl-PL" dirty="0" smtClean="0"/>
              <a:t>:</a:t>
            </a:r>
            <a:endParaRPr lang="pl-PL" dirty="0"/>
          </a:p>
        </p:txBody>
      </p:sp>
      <p:sp>
        <p:nvSpPr>
          <p:cNvPr id="7" name="Symbol zastępczy zawartości 6"/>
          <p:cNvSpPr>
            <a:spLocks noGrp="1"/>
          </p:cNvSpPr>
          <p:nvPr>
            <p:ph sz="half" idx="2"/>
          </p:nvPr>
        </p:nvSpPr>
        <p:spPr>
          <a:xfrm>
            <a:off x="502921" y="1923087"/>
            <a:ext cx="3794760" cy="2181225"/>
          </a:xfrm>
        </p:spPr>
        <p:txBody>
          <a:bodyPr>
            <a:normAutofit fontScale="92500" lnSpcReduction="20000"/>
          </a:bodyPr>
          <a:lstStyle/>
          <a:p>
            <a:pPr>
              <a:buFontTx/>
              <a:buChar char="-"/>
            </a:pPr>
            <a:r>
              <a:rPr lang="en-US" dirty="0" smtClean="0">
                <a:solidFill>
                  <a:srgbClr val="FF0000"/>
                </a:solidFill>
              </a:rPr>
              <a:t>Raising and lowering the shoulders </a:t>
            </a:r>
            <a:endParaRPr lang="pl-PL" dirty="0" smtClean="0">
              <a:solidFill>
                <a:srgbClr val="FF0000"/>
              </a:solidFill>
            </a:endParaRPr>
          </a:p>
          <a:p>
            <a:pPr>
              <a:buFontTx/>
              <a:buChar char="-"/>
            </a:pPr>
            <a:r>
              <a:rPr lang="en-US" dirty="0" smtClean="0">
                <a:solidFill>
                  <a:srgbClr val="FF0000"/>
                </a:solidFill>
              </a:rPr>
              <a:t>Protraction and retraction - forward and backward movements with the arms </a:t>
            </a:r>
            <a:endParaRPr lang="pl-PL" dirty="0" smtClean="0">
              <a:solidFill>
                <a:srgbClr val="FF0000"/>
              </a:solidFill>
            </a:endParaRPr>
          </a:p>
          <a:p>
            <a:pPr>
              <a:buFontTx/>
              <a:buChar char="-"/>
            </a:pPr>
            <a:r>
              <a:rPr lang="en-US" dirty="0" smtClean="0"/>
              <a:t>The extent of the protraction is always greater than that of the retraction</a:t>
            </a:r>
            <a:endParaRPr lang="pl-PL" dirty="0"/>
          </a:p>
        </p:txBody>
      </p:sp>
    </p:spTree>
    <p:extLst>
      <p:ext uri="{BB962C8B-B14F-4D97-AF65-F5344CB8AC3E}">
        <p14:creationId xmlns="" xmlns:p14="http://schemas.microsoft.com/office/powerpoint/2010/main" val="13538524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4390" y="304800"/>
            <a:ext cx="10746423" cy="604857"/>
          </a:xfrm>
        </p:spPr>
        <p:txBody>
          <a:bodyPr>
            <a:normAutofit fontScale="90000"/>
          </a:bodyPr>
          <a:lstStyle/>
          <a:p>
            <a:r>
              <a:rPr lang="en-US" sz="2400" u="sng" dirty="0" smtClean="0"/>
              <a:t>The key to the smooth functioning of the hand, and therefore its mobility, are efficient joints</a:t>
            </a:r>
            <a:r>
              <a:rPr lang="en-US" sz="2400" dirty="0" smtClean="0"/>
              <a:t>:</a:t>
            </a:r>
            <a:r>
              <a:rPr lang="pl-PL" sz="2400" u="sng" dirty="0" smtClean="0"/>
              <a:t>:</a:t>
            </a:r>
            <a:endParaRPr lang="pl-PL" sz="2400" dirty="0"/>
          </a:p>
        </p:txBody>
      </p:sp>
      <p:sp>
        <p:nvSpPr>
          <p:cNvPr id="9" name="Symbol zastępczy tekstu 8"/>
          <p:cNvSpPr>
            <a:spLocks noGrp="1"/>
          </p:cNvSpPr>
          <p:nvPr>
            <p:ph type="body" sz="quarter" idx="3"/>
          </p:nvPr>
        </p:nvSpPr>
        <p:spPr>
          <a:xfrm>
            <a:off x="623392" y="1268760"/>
            <a:ext cx="4572000" cy="434338"/>
          </a:xfrm>
        </p:spPr>
        <p:txBody>
          <a:bodyPr/>
          <a:lstStyle/>
          <a:p>
            <a:r>
              <a:rPr lang="pl-PL" dirty="0" err="1" smtClean="0"/>
              <a:t>Arm</a:t>
            </a:r>
            <a:r>
              <a:rPr lang="pl-PL" dirty="0" smtClean="0"/>
              <a:t>:</a:t>
            </a:r>
            <a:endParaRPr lang="pl-PL" dirty="0"/>
          </a:p>
        </p:txBody>
      </p:sp>
      <p:sp>
        <p:nvSpPr>
          <p:cNvPr id="10" name="Symbol zastępczy zawartości 9"/>
          <p:cNvSpPr>
            <a:spLocks noGrp="1"/>
          </p:cNvSpPr>
          <p:nvPr>
            <p:ph sz="quarter" idx="4"/>
          </p:nvPr>
        </p:nvSpPr>
        <p:spPr>
          <a:xfrm>
            <a:off x="1631504" y="1624013"/>
            <a:ext cx="9865096" cy="4657705"/>
          </a:xfrm>
        </p:spPr>
        <p:txBody>
          <a:bodyPr>
            <a:normAutofit lnSpcReduction="10000"/>
          </a:bodyPr>
          <a:lstStyle/>
          <a:p>
            <a:pPr>
              <a:buNone/>
            </a:pPr>
            <a:r>
              <a:rPr lang="en-US" dirty="0" smtClean="0"/>
              <a:t>Shoulder joint: </a:t>
            </a:r>
            <a:endParaRPr lang="pl-PL" dirty="0" smtClean="0"/>
          </a:p>
          <a:p>
            <a:r>
              <a:rPr lang="en-US" dirty="0" smtClean="0"/>
              <a:t>Flexion </a:t>
            </a:r>
            <a:endParaRPr lang="pl-PL" dirty="0" smtClean="0"/>
          </a:p>
          <a:p>
            <a:r>
              <a:rPr lang="en-US" dirty="0" smtClean="0"/>
              <a:t>Straight</a:t>
            </a:r>
            <a:r>
              <a:rPr lang="pl-PL" dirty="0" err="1" smtClean="0"/>
              <a:t>ing</a:t>
            </a:r>
            <a:r>
              <a:rPr lang="pl-PL" dirty="0" smtClean="0"/>
              <a:t> </a:t>
            </a:r>
          </a:p>
          <a:p>
            <a:r>
              <a:rPr lang="en-US" dirty="0" smtClean="0"/>
              <a:t>Abduction </a:t>
            </a:r>
            <a:endParaRPr lang="pl-PL" dirty="0" smtClean="0"/>
          </a:p>
          <a:p>
            <a:r>
              <a:rPr lang="pl-PL" dirty="0" err="1" smtClean="0"/>
              <a:t>Adduction</a:t>
            </a:r>
            <a:endParaRPr lang="pl-PL" dirty="0" smtClean="0"/>
          </a:p>
          <a:p>
            <a:r>
              <a:rPr lang="en-US" dirty="0" smtClean="0"/>
              <a:t>External rotation</a:t>
            </a:r>
            <a:endParaRPr lang="pl-PL" dirty="0" smtClean="0"/>
          </a:p>
          <a:p>
            <a:r>
              <a:rPr lang="pl-PL" dirty="0" err="1" smtClean="0"/>
              <a:t>Internal</a:t>
            </a:r>
            <a:r>
              <a:rPr lang="pl-PL" dirty="0" smtClean="0"/>
              <a:t> </a:t>
            </a:r>
            <a:r>
              <a:rPr lang="pl-PL" dirty="0" err="1" smtClean="0"/>
              <a:t>rotation</a:t>
            </a:r>
            <a:r>
              <a:rPr lang="en-US" dirty="0" smtClean="0"/>
              <a:t> </a:t>
            </a:r>
            <a:endParaRPr lang="pl-PL" dirty="0" smtClean="0"/>
          </a:p>
          <a:p>
            <a:pPr>
              <a:buNone/>
            </a:pPr>
            <a:r>
              <a:rPr lang="pl-PL" dirty="0" smtClean="0"/>
              <a:t>   </a:t>
            </a:r>
            <a:r>
              <a:rPr lang="en-US" dirty="0" smtClean="0"/>
              <a:t>Elbow joint: Flexion </a:t>
            </a:r>
            <a:endParaRPr lang="pl-PL" dirty="0" smtClean="0"/>
          </a:p>
          <a:p>
            <a:r>
              <a:rPr lang="pl-PL" dirty="0" smtClean="0"/>
              <a:t>  </a:t>
            </a:r>
            <a:r>
              <a:rPr lang="en-US" dirty="0" err="1" smtClean="0"/>
              <a:t>Straighte</a:t>
            </a:r>
            <a:r>
              <a:rPr lang="pl-PL" dirty="0" err="1" smtClean="0"/>
              <a:t>ing</a:t>
            </a:r>
            <a:endParaRPr lang="pl-PL" dirty="0" smtClean="0"/>
          </a:p>
          <a:p>
            <a:r>
              <a:rPr lang="pl-PL" dirty="0" smtClean="0"/>
              <a:t>  </a:t>
            </a:r>
            <a:r>
              <a:rPr lang="en-US" dirty="0" err="1" smtClean="0"/>
              <a:t>Supination</a:t>
            </a:r>
            <a:r>
              <a:rPr lang="en-US" dirty="0" smtClean="0"/>
              <a:t> and </a:t>
            </a:r>
            <a:r>
              <a:rPr lang="en-US" dirty="0" err="1" smtClean="0"/>
              <a:t>pronation</a:t>
            </a:r>
            <a:endParaRPr lang="pl-PL" dirty="0"/>
          </a:p>
        </p:txBody>
      </p:sp>
    </p:spTree>
    <p:extLst>
      <p:ext uri="{BB962C8B-B14F-4D97-AF65-F5344CB8AC3E}">
        <p14:creationId xmlns="" xmlns:p14="http://schemas.microsoft.com/office/powerpoint/2010/main" val="9862579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5400" y="404664"/>
            <a:ext cx="11408971" cy="925972"/>
          </a:xfrm>
        </p:spPr>
        <p:txBody>
          <a:bodyPr>
            <a:normAutofit fontScale="90000"/>
          </a:bodyPr>
          <a:lstStyle/>
          <a:p>
            <a:pPr algn="ctr"/>
            <a:r>
              <a:rPr lang="en-US" b="1" dirty="0" smtClean="0"/>
              <a:t>Stage 3: Manual, manipulative and precise exercises - improving the forearm, hand and fingers</a:t>
            </a:r>
            <a:endParaRPr lang="pl-PL" b="1" dirty="0"/>
          </a:p>
        </p:txBody>
      </p:sp>
      <p:sp>
        <p:nvSpPr>
          <p:cNvPr id="3" name="Symbol zastępczy zawartości 2"/>
          <p:cNvSpPr>
            <a:spLocks noGrp="1"/>
          </p:cNvSpPr>
          <p:nvPr>
            <p:ph idx="1"/>
          </p:nvPr>
        </p:nvSpPr>
        <p:spPr>
          <a:xfrm>
            <a:off x="623393" y="1447801"/>
            <a:ext cx="11377264" cy="4357463"/>
          </a:xfrm>
        </p:spPr>
        <p:txBody>
          <a:bodyPr>
            <a:normAutofit/>
          </a:bodyPr>
          <a:lstStyle/>
          <a:p>
            <a:pPr marL="0" indent="0">
              <a:buNone/>
            </a:pPr>
            <a:r>
              <a:rPr lang="en-US" dirty="0" smtClean="0"/>
              <a:t>This is the stage </a:t>
            </a:r>
            <a:r>
              <a:rPr lang="en-US" dirty="0" err="1" smtClean="0"/>
              <a:t>wh</a:t>
            </a:r>
            <a:r>
              <a:rPr lang="pl-PL" dirty="0" smtClean="0"/>
              <a:t>ich </a:t>
            </a:r>
            <a:r>
              <a:rPr lang="pl-PL" dirty="0" err="1" smtClean="0"/>
              <a:t>takes</a:t>
            </a:r>
            <a:r>
              <a:rPr lang="pl-PL" dirty="0" smtClean="0"/>
              <a:t> a lot of time. </a:t>
            </a:r>
          </a:p>
          <a:p>
            <a:pPr marL="0" indent="0">
              <a:buNone/>
            </a:pPr>
            <a:r>
              <a:rPr lang="en-US" dirty="0" smtClean="0"/>
              <a:t>At </a:t>
            </a:r>
            <a:r>
              <a:rPr lang="en-US" dirty="0" smtClean="0"/>
              <a:t>this stage, we focus on several areas: </a:t>
            </a:r>
            <a:endParaRPr lang="pl-PL" dirty="0" smtClean="0"/>
          </a:p>
          <a:p>
            <a:pPr marL="0" indent="0">
              <a:buNone/>
            </a:pPr>
            <a:r>
              <a:rPr lang="pl-PL" dirty="0" smtClean="0"/>
              <a:t>-</a:t>
            </a:r>
            <a:r>
              <a:rPr lang="en-US" dirty="0" smtClean="0"/>
              <a:t>Improving </a:t>
            </a:r>
            <a:r>
              <a:rPr lang="en-US" dirty="0" smtClean="0"/>
              <a:t>the forearm - especially on the correct positioning of the forearm during manual, manipulative and precise activities (balance between </a:t>
            </a:r>
            <a:r>
              <a:rPr lang="en-US" dirty="0" err="1" smtClean="0"/>
              <a:t>supination</a:t>
            </a:r>
            <a:r>
              <a:rPr lang="en-US" dirty="0" smtClean="0"/>
              <a:t> and </a:t>
            </a:r>
            <a:r>
              <a:rPr lang="en-US" dirty="0" err="1" smtClean="0"/>
              <a:t>pronation</a:t>
            </a:r>
            <a:r>
              <a:rPr lang="en-US" dirty="0" smtClean="0"/>
              <a:t>)</a:t>
            </a:r>
            <a:endParaRPr lang="pl-PL" dirty="0" smtClean="0"/>
          </a:p>
          <a:p>
            <a:pPr marL="0" indent="0">
              <a:buNone/>
            </a:pPr>
            <a:r>
              <a:rPr lang="pl-PL" dirty="0" smtClean="0"/>
              <a:t>-</a:t>
            </a:r>
            <a:r>
              <a:rPr lang="en-US" dirty="0" smtClean="0"/>
              <a:t> </a:t>
            </a:r>
            <a:r>
              <a:rPr lang="en-US" dirty="0" smtClean="0"/>
              <a:t>Improving the wrist - needed, among others for </a:t>
            </a:r>
            <a:r>
              <a:rPr lang="en-US" dirty="0" smtClean="0"/>
              <a:t>drawing</a:t>
            </a:r>
            <a:r>
              <a:rPr lang="pl-PL" dirty="0" smtClean="0"/>
              <a:t> </a:t>
            </a:r>
            <a:r>
              <a:rPr lang="pl-PL" dirty="0" err="1" smtClean="0"/>
              <a:t>the</a:t>
            </a:r>
            <a:r>
              <a:rPr lang="pl-PL" dirty="0" smtClean="0"/>
              <a:t> </a:t>
            </a:r>
            <a:r>
              <a:rPr lang="pl-PL" dirty="0" err="1" smtClean="0"/>
              <a:t>arcs</a:t>
            </a:r>
            <a:r>
              <a:rPr lang="pl-PL" dirty="0" smtClean="0"/>
              <a:t>.</a:t>
            </a:r>
            <a:endParaRPr lang="pl-PL" sz="2400" dirty="0" smtClean="0"/>
          </a:p>
        </p:txBody>
      </p:sp>
    </p:spTree>
    <p:extLst>
      <p:ext uri="{BB962C8B-B14F-4D97-AF65-F5344CB8AC3E}">
        <p14:creationId xmlns="" xmlns:p14="http://schemas.microsoft.com/office/powerpoint/2010/main" val="3329821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5400" y="404664"/>
            <a:ext cx="11408971" cy="925972"/>
          </a:xfrm>
        </p:spPr>
        <p:txBody>
          <a:bodyPr>
            <a:normAutofit fontScale="90000"/>
          </a:bodyPr>
          <a:lstStyle/>
          <a:p>
            <a:pPr algn="ctr"/>
            <a:r>
              <a:rPr lang="en-US" b="1" dirty="0" smtClean="0"/>
              <a:t>Stage 3: Manual, manipulative and precise exercises - improving the forearm, hand and fingers</a:t>
            </a:r>
            <a:endParaRPr lang="pl-PL" b="1" dirty="0"/>
          </a:p>
        </p:txBody>
      </p:sp>
      <p:sp>
        <p:nvSpPr>
          <p:cNvPr id="3" name="Symbol zastępczy zawartości 2"/>
          <p:cNvSpPr>
            <a:spLocks noGrp="1"/>
          </p:cNvSpPr>
          <p:nvPr>
            <p:ph idx="1"/>
          </p:nvPr>
        </p:nvSpPr>
        <p:spPr>
          <a:xfrm>
            <a:off x="1775519" y="1447801"/>
            <a:ext cx="10225137" cy="4357463"/>
          </a:xfrm>
        </p:spPr>
        <p:txBody>
          <a:bodyPr>
            <a:normAutofit/>
          </a:bodyPr>
          <a:lstStyle/>
          <a:p>
            <a:pPr>
              <a:buFontTx/>
              <a:buChar char="-"/>
            </a:pPr>
            <a:r>
              <a:rPr lang="en-US" sz="2400" dirty="0" smtClean="0"/>
              <a:t>Improving the whole hand - finger strength, grip </a:t>
            </a:r>
            <a:endParaRPr lang="pl-PL" sz="2400" dirty="0" smtClean="0"/>
          </a:p>
          <a:p>
            <a:pPr>
              <a:buFontTx/>
              <a:buChar char="-"/>
            </a:pPr>
            <a:r>
              <a:rPr lang="en-US" sz="2400" dirty="0" err="1" smtClean="0"/>
              <a:t>Str</a:t>
            </a:r>
            <a:r>
              <a:rPr lang="pl-PL" sz="2400" dirty="0" err="1" smtClean="0"/>
              <a:t>enghtening</a:t>
            </a:r>
            <a:r>
              <a:rPr lang="en-US" sz="2400" dirty="0" smtClean="0"/>
              <a:t> </a:t>
            </a:r>
            <a:r>
              <a:rPr lang="en-US" sz="2400" dirty="0" smtClean="0"/>
              <a:t>all cooperating fingers </a:t>
            </a:r>
            <a:endParaRPr lang="pl-PL" sz="2400" dirty="0" smtClean="0"/>
          </a:p>
          <a:p>
            <a:pPr>
              <a:buFontTx/>
              <a:buChar char="-"/>
            </a:pPr>
            <a:r>
              <a:rPr lang="pl-PL" sz="2400" dirty="0" smtClean="0"/>
              <a:t>Developing</a:t>
            </a:r>
            <a:r>
              <a:rPr lang="en-US" sz="2400" dirty="0" smtClean="0"/>
              <a:t> </a:t>
            </a:r>
            <a:r>
              <a:rPr lang="en-US" sz="2400" dirty="0" smtClean="0"/>
              <a:t>individual </a:t>
            </a:r>
            <a:r>
              <a:rPr lang="en-US" sz="2400" dirty="0" smtClean="0"/>
              <a:t>fingers</a:t>
            </a:r>
            <a:r>
              <a:rPr lang="pl-PL" sz="2400" dirty="0" smtClean="0"/>
              <a:t>’s </a:t>
            </a:r>
            <a:r>
              <a:rPr lang="pl-PL" sz="2400" dirty="0" err="1" smtClean="0"/>
              <a:t>movements</a:t>
            </a:r>
            <a:r>
              <a:rPr lang="en-US" sz="2400" dirty="0" smtClean="0"/>
              <a:t> </a:t>
            </a:r>
            <a:r>
              <a:rPr lang="en-US" sz="2400" dirty="0" smtClean="0"/>
              <a:t>that work together to provide a precise </a:t>
            </a:r>
            <a:r>
              <a:rPr lang="en-US" sz="2400" dirty="0" smtClean="0"/>
              <a:t>grip</a:t>
            </a:r>
            <a:r>
              <a:rPr lang="pl-PL" sz="2400" dirty="0" smtClean="0"/>
              <a:t>.</a:t>
            </a:r>
            <a:endParaRPr lang="pl-PL" sz="2400" dirty="0"/>
          </a:p>
          <a:p>
            <a:pPr marL="0" indent="0">
              <a:buNone/>
            </a:pPr>
            <a:endParaRPr lang="pl-PL" sz="2400" dirty="0" smtClean="0"/>
          </a:p>
        </p:txBody>
      </p:sp>
    </p:spTree>
    <p:extLst>
      <p:ext uri="{BB962C8B-B14F-4D97-AF65-F5344CB8AC3E}">
        <p14:creationId xmlns="" xmlns:p14="http://schemas.microsoft.com/office/powerpoint/2010/main" val="32752502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67408" y="764704"/>
            <a:ext cx="9900592" cy="4538816"/>
          </a:xfrm>
        </p:spPr>
        <p:txBody>
          <a:bodyPr>
            <a:normAutofit/>
          </a:bodyPr>
          <a:lstStyle/>
          <a:p>
            <a:pPr marL="0" indent="0">
              <a:buNone/>
            </a:pPr>
            <a:r>
              <a:rPr lang="en-US" dirty="0" smtClean="0"/>
              <a:t>These exercises are recommended for children with less manual dexterity who have difficulty holding a pencil correctly. </a:t>
            </a:r>
            <a:endParaRPr lang="pl-PL" dirty="0" smtClean="0"/>
          </a:p>
          <a:p>
            <a:pPr marL="0" indent="0">
              <a:buNone/>
            </a:pPr>
            <a:r>
              <a:rPr lang="en-US" dirty="0" smtClean="0"/>
              <a:t>These </a:t>
            </a:r>
            <a:r>
              <a:rPr lang="en-US" dirty="0" smtClean="0"/>
              <a:t>children can have two types of disorders: </a:t>
            </a:r>
            <a:endParaRPr lang="pl-PL" dirty="0" smtClean="0"/>
          </a:p>
          <a:p>
            <a:pPr marL="0" indent="0">
              <a:buFontTx/>
              <a:buChar char="-"/>
            </a:pPr>
            <a:r>
              <a:rPr lang="en-US" dirty="0" smtClean="0"/>
              <a:t>too </a:t>
            </a:r>
            <a:r>
              <a:rPr lang="en-US" dirty="0" smtClean="0"/>
              <a:t>little muscle tension making the fingers flaccid, hold the pencil too lightly and let it out easily; </a:t>
            </a:r>
            <a:endParaRPr lang="pl-PL" dirty="0" smtClean="0"/>
          </a:p>
          <a:p>
            <a:pPr marL="0" indent="0">
              <a:buFontTx/>
              <a:buChar char="-"/>
            </a:pPr>
            <a:r>
              <a:rPr lang="en-US" dirty="0" smtClean="0"/>
              <a:t>- </a:t>
            </a:r>
            <a:r>
              <a:rPr lang="en-US" dirty="0" smtClean="0"/>
              <a:t>too much muscle tension, stiffening the fingers and making it difficult to properly grip the pen</a:t>
            </a:r>
            <a:r>
              <a:rPr lang="en-US" dirty="0" smtClean="0"/>
              <a:t>.</a:t>
            </a:r>
            <a:endParaRPr lang="pl-PL" dirty="0"/>
          </a:p>
        </p:txBody>
      </p:sp>
    </p:spTree>
    <p:extLst>
      <p:ext uri="{BB962C8B-B14F-4D97-AF65-F5344CB8AC3E}">
        <p14:creationId xmlns="" xmlns:p14="http://schemas.microsoft.com/office/powerpoint/2010/main" val="2756527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42853" y="217170"/>
            <a:ext cx="2752407" cy="480060"/>
          </a:xfrm>
        </p:spPr>
        <p:txBody>
          <a:bodyPr>
            <a:normAutofit fontScale="90000"/>
          </a:bodyPr>
          <a:lstStyle/>
          <a:p>
            <a:r>
              <a:rPr lang="pl-PL" dirty="0" err="1" smtClean="0"/>
              <a:t>Hand</a:t>
            </a:r>
            <a:r>
              <a:rPr lang="pl-PL" dirty="0" smtClean="0"/>
              <a:t> </a:t>
            </a:r>
            <a:r>
              <a:rPr lang="pl-PL" dirty="0" err="1" smtClean="0"/>
              <a:t>joints</a:t>
            </a:r>
            <a:endParaRPr lang="pl-PL" sz="3200" dirty="0"/>
          </a:p>
        </p:txBody>
      </p:sp>
      <p:sp>
        <p:nvSpPr>
          <p:cNvPr id="6" name="Symbol zastępczy zawartości 5"/>
          <p:cNvSpPr>
            <a:spLocks noGrp="1"/>
          </p:cNvSpPr>
          <p:nvPr>
            <p:ph sz="half" idx="1"/>
          </p:nvPr>
        </p:nvSpPr>
        <p:spPr>
          <a:xfrm>
            <a:off x="1051560" y="1497330"/>
            <a:ext cx="5591493" cy="3188970"/>
          </a:xfrm>
        </p:spPr>
        <p:txBody>
          <a:bodyPr>
            <a:normAutofit/>
          </a:bodyPr>
          <a:lstStyle/>
          <a:p>
            <a:r>
              <a:rPr lang="en-US" dirty="0" smtClean="0"/>
              <a:t>Wrist joint: </a:t>
            </a:r>
            <a:endParaRPr lang="pl-PL" dirty="0" smtClean="0"/>
          </a:p>
          <a:p>
            <a:r>
              <a:rPr lang="pl-PL" dirty="0" smtClean="0"/>
              <a:t>F</a:t>
            </a:r>
            <a:r>
              <a:rPr lang="en-US" dirty="0" err="1" smtClean="0"/>
              <a:t>lexion</a:t>
            </a:r>
            <a:r>
              <a:rPr lang="en-US" dirty="0" smtClean="0"/>
              <a:t> </a:t>
            </a:r>
            <a:endParaRPr lang="pl-PL" dirty="0" smtClean="0"/>
          </a:p>
          <a:p>
            <a:r>
              <a:rPr lang="en-US" dirty="0" smtClean="0"/>
              <a:t>Straighten</a:t>
            </a:r>
            <a:r>
              <a:rPr lang="pl-PL" dirty="0" err="1" smtClean="0"/>
              <a:t>ing</a:t>
            </a:r>
            <a:endParaRPr lang="pl-PL" dirty="0" smtClean="0"/>
          </a:p>
          <a:p>
            <a:r>
              <a:rPr lang="en-US" dirty="0" smtClean="0"/>
              <a:t>Abduction </a:t>
            </a:r>
            <a:endParaRPr lang="pl-PL" dirty="0" smtClean="0"/>
          </a:p>
          <a:p>
            <a:r>
              <a:rPr lang="pl-PL" dirty="0" err="1" smtClean="0"/>
              <a:t>Adduction</a:t>
            </a:r>
            <a:endParaRPr lang="pl-PL" dirty="0" smtClean="0"/>
          </a:p>
          <a:p>
            <a:r>
              <a:rPr lang="en-US" dirty="0" smtClean="0"/>
              <a:t>External </a:t>
            </a:r>
            <a:r>
              <a:rPr lang="en-US" dirty="0" smtClean="0"/>
              <a:t>rotation </a:t>
            </a:r>
            <a:r>
              <a:rPr lang="en-US" dirty="0" smtClean="0"/>
              <a:t>(combination of 4 moves)</a:t>
            </a:r>
            <a:endParaRPr lang="pl-PL" dirty="0" smtClean="0"/>
          </a:p>
        </p:txBody>
      </p:sp>
    </p:spTree>
    <p:extLst>
      <p:ext uri="{BB962C8B-B14F-4D97-AF65-F5344CB8AC3E}">
        <p14:creationId xmlns="" xmlns:p14="http://schemas.microsoft.com/office/powerpoint/2010/main" val="38753595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42853" y="217170"/>
            <a:ext cx="2752407" cy="480060"/>
          </a:xfrm>
        </p:spPr>
        <p:txBody>
          <a:bodyPr>
            <a:normAutofit fontScale="90000"/>
          </a:bodyPr>
          <a:lstStyle/>
          <a:p>
            <a:r>
              <a:rPr lang="pl-PL" sz="3200" dirty="0" err="1" smtClean="0"/>
              <a:t>Hand</a:t>
            </a:r>
            <a:r>
              <a:rPr lang="pl-PL" sz="3200" dirty="0" smtClean="0"/>
              <a:t> </a:t>
            </a:r>
            <a:r>
              <a:rPr lang="pl-PL" sz="3200" dirty="0" err="1" smtClean="0"/>
              <a:t>joints</a:t>
            </a:r>
            <a:endParaRPr lang="pl-PL" sz="3200" dirty="0"/>
          </a:p>
        </p:txBody>
      </p:sp>
      <p:sp>
        <p:nvSpPr>
          <p:cNvPr id="6" name="Symbol zastępczy zawartości 5"/>
          <p:cNvSpPr>
            <a:spLocks noGrp="1"/>
          </p:cNvSpPr>
          <p:nvPr>
            <p:ph sz="half" idx="1"/>
          </p:nvPr>
        </p:nvSpPr>
        <p:spPr>
          <a:xfrm>
            <a:off x="480061" y="1314450"/>
            <a:ext cx="4720590" cy="3177540"/>
          </a:xfrm>
        </p:spPr>
        <p:txBody>
          <a:bodyPr>
            <a:normAutofit/>
          </a:bodyPr>
          <a:lstStyle/>
          <a:p>
            <a:r>
              <a:rPr lang="pl-PL" dirty="0" err="1" smtClean="0"/>
              <a:t>Metacarpal</a:t>
            </a:r>
            <a:r>
              <a:rPr lang="pl-PL" dirty="0" smtClean="0"/>
              <a:t> </a:t>
            </a:r>
            <a:r>
              <a:rPr lang="pl-PL" dirty="0" err="1" smtClean="0"/>
              <a:t>joints</a:t>
            </a:r>
            <a:r>
              <a:rPr lang="pl-PL" dirty="0" smtClean="0"/>
              <a:t>:</a:t>
            </a:r>
            <a:endParaRPr lang="pl-PL" dirty="0" smtClean="0"/>
          </a:p>
          <a:p>
            <a:r>
              <a:rPr lang="pl-PL" dirty="0" smtClean="0"/>
              <a:t> </a:t>
            </a:r>
            <a:r>
              <a:rPr lang="pl-PL" dirty="0" smtClean="0"/>
              <a:t>F</a:t>
            </a:r>
            <a:r>
              <a:rPr lang="en-US" dirty="0" err="1" smtClean="0"/>
              <a:t>lexion</a:t>
            </a:r>
            <a:r>
              <a:rPr lang="en-US" dirty="0" smtClean="0"/>
              <a:t> </a:t>
            </a:r>
            <a:endParaRPr lang="pl-PL" dirty="0" smtClean="0"/>
          </a:p>
          <a:p>
            <a:r>
              <a:rPr lang="en-US" dirty="0" smtClean="0"/>
              <a:t>Straighten</a:t>
            </a:r>
            <a:r>
              <a:rPr lang="pl-PL" dirty="0" err="1" smtClean="0"/>
              <a:t>ing</a:t>
            </a:r>
            <a:endParaRPr lang="pl-PL" dirty="0" smtClean="0"/>
          </a:p>
          <a:p>
            <a:r>
              <a:rPr lang="en-US" dirty="0" smtClean="0"/>
              <a:t>Abduction </a:t>
            </a:r>
            <a:endParaRPr lang="pl-PL" dirty="0" smtClean="0"/>
          </a:p>
          <a:p>
            <a:r>
              <a:rPr lang="pl-PL" dirty="0" err="1" smtClean="0"/>
              <a:t>Adduction</a:t>
            </a:r>
            <a:endParaRPr lang="pl-PL" dirty="0" smtClean="0"/>
          </a:p>
          <a:p>
            <a:pPr marL="45720" indent="0">
              <a:buNone/>
            </a:pPr>
            <a:endParaRPr lang="pl-PL" dirty="0"/>
          </a:p>
        </p:txBody>
      </p:sp>
    </p:spTree>
    <p:extLst>
      <p:ext uri="{BB962C8B-B14F-4D97-AF65-F5344CB8AC3E}">
        <p14:creationId xmlns="" xmlns:p14="http://schemas.microsoft.com/office/powerpoint/2010/main" val="1900089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3512" y="260648"/>
            <a:ext cx="6748483" cy="545768"/>
          </a:xfrm>
        </p:spPr>
        <p:txBody>
          <a:bodyPr>
            <a:normAutofit/>
          </a:bodyPr>
          <a:lstStyle/>
          <a:p>
            <a:pPr algn="ctr"/>
            <a:r>
              <a:rPr lang="pl-PL" dirty="0" err="1" smtClean="0"/>
              <a:t>Why</a:t>
            </a:r>
            <a:r>
              <a:rPr lang="pl-PL" dirty="0" smtClean="0"/>
              <a:t> </a:t>
            </a:r>
            <a:r>
              <a:rPr lang="pl-PL" dirty="0" err="1" smtClean="0"/>
              <a:t>hand</a:t>
            </a:r>
            <a:r>
              <a:rPr lang="pl-PL" dirty="0" smtClean="0"/>
              <a:t> </a:t>
            </a:r>
            <a:r>
              <a:rPr lang="pl-PL" dirty="0" err="1" smtClean="0"/>
              <a:t>therapy</a:t>
            </a:r>
            <a:r>
              <a:rPr lang="pl-PL" dirty="0" smtClean="0"/>
              <a:t>?</a:t>
            </a:r>
            <a:endParaRPr lang="pl-PL" dirty="0"/>
          </a:p>
        </p:txBody>
      </p:sp>
      <p:sp>
        <p:nvSpPr>
          <p:cNvPr id="3" name="Symbol zastępczy zawartości 2"/>
          <p:cNvSpPr>
            <a:spLocks noGrp="1"/>
          </p:cNvSpPr>
          <p:nvPr>
            <p:ph idx="1"/>
          </p:nvPr>
        </p:nvSpPr>
        <p:spPr>
          <a:xfrm>
            <a:off x="263352" y="980728"/>
            <a:ext cx="11665296" cy="4018254"/>
          </a:xfrm>
        </p:spPr>
        <p:txBody>
          <a:bodyPr>
            <a:normAutofit/>
          </a:bodyPr>
          <a:lstStyle/>
          <a:p>
            <a:r>
              <a:rPr lang="en-GB" dirty="0" smtClean="0"/>
              <a:t>Due to the rapid civilization and technological progress, younger and younger children have access to computers, laptops, smart phones, tablets, etc.</a:t>
            </a:r>
          </a:p>
          <a:p>
            <a:r>
              <a:rPr lang="en-GB" dirty="0" smtClean="0"/>
              <a:t>There is nothing wrong with that, after all, they are children of the "new era" - they quickly adapt to the realities in which they live.</a:t>
            </a:r>
          </a:p>
          <a:p>
            <a:r>
              <a:rPr lang="en-GB" dirty="0" smtClean="0"/>
              <a:t>However, the are two sides to every story, as a result of frequent use of the above-mentioned tools, children have fewer and fewer experiences in </a:t>
            </a:r>
            <a:r>
              <a:rPr lang="en-GB" dirty="0" err="1" smtClean="0"/>
              <a:t>acquaring</a:t>
            </a:r>
            <a:r>
              <a:rPr lang="en-US" dirty="0" smtClean="0"/>
              <a:t> motor skills and learning about the world in a multi-sensory - </a:t>
            </a:r>
            <a:r>
              <a:rPr lang="en-US" dirty="0" err="1" smtClean="0"/>
              <a:t>polysensory</a:t>
            </a:r>
            <a:r>
              <a:rPr lang="en-US" dirty="0" smtClean="0"/>
              <a:t> way.</a:t>
            </a:r>
            <a:endParaRPr lang="pl-PL" sz="2400" dirty="0"/>
          </a:p>
        </p:txBody>
      </p:sp>
    </p:spTree>
    <p:extLst>
      <p:ext uri="{BB962C8B-B14F-4D97-AF65-F5344CB8AC3E}">
        <p14:creationId xmlns="" xmlns:p14="http://schemas.microsoft.com/office/powerpoint/2010/main" val="27461050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42853" y="217170"/>
            <a:ext cx="2752407" cy="480060"/>
          </a:xfrm>
        </p:spPr>
        <p:txBody>
          <a:bodyPr>
            <a:normAutofit fontScale="90000"/>
          </a:bodyPr>
          <a:lstStyle/>
          <a:p>
            <a:r>
              <a:rPr lang="pl-PL" dirty="0" err="1" smtClean="0"/>
              <a:t>Hand</a:t>
            </a:r>
            <a:r>
              <a:rPr lang="pl-PL" dirty="0" smtClean="0"/>
              <a:t> </a:t>
            </a:r>
            <a:r>
              <a:rPr lang="pl-PL" dirty="0" err="1" smtClean="0"/>
              <a:t>joints</a:t>
            </a:r>
            <a:endParaRPr lang="pl-PL" sz="3200" dirty="0"/>
          </a:p>
        </p:txBody>
      </p:sp>
      <p:sp>
        <p:nvSpPr>
          <p:cNvPr id="6" name="Symbol zastępczy zawartości 5"/>
          <p:cNvSpPr>
            <a:spLocks noGrp="1"/>
          </p:cNvSpPr>
          <p:nvPr>
            <p:ph sz="half" idx="1"/>
          </p:nvPr>
        </p:nvSpPr>
        <p:spPr>
          <a:xfrm>
            <a:off x="479376" y="1159126"/>
            <a:ext cx="4720590" cy="1657350"/>
          </a:xfrm>
        </p:spPr>
        <p:txBody>
          <a:bodyPr>
            <a:normAutofit/>
          </a:bodyPr>
          <a:lstStyle/>
          <a:p>
            <a:r>
              <a:rPr lang="pl-PL" dirty="0" err="1" smtClean="0"/>
              <a:t>Interphalangeal</a:t>
            </a:r>
            <a:r>
              <a:rPr lang="pl-PL" dirty="0" smtClean="0"/>
              <a:t> </a:t>
            </a:r>
            <a:r>
              <a:rPr lang="pl-PL" dirty="0" err="1" smtClean="0"/>
              <a:t>joints</a:t>
            </a:r>
            <a:endParaRPr lang="pl-PL" dirty="0" smtClean="0"/>
          </a:p>
          <a:p>
            <a:pPr marL="45720" indent="0">
              <a:buNone/>
            </a:pPr>
            <a:r>
              <a:rPr lang="pl-PL" dirty="0" smtClean="0"/>
              <a:t> </a:t>
            </a:r>
            <a:r>
              <a:rPr lang="pl-PL" dirty="0" smtClean="0"/>
              <a:t>- </a:t>
            </a:r>
            <a:r>
              <a:rPr lang="pl-PL" dirty="0" err="1" smtClean="0"/>
              <a:t>flection</a:t>
            </a:r>
            <a:endParaRPr lang="pl-PL" dirty="0" smtClean="0"/>
          </a:p>
          <a:p>
            <a:pPr>
              <a:buFontTx/>
              <a:buChar char="-"/>
            </a:pPr>
            <a:r>
              <a:rPr lang="pl-PL" dirty="0" err="1" smtClean="0"/>
              <a:t>streightening</a:t>
            </a:r>
            <a:endParaRPr lang="pl-PL" dirty="0" smtClean="0"/>
          </a:p>
        </p:txBody>
      </p:sp>
      <p:sp>
        <p:nvSpPr>
          <p:cNvPr id="8" name="Symbol zastępczy zawartości 5"/>
          <p:cNvSpPr txBox="1">
            <a:spLocks/>
          </p:cNvSpPr>
          <p:nvPr/>
        </p:nvSpPr>
        <p:spPr>
          <a:xfrm>
            <a:off x="7229475" y="2816476"/>
            <a:ext cx="4720590" cy="3127124"/>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a:buFontTx/>
              <a:buChar char="-"/>
            </a:pPr>
            <a:r>
              <a:rPr lang="en-US" dirty="0" smtClean="0"/>
              <a:t/>
            </a:r>
            <a:br>
              <a:rPr lang="en-US" dirty="0" smtClean="0"/>
            </a:br>
            <a:r>
              <a:rPr lang="en-US" dirty="0" smtClean="0"/>
              <a:t>Thumb joints: </a:t>
            </a:r>
            <a:endParaRPr lang="pl-PL" dirty="0" smtClean="0"/>
          </a:p>
          <a:p>
            <a:pPr>
              <a:buFontTx/>
              <a:buChar char="-"/>
            </a:pPr>
            <a:r>
              <a:rPr lang="en-US" dirty="0" smtClean="0"/>
              <a:t>- </a:t>
            </a:r>
            <a:r>
              <a:rPr lang="en-US" dirty="0" smtClean="0"/>
              <a:t>Thumb opposition (contact of the fingertip of the thumb with the pads of the other fingers) </a:t>
            </a:r>
            <a:endParaRPr lang="pl-PL" dirty="0" smtClean="0"/>
          </a:p>
          <a:p>
            <a:pPr>
              <a:buFontTx/>
              <a:buChar char="-"/>
            </a:pPr>
            <a:r>
              <a:rPr lang="en-US" dirty="0" smtClean="0"/>
              <a:t>Flexion </a:t>
            </a:r>
            <a:r>
              <a:rPr lang="en-US" dirty="0" smtClean="0"/>
              <a:t>Straighten </a:t>
            </a:r>
            <a:endParaRPr lang="pl-PL" dirty="0" smtClean="0"/>
          </a:p>
          <a:p>
            <a:pPr>
              <a:buFontTx/>
              <a:buChar char="-"/>
            </a:pPr>
            <a:r>
              <a:rPr lang="en-US" dirty="0" smtClean="0"/>
              <a:t>Abduction </a:t>
            </a:r>
            <a:r>
              <a:rPr lang="en-US" dirty="0" smtClean="0"/>
              <a:t>(</a:t>
            </a:r>
            <a:r>
              <a:rPr lang="en-US" dirty="0" err="1" smtClean="0"/>
              <a:t>antepulsion</a:t>
            </a:r>
            <a:r>
              <a:rPr lang="en-US" dirty="0" smtClean="0"/>
              <a:t>) </a:t>
            </a:r>
            <a:endParaRPr lang="pl-PL" dirty="0" smtClean="0"/>
          </a:p>
          <a:p>
            <a:pPr>
              <a:buFontTx/>
              <a:buChar char="-"/>
            </a:pPr>
            <a:r>
              <a:rPr lang="en-US" dirty="0" smtClean="0"/>
              <a:t>Adduction </a:t>
            </a:r>
            <a:r>
              <a:rPr lang="en-US" dirty="0" smtClean="0"/>
              <a:t>(</a:t>
            </a:r>
            <a:r>
              <a:rPr lang="en-US" dirty="0" err="1" smtClean="0"/>
              <a:t>retropulsion</a:t>
            </a:r>
            <a:r>
              <a:rPr lang="en-US" dirty="0" smtClean="0"/>
              <a:t>)</a:t>
            </a:r>
            <a:endParaRPr lang="pl-PL" dirty="0" smtClean="0"/>
          </a:p>
        </p:txBody>
      </p:sp>
    </p:spTree>
    <p:extLst>
      <p:ext uri="{BB962C8B-B14F-4D97-AF65-F5344CB8AC3E}">
        <p14:creationId xmlns="" xmlns:p14="http://schemas.microsoft.com/office/powerpoint/2010/main" val="17045253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4688" y="404664"/>
            <a:ext cx="10515600" cy="527024"/>
          </a:xfrm>
        </p:spPr>
        <p:txBody>
          <a:bodyPr>
            <a:normAutofit fontScale="90000"/>
          </a:bodyPr>
          <a:lstStyle/>
          <a:p>
            <a:r>
              <a:rPr lang="pl-PL" dirty="0" smtClean="0"/>
              <a:t/>
            </a:r>
            <a:br>
              <a:rPr lang="pl-PL" dirty="0" smtClean="0"/>
            </a:br>
            <a:r>
              <a:rPr lang="pl-PL" dirty="0" err="1" smtClean="0"/>
              <a:t>Stage</a:t>
            </a:r>
            <a:r>
              <a:rPr lang="pl-PL" dirty="0" smtClean="0"/>
              <a:t> 4: </a:t>
            </a:r>
            <a:r>
              <a:rPr lang="pl-PL" dirty="0" err="1" smtClean="0"/>
              <a:t>Graphic</a:t>
            </a:r>
            <a:r>
              <a:rPr lang="pl-PL" dirty="0" smtClean="0"/>
              <a:t> </a:t>
            </a:r>
            <a:r>
              <a:rPr lang="pl-PL" dirty="0" err="1" smtClean="0"/>
              <a:t>exercises</a:t>
            </a:r>
            <a:endParaRPr lang="pl-PL" dirty="0"/>
          </a:p>
        </p:txBody>
      </p:sp>
      <p:sp>
        <p:nvSpPr>
          <p:cNvPr id="8" name="Prostokąt 7"/>
          <p:cNvSpPr/>
          <p:nvPr/>
        </p:nvSpPr>
        <p:spPr>
          <a:xfrm>
            <a:off x="551384" y="1196752"/>
            <a:ext cx="11305256" cy="1200329"/>
          </a:xfrm>
          <a:prstGeom prst="rect">
            <a:avLst/>
          </a:prstGeom>
        </p:spPr>
        <p:txBody>
          <a:bodyPr wrap="square">
            <a:spAutoFit/>
          </a:bodyPr>
          <a:lstStyle/>
          <a:p>
            <a:r>
              <a:rPr lang="en-US" dirty="0" smtClean="0"/>
              <a:t>The purpose of these exercises is to train the movements of the hand to be smooth and precise, as if it were for writing. </a:t>
            </a:r>
            <a:endParaRPr lang="pl-PL" dirty="0" smtClean="0"/>
          </a:p>
          <a:p>
            <a:r>
              <a:rPr lang="en-US" dirty="0" smtClean="0"/>
              <a:t>The </a:t>
            </a:r>
            <a:r>
              <a:rPr lang="en-US" dirty="0" smtClean="0"/>
              <a:t>goal is NOT a correct </a:t>
            </a:r>
            <a:r>
              <a:rPr lang="pl-PL" dirty="0" smtClean="0"/>
              <a:t> </a:t>
            </a:r>
            <a:r>
              <a:rPr lang="pl-PL" dirty="0" smtClean="0"/>
              <a:t>holding </a:t>
            </a:r>
            <a:r>
              <a:rPr lang="pl-PL" dirty="0" err="1" smtClean="0"/>
              <a:t>during</a:t>
            </a:r>
            <a:r>
              <a:rPr lang="pl-PL" dirty="0" smtClean="0"/>
              <a:t> </a:t>
            </a:r>
            <a:r>
              <a:rPr lang="pl-PL" dirty="0" err="1" smtClean="0"/>
              <a:t>writing</a:t>
            </a:r>
            <a:r>
              <a:rPr lang="en-US" dirty="0" smtClean="0"/>
              <a:t> </a:t>
            </a:r>
            <a:r>
              <a:rPr lang="en-US" dirty="0" smtClean="0"/>
              <a:t>- these exercises have SENSE </a:t>
            </a:r>
            <a:r>
              <a:rPr lang="pl-PL" dirty="0" err="1" smtClean="0"/>
              <a:t>when</a:t>
            </a:r>
            <a:r>
              <a:rPr lang="en-US" dirty="0" smtClean="0"/>
              <a:t> </a:t>
            </a:r>
            <a:r>
              <a:rPr lang="pl-PL" dirty="0" err="1" smtClean="0"/>
              <a:t>the</a:t>
            </a:r>
            <a:r>
              <a:rPr lang="pl-PL" dirty="0" smtClean="0"/>
              <a:t> </a:t>
            </a:r>
            <a:r>
              <a:rPr lang="pl-PL" dirty="0" err="1" smtClean="0"/>
              <a:t>child</a:t>
            </a:r>
            <a:r>
              <a:rPr lang="pl-PL" dirty="0" smtClean="0"/>
              <a:t>  </a:t>
            </a:r>
            <a:r>
              <a:rPr lang="en-US" dirty="0" smtClean="0"/>
              <a:t>appropriate</a:t>
            </a:r>
            <a:r>
              <a:rPr lang="pl-PL" dirty="0" err="1" smtClean="0"/>
              <a:t>ly</a:t>
            </a:r>
            <a:r>
              <a:rPr lang="pl-PL" dirty="0" smtClean="0"/>
              <a:t> </a:t>
            </a:r>
            <a:r>
              <a:rPr lang="pl-PL" dirty="0" err="1" smtClean="0"/>
              <a:t>holds</a:t>
            </a:r>
            <a:r>
              <a:rPr lang="pl-PL" dirty="0" smtClean="0"/>
              <a:t> a pen.</a:t>
            </a:r>
            <a:r>
              <a:rPr lang="en-US" dirty="0" smtClean="0"/>
              <a:t> </a:t>
            </a:r>
            <a:endParaRPr lang="pl-PL" dirty="0"/>
          </a:p>
        </p:txBody>
      </p:sp>
    </p:spTree>
    <p:extLst>
      <p:ext uri="{BB962C8B-B14F-4D97-AF65-F5344CB8AC3E}">
        <p14:creationId xmlns="" xmlns:p14="http://schemas.microsoft.com/office/powerpoint/2010/main" val="26495666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4688" y="404664"/>
            <a:ext cx="10515600" cy="527024"/>
          </a:xfrm>
        </p:spPr>
        <p:txBody>
          <a:bodyPr>
            <a:normAutofit fontScale="90000"/>
          </a:bodyPr>
          <a:lstStyle/>
          <a:p>
            <a:r>
              <a:rPr lang="pl-PL" dirty="0" err="1" smtClean="0"/>
              <a:t>Stage</a:t>
            </a:r>
            <a:r>
              <a:rPr lang="pl-PL" dirty="0" smtClean="0"/>
              <a:t> 4: </a:t>
            </a:r>
            <a:r>
              <a:rPr lang="pl-PL" dirty="0" err="1" smtClean="0"/>
              <a:t>Graphic</a:t>
            </a:r>
            <a:r>
              <a:rPr lang="pl-PL" dirty="0" smtClean="0"/>
              <a:t> </a:t>
            </a:r>
            <a:r>
              <a:rPr lang="pl-PL" dirty="0" err="1" smtClean="0"/>
              <a:t>exercises</a:t>
            </a:r>
            <a:endParaRPr lang="pl-PL" dirty="0"/>
          </a:p>
        </p:txBody>
      </p:sp>
      <p:sp>
        <p:nvSpPr>
          <p:cNvPr id="8" name="Prostokąt 7"/>
          <p:cNvSpPr/>
          <p:nvPr/>
        </p:nvSpPr>
        <p:spPr>
          <a:xfrm>
            <a:off x="551384" y="1196752"/>
            <a:ext cx="11305256" cy="2585323"/>
          </a:xfrm>
          <a:prstGeom prst="rect">
            <a:avLst/>
          </a:prstGeom>
        </p:spPr>
        <p:txBody>
          <a:bodyPr wrap="square">
            <a:spAutoFit/>
          </a:bodyPr>
          <a:lstStyle/>
          <a:p>
            <a:r>
              <a:rPr lang="pl-PL" dirty="0" smtClean="0"/>
              <a:t>Podczas ćwiczeń zwracamy uwagę, by dziecko:</a:t>
            </a:r>
            <a:br>
              <a:rPr lang="pl-PL" dirty="0" smtClean="0"/>
            </a:br>
            <a:r>
              <a:rPr lang="pl-PL" dirty="0" smtClean="0"/>
              <a:t>- zajmowało prawidłową postawę siedzącą; stopy były przyklejone do podłoża</a:t>
            </a:r>
            <a:br>
              <a:rPr lang="pl-PL" dirty="0" smtClean="0"/>
            </a:br>
            <a:r>
              <a:rPr lang="pl-PL" dirty="0" smtClean="0"/>
              <a:t>- miało kartkę odpowiednio oświetloną;</a:t>
            </a:r>
            <a:br>
              <a:rPr lang="pl-PL" dirty="0" smtClean="0"/>
            </a:br>
            <a:r>
              <a:rPr lang="pl-PL" dirty="0" smtClean="0"/>
              <a:t>- prawidłowo trzymało ołówek/kredkę/pióro/długopis i właściwie układało </a:t>
            </a:r>
            <a:r>
              <a:rPr lang="pl-PL" dirty="0" smtClean="0"/>
              <a:t>kartkę</a:t>
            </a:r>
            <a:r>
              <a:rPr lang="en-US" dirty="0" smtClean="0"/>
              <a:t> During </a:t>
            </a:r>
            <a:r>
              <a:rPr lang="en-US" dirty="0" err="1" smtClean="0"/>
              <a:t>th</a:t>
            </a:r>
            <a:r>
              <a:rPr lang="pl-PL" dirty="0" err="1" smtClean="0"/>
              <a:t>ese</a:t>
            </a:r>
            <a:r>
              <a:rPr lang="en-US" dirty="0" smtClean="0"/>
              <a:t> </a:t>
            </a:r>
            <a:r>
              <a:rPr lang="en-US" dirty="0" smtClean="0"/>
              <a:t>exercises, we make sure that the child: </a:t>
            </a:r>
            <a:endParaRPr lang="pl-PL" dirty="0" smtClean="0"/>
          </a:p>
          <a:p>
            <a:pPr>
              <a:buFontTx/>
              <a:buChar char="-"/>
            </a:pPr>
            <a:r>
              <a:rPr lang="en-US" dirty="0" smtClean="0"/>
              <a:t>has </a:t>
            </a:r>
            <a:r>
              <a:rPr lang="en-US" dirty="0" smtClean="0"/>
              <a:t>the correct sitting posture; the feet </a:t>
            </a:r>
            <a:r>
              <a:rPr lang="pl-PL" dirty="0" smtClean="0"/>
              <a:t>on </a:t>
            </a:r>
            <a:r>
              <a:rPr lang="en-US" dirty="0" smtClean="0"/>
              <a:t>the </a:t>
            </a:r>
            <a:r>
              <a:rPr lang="en-US" dirty="0" smtClean="0"/>
              <a:t>ground </a:t>
            </a:r>
            <a:endParaRPr lang="pl-PL" dirty="0" smtClean="0"/>
          </a:p>
          <a:p>
            <a:pPr>
              <a:buFontTx/>
              <a:buChar char="-"/>
            </a:pPr>
            <a:r>
              <a:rPr lang="en-US" dirty="0" smtClean="0"/>
              <a:t> </a:t>
            </a:r>
            <a:r>
              <a:rPr lang="en-US" dirty="0" smtClean="0"/>
              <a:t>the </a:t>
            </a:r>
            <a:r>
              <a:rPr lang="pl-PL" dirty="0" smtClean="0"/>
              <a:t>paper</a:t>
            </a:r>
            <a:r>
              <a:rPr lang="en-US" dirty="0" smtClean="0"/>
              <a:t> </a:t>
            </a:r>
            <a:r>
              <a:rPr lang="en-US" dirty="0" smtClean="0"/>
              <a:t>was properly </a:t>
            </a:r>
            <a:r>
              <a:rPr lang="pl-PL" dirty="0" err="1" smtClean="0"/>
              <a:t>situated</a:t>
            </a:r>
            <a:r>
              <a:rPr lang="en-US" dirty="0" smtClean="0"/>
              <a:t>;</a:t>
            </a:r>
            <a:endParaRPr lang="pl-PL" dirty="0" smtClean="0"/>
          </a:p>
          <a:p>
            <a:pPr>
              <a:buFontTx/>
              <a:buChar char="-"/>
            </a:pPr>
            <a:r>
              <a:rPr lang="en-US" dirty="0" smtClean="0"/>
              <a:t>  hold</a:t>
            </a:r>
            <a:r>
              <a:rPr lang="pl-PL" dirty="0" smtClean="0"/>
              <a:t>s</a:t>
            </a:r>
            <a:r>
              <a:rPr lang="en-US" dirty="0" smtClean="0"/>
              <a:t> </a:t>
            </a:r>
            <a:r>
              <a:rPr lang="en-US" dirty="0" smtClean="0"/>
              <a:t>the pencil / crayon / pen / pen correctly and arrange the paper properly</a:t>
            </a:r>
            <a:r>
              <a:rPr lang="pl-PL" dirty="0" smtClean="0"/>
              <a:t>.</a:t>
            </a:r>
            <a:r>
              <a:rPr lang="pl-PL" dirty="0"/>
              <a:t/>
            </a:r>
            <a:br>
              <a:rPr lang="pl-PL" dirty="0"/>
            </a:br>
            <a:endParaRPr lang="pl-PL" dirty="0"/>
          </a:p>
        </p:txBody>
      </p:sp>
      <p:pic>
        <p:nvPicPr>
          <p:cNvPr id="10" name="Picture 2" descr="http://2.bp.blogspot.com/-Jvztg5XhJck/VMZL0fAjaGI/AAAAAAABHMU/iZehsUqbE2s/s1600/prawidlowa_pozycja_dziecka_przy_biurku.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647729" y="3967518"/>
            <a:ext cx="3384376" cy="24125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83122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smtClean="0"/>
              <a:t>The way you hold your writing </a:t>
            </a:r>
            <a:r>
              <a:rPr lang="en-US" dirty="0" smtClean="0"/>
              <a:t>tool</a:t>
            </a:r>
            <a:r>
              <a:rPr lang="pl-PL" dirty="0" smtClean="0"/>
              <a:t> by:</a:t>
            </a:r>
            <a:endParaRPr lang="pl-PL" dirty="0"/>
          </a:p>
        </p:txBody>
      </p:sp>
      <p:sp>
        <p:nvSpPr>
          <p:cNvPr id="4" name="Symbol zastępczy tekstu 3"/>
          <p:cNvSpPr>
            <a:spLocks noGrp="1"/>
          </p:cNvSpPr>
          <p:nvPr>
            <p:ph type="body" idx="1"/>
          </p:nvPr>
        </p:nvSpPr>
        <p:spPr/>
        <p:txBody>
          <a:bodyPr/>
          <a:lstStyle/>
          <a:p>
            <a:r>
              <a:rPr lang="pl-PL" dirty="0" smtClean="0"/>
              <a:t>A </a:t>
            </a:r>
            <a:r>
              <a:rPr lang="pl-PL" dirty="0" err="1" smtClean="0"/>
              <a:t>right-handed</a:t>
            </a:r>
            <a:r>
              <a:rPr lang="pl-PL" dirty="0" smtClean="0"/>
              <a:t> </a:t>
            </a:r>
            <a:r>
              <a:rPr lang="pl-PL" dirty="0" err="1" smtClean="0"/>
              <a:t>child</a:t>
            </a:r>
            <a:endParaRPr lang="pl-PL" dirty="0"/>
          </a:p>
        </p:txBody>
      </p:sp>
      <p:sp>
        <p:nvSpPr>
          <p:cNvPr id="3" name="Symbol zastępczy zawartości 2"/>
          <p:cNvSpPr>
            <a:spLocks noGrp="1"/>
          </p:cNvSpPr>
          <p:nvPr>
            <p:ph sz="half" idx="2"/>
          </p:nvPr>
        </p:nvSpPr>
        <p:spPr/>
        <p:txBody>
          <a:bodyPr>
            <a:normAutofit fontScale="92500" lnSpcReduction="20000"/>
          </a:bodyPr>
          <a:lstStyle/>
          <a:p>
            <a:pPr lvl="0"/>
            <a:r>
              <a:rPr lang="en-US" dirty="0" smtClean="0"/>
              <a:t>the pen or pencil is located between the thumb and index finger, supports the middle finger </a:t>
            </a:r>
            <a:endParaRPr lang="pl-PL" dirty="0" smtClean="0"/>
          </a:p>
          <a:p>
            <a:pPr lvl="0"/>
            <a:r>
              <a:rPr lang="en-US" dirty="0" smtClean="0"/>
              <a:t>the </a:t>
            </a:r>
            <a:r>
              <a:rPr lang="en-US" dirty="0" smtClean="0"/>
              <a:t>child holds them at a distance of 1.5-2 cm from the sheet, squeezes them properly, not too tight and not too lightly, </a:t>
            </a:r>
            <a:endParaRPr lang="pl-PL" dirty="0" smtClean="0"/>
          </a:p>
          <a:p>
            <a:pPr lvl="0"/>
            <a:r>
              <a:rPr lang="pl-PL" dirty="0" err="1" smtClean="0"/>
              <a:t>The</a:t>
            </a:r>
            <a:r>
              <a:rPr lang="pl-PL" dirty="0" smtClean="0"/>
              <a:t> </a:t>
            </a:r>
            <a:r>
              <a:rPr lang="pl-PL" dirty="0" err="1" smtClean="0"/>
              <a:t>child</a:t>
            </a:r>
            <a:r>
              <a:rPr lang="en-US" dirty="0" smtClean="0"/>
              <a:t> </a:t>
            </a:r>
            <a:r>
              <a:rPr lang="en-US" dirty="0" smtClean="0"/>
              <a:t>presses it properly on the paper, not too hard and not too lightly,</a:t>
            </a:r>
            <a:endParaRPr lang="pl-PL" dirty="0"/>
          </a:p>
        </p:txBody>
      </p:sp>
      <p:sp>
        <p:nvSpPr>
          <p:cNvPr id="7" name="Symbol zastępczy tekstu 6"/>
          <p:cNvSpPr>
            <a:spLocks noGrp="1"/>
          </p:cNvSpPr>
          <p:nvPr>
            <p:ph type="body" sz="quarter" idx="3"/>
          </p:nvPr>
        </p:nvSpPr>
        <p:spPr/>
        <p:txBody>
          <a:bodyPr/>
          <a:lstStyle/>
          <a:p>
            <a:endParaRPr lang="pl-PL"/>
          </a:p>
        </p:txBody>
      </p:sp>
      <p:sp>
        <p:nvSpPr>
          <p:cNvPr id="8" name="Symbol zastępczy zawartości 7"/>
          <p:cNvSpPr>
            <a:spLocks noGrp="1"/>
          </p:cNvSpPr>
          <p:nvPr>
            <p:ph sz="quarter" idx="4"/>
          </p:nvPr>
        </p:nvSpPr>
        <p:spPr/>
        <p:txBody>
          <a:bodyPr/>
          <a:lstStyle/>
          <a:p>
            <a:endParaRPr lang="pl-PL"/>
          </a:p>
        </p:txBody>
      </p:sp>
    </p:spTree>
    <p:extLst>
      <p:ext uri="{BB962C8B-B14F-4D97-AF65-F5344CB8AC3E}">
        <p14:creationId xmlns="" xmlns:p14="http://schemas.microsoft.com/office/powerpoint/2010/main" val="17994198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smtClean="0"/>
              <a:t>The way you hold your writing tool</a:t>
            </a:r>
            <a:r>
              <a:rPr lang="pl-PL" dirty="0" smtClean="0"/>
              <a:t> by:</a:t>
            </a:r>
            <a:endParaRPr lang="pl-PL" dirty="0"/>
          </a:p>
        </p:txBody>
      </p:sp>
      <p:sp>
        <p:nvSpPr>
          <p:cNvPr id="5" name="Symbol zastępczy tekstu 4"/>
          <p:cNvSpPr>
            <a:spLocks noGrp="1"/>
          </p:cNvSpPr>
          <p:nvPr>
            <p:ph type="body" sz="quarter" idx="3"/>
          </p:nvPr>
        </p:nvSpPr>
        <p:spPr/>
        <p:txBody>
          <a:bodyPr/>
          <a:lstStyle/>
          <a:p>
            <a:r>
              <a:rPr lang="pl-PL" dirty="0" smtClean="0"/>
              <a:t>A </a:t>
            </a:r>
            <a:r>
              <a:rPr lang="pl-PL" dirty="0" err="1" smtClean="0"/>
              <a:t>left-handed</a:t>
            </a:r>
            <a:r>
              <a:rPr lang="pl-PL" dirty="0" smtClean="0"/>
              <a:t> </a:t>
            </a:r>
            <a:r>
              <a:rPr lang="pl-PL" dirty="0" err="1" smtClean="0"/>
              <a:t>child</a:t>
            </a:r>
            <a:r>
              <a:rPr lang="pl-PL" dirty="0" smtClean="0"/>
              <a:t>:</a:t>
            </a:r>
            <a:endParaRPr lang="pl-PL" dirty="0"/>
          </a:p>
        </p:txBody>
      </p:sp>
      <p:sp>
        <p:nvSpPr>
          <p:cNvPr id="6" name="Symbol zastępczy zawartości 5"/>
          <p:cNvSpPr>
            <a:spLocks noGrp="1"/>
          </p:cNvSpPr>
          <p:nvPr>
            <p:ph sz="quarter" idx="4"/>
          </p:nvPr>
        </p:nvSpPr>
        <p:spPr/>
        <p:txBody>
          <a:bodyPr>
            <a:normAutofit/>
          </a:bodyPr>
          <a:lstStyle/>
          <a:p>
            <a:pPr marL="0" indent="0">
              <a:buNone/>
            </a:pPr>
            <a:r>
              <a:rPr lang="en-US" dirty="0" smtClean="0"/>
              <a:t>A left-handed child follows all the rules as for a right-handed child, plus: the top end of the pencil is pointing towards your left arm, while writing, the fingers should be below the ruling of the notebook (then the child does not hide what he is writing).</a:t>
            </a:r>
            <a:endParaRPr lang="pl-PL" dirty="0"/>
          </a:p>
        </p:txBody>
      </p:sp>
      <p:sp>
        <p:nvSpPr>
          <p:cNvPr id="7" name="Symbol zastępczy tekstu 6"/>
          <p:cNvSpPr>
            <a:spLocks noGrp="1"/>
          </p:cNvSpPr>
          <p:nvPr>
            <p:ph type="body" idx="1"/>
          </p:nvPr>
        </p:nvSpPr>
        <p:spPr/>
        <p:txBody>
          <a:bodyPr/>
          <a:lstStyle/>
          <a:p>
            <a:endParaRPr lang="pl-PL"/>
          </a:p>
        </p:txBody>
      </p:sp>
      <p:sp>
        <p:nvSpPr>
          <p:cNvPr id="8" name="Symbol zastępczy zawartości 7"/>
          <p:cNvSpPr>
            <a:spLocks noGrp="1"/>
          </p:cNvSpPr>
          <p:nvPr>
            <p:ph sz="half" idx="2"/>
          </p:nvPr>
        </p:nvSpPr>
        <p:spPr/>
        <p:txBody>
          <a:bodyPr/>
          <a:lstStyle/>
          <a:p>
            <a:endParaRPr lang="pl-PL"/>
          </a:p>
        </p:txBody>
      </p:sp>
    </p:spTree>
    <p:extLst>
      <p:ext uri="{BB962C8B-B14F-4D97-AF65-F5344CB8AC3E}">
        <p14:creationId xmlns="" xmlns:p14="http://schemas.microsoft.com/office/powerpoint/2010/main" val="8642998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5400" y="404664"/>
            <a:ext cx="9081646" cy="694374"/>
          </a:xfrm>
        </p:spPr>
        <p:txBody>
          <a:bodyPr>
            <a:normAutofit/>
          </a:bodyPr>
          <a:lstStyle/>
          <a:p>
            <a:r>
              <a:rPr lang="en-US" dirty="0" smtClean="0"/>
              <a:t>Arrangement of hands for graphic works:</a:t>
            </a:r>
            <a:endParaRPr lang="pl-PL" dirty="0"/>
          </a:p>
        </p:txBody>
      </p:sp>
      <p:sp>
        <p:nvSpPr>
          <p:cNvPr id="3" name="Symbol zastępczy zawartości 2"/>
          <p:cNvSpPr>
            <a:spLocks noGrp="1"/>
          </p:cNvSpPr>
          <p:nvPr>
            <p:ph idx="1"/>
          </p:nvPr>
        </p:nvSpPr>
        <p:spPr>
          <a:xfrm>
            <a:off x="1343472" y="1484784"/>
            <a:ext cx="10009112" cy="3384376"/>
          </a:xfrm>
        </p:spPr>
        <p:txBody>
          <a:bodyPr>
            <a:normAutofit/>
          </a:bodyPr>
          <a:lstStyle/>
          <a:p>
            <a:pPr lvl="0"/>
            <a:r>
              <a:rPr lang="en-US" dirty="0" smtClean="0"/>
              <a:t>Forearm placement: rests comfortably on the table </a:t>
            </a:r>
            <a:endParaRPr lang="pl-PL" dirty="0" smtClean="0"/>
          </a:p>
          <a:p>
            <a:pPr lvl="0"/>
            <a:r>
              <a:rPr lang="en-US" dirty="0" smtClean="0"/>
              <a:t>Wrist </a:t>
            </a:r>
            <a:r>
              <a:rPr lang="en-US" dirty="0" smtClean="0"/>
              <a:t>positioning - the smooth movement of the wrist resembles a slight arc, the wrist helps to write / paint vertical lines</a:t>
            </a:r>
            <a:endParaRPr lang="pl-PL" dirty="0"/>
          </a:p>
        </p:txBody>
      </p:sp>
    </p:spTree>
    <p:extLst>
      <p:ext uri="{BB962C8B-B14F-4D97-AF65-F5344CB8AC3E}">
        <p14:creationId xmlns="" xmlns:p14="http://schemas.microsoft.com/office/powerpoint/2010/main" val="1548178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5400" y="404664"/>
            <a:ext cx="9081646" cy="694374"/>
          </a:xfrm>
        </p:spPr>
        <p:txBody>
          <a:bodyPr>
            <a:normAutofit/>
          </a:bodyPr>
          <a:lstStyle/>
          <a:p>
            <a:r>
              <a:rPr lang="en-US" dirty="0" smtClean="0"/>
              <a:t>Arrangement of hands for graphic works</a:t>
            </a:r>
            <a:endParaRPr lang="pl-PL" dirty="0"/>
          </a:p>
        </p:txBody>
      </p:sp>
      <p:sp>
        <p:nvSpPr>
          <p:cNvPr id="3" name="Symbol zastępczy zawartości 2"/>
          <p:cNvSpPr>
            <a:spLocks noGrp="1"/>
          </p:cNvSpPr>
          <p:nvPr>
            <p:ph idx="1"/>
          </p:nvPr>
        </p:nvSpPr>
        <p:spPr>
          <a:xfrm>
            <a:off x="1343472" y="1484784"/>
            <a:ext cx="10009112" cy="3384376"/>
          </a:xfrm>
        </p:spPr>
        <p:txBody>
          <a:bodyPr>
            <a:normAutofit/>
          </a:bodyPr>
          <a:lstStyle/>
          <a:p>
            <a:pPr lvl="0"/>
            <a:r>
              <a:rPr lang="en-US" dirty="0" smtClean="0"/>
              <a:t/>
            </a:r>
            <a:br>
              <a:rPr lang="en-US" dirty="0" smtClean="0"/>
            </a:br>
            <a:r>
              <a:rPr lang="en-US" dirty="0" smtClean="0"/>
              <a:t>Hand positioning - at an angle of 45 to the sheet / writing surface, fingers help to write / paint horizontal </a:t>
            </a:r>
            <a:r>
              <a:rPr lang="en-US" dirty="0" smtClean="0"/>
              <a:t>lines</a:t>
            </a:r>
            <a:endParaRPr lang="pl-PL" dirty="0" smtClean="0"/>
          </a:p>
          <a:p>
            <a:pPr lvl="0"/>
            <a:r>
              <a:rPr lang="en-US" dirty="0" smtClean="0"/>
              <a:t> </a:t>
            </a:r>
            <a:r>
              <a:rPr lang="en-US" dirty="0" smtClean="0"/>
              <a:t>Arranging the fingers on the writing tool - thumb and forefinger hold, middle finger supports </a:t>
            </a:r>
            <a:endParaRPr lang="pl-PL" dirty="0" smtClean="0"/>
          </a:p>
          <a:p>
            <a:pPr lvl="0"/>
            <a:r>
              <a:rPr lang="en-US" dirty="0" smtClean="0"/>
              <a:t>Second </a:t>
            </a:r>
            <a:r>
              <a:rPr lang="en-US" dirty="0" smtClean="0"/>
              <a:t>hand writing help - holds a piece of paper</a:t>
            </a:r>
            <a:endParaRPr lang="pl-PL" dirty="0"/>
          </a:p>
        </p:txBody>
      </p:sp>
    </p:spTree>
    <p:extLst>
      <p:ext uri="{BB962C8B-B14F-4D97-AF65-F5344CB8AC3E}">
        <p14:creationId xmlns="" xmlns:p14="http://schemas.microsoft.com/office/powerpoint/2010/main" val="23174110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nvPr>
        </p:nvGraphicFramePr>
        <p:xfrm>
          <a:off x="911424" y="908720"/>
          <a:ext cx="8707254" cy="1594495"/>
        </p:xfrm>
        <a:graphic>
          <a:graphicData uri="http://schemas.openxmlformats.org/drawingml/2006/table">
            <a:tbl>
              <a:tblPr firstRow="1" firstCol="1" bandRow="1">
                <a:tableStyleId>{5C22544A-7EE6-4342-B048-85BDC9FD1C3A}</a:tableStyleId>
              </a:tblPr>
              <a:tblGrid>
                <a:gridCol w="2176333">
                  <a:extLst>
                    <a:ext uri="{9D8B030D-6E8A-4147-A177-3AD203B41FA5}">
                      <a16:colId xmlns="" xmlns:a16="http://schemas.microsoft.com/office/drawing/2014/main" val="572037262"/>
                    </a:ext>
                  </a:extLst>
                </a:gridCol>
                <a:gridCol w="2176333">
                  <a:extLst>
                    <a:ext uri="{9D8B030D-6E8A-4147-A177-3AD203B41FA5}">
                      <a16:colId xmlns="" xmlns:a16="http://schemas.microsoft.com/office/drawing/2014/main" val="3421375763"/>
                    </a:ext>
                  </a:extLst>
                </a:gridCol>
                <a:gridCol w="2177294">
                  <a:extLst>
                    <a:ext uri="{9D8B030D-6E8A-4147-A177-3AD203B41FA5}">
                      <a16:colId xmlns="" xmlns:a16="http://schemas.microsoft.com/office/drawing/2014/main" val="3178343634"/>
                    </a:ext>
                  </a:extLst>
                </a:gridCol>
                <a:gridCol w="2177294">
                  <a:extLst>
                    <a:ext uri="{9D8B030D-6E8A-4147-A177-3AD203B41FA5}">
                      <a16:colId xmlns="" xmlns:a16="http://schemas.microsoft.com/office/drawing/2014/main" val="2651311226"/>
                    </a:ext>
                  </a:extLst>
                </a:gridCol>
              </a:tblGrid>
              <a:tr h="1240395">
                <a:tc>
                  <a:txBody>
                    <a:bodyPr/>
                    <a:lstStyle/>
                    <a:p>
                      <a:pPr>
                        <a:lnSpc>
                          <a:spcPct val="150000"/>
                        </a:lnSpc>
                        <a:spcAft>
                          <a:spcPts val="0"/>
                        </a:spcAft>
                      </a:pPr>
                      <a:r>
                        <a:rPr lang="pl-PL" sz="1200" dirty="0">
                          <a:effectLst/>
                        </a:rPr>
                        <a:t>Chwyt cylindryczny </a:t>
                      </a:r>
                      <a:endParaRPr lang="pl-PL" sz="1200" dirty="0" smtClean="0">
                        <a:effectLst/>
                      </a:endParaRPr>
                    </a:p>
                    <a:p>
                      <a:pPr>
                        <a:lnSpc>
                          <a:spcPct val="150000"/>
                        </a:lnSpc>
                        <a:spcAft>
                          <a:spcPts val="0"/>
                        </a:spcAft>
                      </a:pPr>
                      <a:r>
                        <a:rPr lang="pl-PL" sz="1200" dirty="0" err="1" smtClean="0"/>
                        <a:t>Cylindrical</a:t>
                      </a:r>
                      <a:r>
                        <a:rPr lang="pl-PL" sz="1200" dirty="0" smtClean="0"/>
                        <a:t> </a:t>
                      </a:r>
                      <a:r>
                        <a:rPr lang="pl-PL" sz="1200" dirty="0" err="1" smtClean="0"/>
                        <a:t>grip</a:t>
                      </a:r>
                      <a:endParaRPr lang="pl-PL"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pl-PL" sz="1200" dirty="0">
                          <a:effectLst/>
                        </a:rPr>
                        <a:t>Chwyt </a:t>
                      </a:r>
                      <a:r>
                        <a:rPr lang="pl-PL" sz="1200" dirty="0" smtClean="0">
                          <a:effectLst/>
                        </a:rPr>
                        <a:t>palczasty</a:t>
                      </a:r>
                    </a:p>
                    <a:p>
                      <a:pPr>
                        <a:lnSpc>
                          <a:spcPct val="150000"/>
                        </a:lnSpc>
                        <a:spcAft>
                          <a:spcPts val="0"/>
                        </a:spcAft>
                      </a:pPr>
                      <a:r>
                        <a:rPr lang="pl-PL" sz="1200" dirty="0" err="1" smtClean="0"/>
                        <a:t>Finger</a:t>
                      </a:r>
                      <a:r>
                        <a:rPr lang="pl-PL" sz="1200" dirty="0" smtClean="0"/>
                        <a:t> </a:t>
                      </a:r>
                      <a:r>
                        <a:rPr lang="pl-PL" sz="1200" dirty="0" err="1" smtClean="0"/>
                        <a:t>grip</a:t>
                      </a:r>
                      <a:endParaRPr lang="pl-PL"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pl-PL" sz="1200" dirty="0" err="1" smtClean="0">
                          <a:effectLst/>
                        </a:rPr>
                        <a:t>Chw</a:t>
                      </a:r>
                      <a:endParaRPr lang="pl-PL" sz="1200" dirty="0" smtClean="0">
                        <a:effectLst/>
                      </a:endParaRPr>
                    </a:p>
                    <a:p>
                      <a:pPr>
                        <a:lnSpc>
                          <a:spcPct val="150000"/>
                        </a:lnSpc>
                        <a:spcAft>
                          <a:spcPts val="0"/>
                        </a:spcAft>
                      </a:pPr>
                      <a:r>
                        <a:rPr lang="pl-PL" sz="1200" dirty="0" err="1" smtClean="0"/>
                        <a:t>Partial</a:t>
                      </a:r>
                      <a:r>
                        <a:rPr lang="pl-PL" sz="1200" dirty="0" smtClean="0"/>
                        <a:t> </a:t>
                      </a:r>
                      <a:r>
                        <a:rPr lang="pl-PL" sz="1200" dirty="0" err="1" smtClean="0"/>
                        <a:t>three-finger</a:t>
                      </a:r>
                      <a:r>
                        <a:rPr lang="pl-PL" sz="1200" dirty="0" smtClean="0"/>
                        <a:t> </a:t>
                      </a:r>
                      <a:r>
                        <a:rPr lang="pl-PL" sz="1200" dirty="0" err="1" smtClean="0"/>
                        <a:t>grip</a:t>
                      </a:r>
                      <a:r>
                        <a:rPr lang="pl-PL" sz="1200" dirty="0" err="1" smtClean="0">
                          <a:effectLst/>
                        </a:rPr>
                        <a:t>yt</a:t>
                      </a:r>
                      <a:r>
                        <a:rPr lang="pl-PL" sz="1200" dirty="0" smtClean="0">
                          <a:effectLst/>
                        </a:rPr>
                        <a:t> </a:t>
                      </a:r>
                      <a:r>
                        <a:rPr lang="pl-PL" sz="1200" dirty="0">
                          <a:effectLst/>
                        </a:rPr>
                        <a:t>trójpalcowy niepełny </a:t>
                      </a:r>
                      <a:endParaRPr lang="pl-PL"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pl-PL" sz="1200" dirty="0">
                          <a:effectLst/>
                        </a:rPr>
                        <a:t>Chwyt trójpalcowy </a:t>
                      </a:r>
                      <a:r>
                        <a:rPr lang="pl-PL" sz="1200" dirty="0" smtClean="0">
                          <a:effectLst/>
                        </a:rPr>
                        <a:t>prawi</a:t>
                      </a:r>
                    </a:p>
                    <a:p>
                      <a:pPr>
                        <a:lnSpc>
                          <a:spcPct val="150000"/>
                        </a:lnSpc>
                        <a:spcAft>
                          <a:spcPts val="0"/>
                        </a:spcAft>
                      </a:pPr>
                      <a:r>
                        <a:rPr lang="pl-PL" sz="1200" dirty="0" err="1" smtClean="0">
                          <a:effectLst/>
                        </a:rPr>
                        <a:t>dłowy</a:t>
                      </a:r>
                      <a:r>
                        <a:rPr lang="pl-PL" sz="1200" dirty="0" smtClean="0">
                          <a:effectLst/>
                        </a:rPr>
                        <a:t> </a:t>
                      </a:r>
                    </a:p>
                    <a:p>
                      <a:pPr>
                        <a:lnSpc>
                          <a:spcPct val="150000"/>
                        </a:lnSpc>
                        <a:spcAft>
                          <a:spcPts val="0"/>
                        </a:spcAft>
                      </a:pPr>
                      <a:r>
                        <a:rPr lang="pl-PL" sz="1200" dirty="0" smtClean="0"/>
                        <a:t>Correct </a:t>
                      </a:r>
                      <a:r>
                        <a:rPr lang="pl-PL" sz="1200" dirty="0" err="1" smtClean="0"/>
                        <a:t>three-finger</a:t>
                      </a:r>
                      <a:r>
                        <a:rPr lang="pl-PL" sz="1200" dirty="0" smtClean="0"/>
                        <a:t> </a:t>
                      </a:r>
                      <a:r>
                        <a:rPr lang="pl-PL" sz="1200" dirty="0" err="1" smtClean="0"/>
                        <a:t>grip</a:t>
                      </a:r>
                      <a:endParaRPr lang="pl-PL"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53347870"/>
                  </a:ext>
                </a:extLst>
              </a:tr>
              <a:tr h="354100">
                <a:tc>
                  <a:txBody>
                    <a:bodyPr/>
                    <a:lstStyle/>
                    <a:p>
                      <a:pPr algn="just">
                        <a:lnSpc>
                          <a:spcPct val="150000"/>
                        </a:lnSpc>
                        <a:spcAft>
                          <a:spcPts val="1000"/>
                        </a:spcAft>
                        <a:tabLst>
                          <a:tab pos="4810125" algn="l"/>
                        </a:tabLst>
                      </a:pPr>
                      <a:endParaRPr lang="pl-P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4810125" algn="l"/>
                        </a:tabLst>
                      </a:pPr>
                      <a:endParaRPr lang="pl-P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4810125" algn="l"/>
                        </a:tabLst>
                      </a:pPr>
                      <a:endParaRPr lang="pl-P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4810125" algn="l"/>
                        </a:tabLst>
                      </a:pPr>
                      <a:endParaRPr lang="pl-P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767494227"/>
                  </a:ext>
                </a:extLst>
              </a:tr>
            </a:tbl>
          </a:graphicData>
        </a:graphic>
      </p:graphicFrame>
      <p:pic>
        <p:nvPicPr>
          <p:cNvPr id="2057" name="Obraz 2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59696" y="2144772"/>
            <a:ext cx="1692768" cy="2993460"/>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Obraz 2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2367" y="2166773"/>
            <a:ext cx="1820716" cy="2882801"/>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Obraz 2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680176" y="2144772"/>
            <a:ext cx="1800200" cy="2942262"/>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Obraz 2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507525" y="2120004"/>
            <a:ext cx="1971659" cy="29574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262223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3352" y="836712"/>
            <a:ext cx="11737731" cy="4392488"/>
          </a:xfrm>
        </p:spPr>
        <p:txBody>
          <a:bodyPr>
            <a:noAutofit/>
          </a:bodyPr>
          <a:lstStyle/>
          <a:p>
            <a:pPr>
              <a:buFontTx/>
              <a:buChar char="-"/>
            </a:pPr>
            <a:r>
              <a:rPr lang="en-US" dirty="0" smtClean="0"/>
              <a:t>Some </a:t>
            </a:r>
            <a:r>
              <a:rPr lang="en-US" dirty="0" smtClean="0"/>
              <a:t>children tend to </a:t>
            </a:r>
            <a:r>
              <a:rPr lang="pl-PL" dirty="0" err="1" smtClean="0"/>
              <a:t>clench</a:t>
            </a:r>
            <a:r>
              <a:rPr lang="pl-PL" dirty="0" smtClean="0"/>
              <a:t> </a:t>
            </a:r>
            <a:r>
              <a:rPr lang="en-US" dirty="0" smtClean="0"/>
              <a:t>their </a:t>
            </a:r>
            <a:r>
              <a:rPr lang="en-US" dirty="0" smtClean="0"/>
              <a:t>fingers and squeeze / pinch a pencil, </a:t>
            </a:r>
            <a:r>
              <a:rPr lang="pl-PL" dirty="0" err="1" smtClean="0"/>
              <a:t>it</a:t>
            </a:r>
            <a:r>
              <a:rPr lang="pl-PL" dirty="0" smtClean="0"/>
              <a:t> </a:t>
            </a:r>
            <a:r>
              <a:rPr lang="pl-PL" dirty="0" err="1" smtClean="0"/>
              <a:t>cases</a:t>
            </a:r>
            <a:r>
              <a:rPr lang="pl-PL" dirty="0" smtClean="0"/>
              <a:t> </a:t>
            </a:r>
            <a:r>
              <a:rPr lang="pl-PL" dirty="0" err="1" smtClean="0"/>
              <a:t>their</a:t>
            </a:r>
            <a:r>
              <a:rPr lang="pl-PL" dirty="0" smtClean="0"/>
              <a:t> </a:t>
            </a:r>
            <a:r>
              <a:rPr lang="pl-PL" dirty="0" err="1" smtClean="0"/>
              <a:t>hands</a:t>
            </a:r>
            <a:r>
              <a:rPr lang="pl-PL" dirty="0" smtClean="0"/>
              <a:t> to be </a:t>
            </a:r>
            <a:r>
              <a:rPr lang="pl-PL" dirty="0" err="1" smtClean="0"/>
              <a:t>tired</a:t>
            </a:r>
            <a:r>
              <a:rPr lang="pl-PL" dirty="0" smtClean="0"/>
              <a:t> </a:t>
            </a:r>
            <a:r>
              <a:rPr lang="pl-PL" dirty="0" err="1" smtClean="0"/>
              <a:t>faster</a:t>
            </a:r>
            <a:r>
              <a:rPr lang="en-US" dirty="0" smtClean="0"/>
              <a:t>. </a:t>
            </a:r>
            <a:r>
              <a:rPr lang="en-US" dirty="0" err="1" smtClean="0"/>
              <a:t>Th</a:t>
            </a:r>
            <a:r>
              <a:rPr lang="pl-PL" dirty="0" smtClean="0"/>
              <a:t>en</a:t>
            </a:r>
            <a:r>
              <a:rPr lang="en-US" dirty="0" smtClean="0"/>
              <a:t> </a:t>
            </a:r>
            <a:r>
              <a:rPr lang="en-US" dirty="0" smtClean="0"/>
              <a:t>relaxing exercises are helpful</a:t>
            </a:r>
            <a:r>
              <a:rPr lang="en-US" dirty="0" smtClean="0"/>
              <a:t>:</a:t>
            </a:r>
            <a:endParaRPr lang="pl-PL" dirty="0" smtClean="0"/>
          </a:p>
          <a:p>
            <a:pPr>
              <a:buFontTx/>
              <a:buChar char="-"/>
            </a:pPr>
            <a:r>
              <a:rPr lang="en-US" dirty="0" smtClean="0"/>
              <a:t> </a:t>
            </a:r>
            <a:r>
              <a:rPr lang="en-US" dirty="0" smtClean="0"/>
              <a:t>Rotating crayon / pencil in a circle </a:t>
            </a:r>
            <a:endParaRPr lang="pl-PL" dirty="0" smtClean="0"/>
          </a:p>
          <a:p>
            <a:pPr>
              <a:buFontTx/>
              <a:buChar char="-"/>
            </a:pPr>
            <a:r>
              <a:rPr lang="en-US" dirty="0" smtClean="0"/>
              <a:t>Moving </a:t>
            </a:r>
            <a:r>
              <a:rPr lang="en-US" dirty="0" smtClean="0"/>
              <a:t>the writing tool in the fingers from the fingers through the palms to the wrist and vice versa </a:t>
            </a:r>
            <a:endParaRPr lang="pl-PL" dirty="0" smtClean="0"/>
          </a:p>
          <a:p>
            <a:pPr>
              <a:buFontTx/>
              <a:buChar char="-"/>
            </a:pPr>
            <a:r>
              <a:rPr lang="en-US" dirty="0" smtClean="0"/>
              <a:t>Fidget </a:t>
            </a:r>
            <a:r>
              <a:rPr lang="en-US" dirty="0" err="1" smtClean="0"/>
              <a:t>spiner</a:t>
            </a:r>
            <a:r>
              <a:rPr lang="en-US" dirty="0" smtClean="0"/>
              <a:t> with a pencil </a:t>
            </a:r>
            <a:endParaRPr lang="pl-PL" dirty="0" smtClean="0"/>
          </a:p>
          <a:p>
            <a:pPr>
              <a:buFontTx/>
              <a:buChar char="-"/>
            </a:pPr>
            <a:r>
              <a:rPr lang="en-US" dirty="0" smtClean="0"/>
              <a:t>Squeezing </a:t>
            </a:r>
            <a:r>
              <a:rPr lang="en-US" dirty="0" smtClean="0"/>
              <a:t>and releasing a pencil </a:t>
            </a:r>
            <a:endParaRPr lang="pl-PL" dirty="0" smtClean="0"/>
          </a:p>
          <a:p>
            <a:pPr>
              <a:buFontTx/>
              <a:buChar char="-"/>
            </a:pPr>
            <a:r>
              <a:rPr lang="en-US" dirty="0" smtClean="0"/>
              <a:t>Rolling </a:t>
            </a:r>
            <a:r>
              <a:rPr lang="en-US" dirty="0" smtClean="0"/>
              <a:t>crayons, pencils on the table</a:t>
            </a:r>
            <a:endParaRPr lang="pl-PL" dirty="0" smtClean="0"/>
          </a:p>
        </p:txBody>
      </p:sp>
    </p:spTree>
    <p:extLst>
      <p:ext uri="{BB962C8B-B14F-4D97-AF65-F5344CB8AC3E}">
        <p14:creationId xmlns="" xmlns:p14="http://schemas.microsoft.com/office/powerpoint/2010/main" val="1931818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9829800" cy="615602"/>
          </a:xfrm>
        </p:spPr>
        <p:txBody>
          <a:bodyPr/>
          <a:lstStyle/>
          <a:p>
            <a:r>
              <a:rPr lang="en-US" dirty="0" smtClean="0"/>
              <a:t>Graphic exercises - what do we need to remember?</a:t>
            </a:r>
            <a:endParaRPr lang="pl-PL" dirty="0"/>
          </a:p>
        </p:txBody>
      </p:sp>
      <p:sp>
        <p:nvSpPr>
          <p:cNvPr id="3" name="Symbol zastępczy zawartości 2"/>
          <p:cNvSpPr>
            <a:spLocks noGrp="1"/>
          </p:cNvSpPr>
          <p:nvPr>
            <p:ph idx="1"/>
          </p:nvPr>
        </p:nvSpPr>
        <p:spPr>
          <a:xfrm>
            <a:off x="1524000" y="1196752"/>
            <a:ext cx="9144000" cy="3024336"/>
          </a:xfrm>
        </p:spPr>
        <p:txBody>
          <a:bodyPr>
            <a:normAutofit/>
          </a:bodyPr>
          <a:lstStyle/>
          <a:p>
            <a:r>
              <a:rPr lang="en-GB" smtClean="0"/>
              <a:t>No matter if they are exercises with or without </a:t>
            </a:r>
            <a:r>
              <a:rPr lang="en-GB" smtClean="0"/>
              <a:t>linepatterns:</a:t>
            </a:r>
            <a:endParaRPr lang="en-GB" smtClean="0"/>
          </a:p>
          <a:p>
            <a:r>
              <a:rPr lang="en-GB" smtClean="0"/>
              <a:t> Developing habits related to writing directions </a:t>
            </a:r>
            <a:r>
              <a:rPr lang="en-GB" smtClean="0"/>
              <a:t>(automation)</a:t>
            </a:r>
            <a:endParaRPr lang="en-GB" smtClean="0"/>
          </a:p>
          <a:p>
            <a:r>
              <a:rPr lang="en-GB" smtClean="0"/>
              <a:t> Smooth movements </a:t>
            </a:r>
            <a:r>
              <a:rPr lang="en-GB" smtClean="0"/>
              <a:t>(</a:t>
            </a:r>
            <a:r>
              <a:rPr lang="en-GB" smtClean="0"/>
              <a:t>kinetic </a:t>
            </a:r>
            <a:r>
              <a:rPr lang="en-GB" smtClean="0"/>
              <a:t>melody</a:t>
            </a:r>
            <a:r>
              <a:rPr lang="en-GB" smtClean="0"/>
              <a:t>) </a:t>
            </a:r>
            <a:endParaRPr lang="en-GB" smtClean="0"/>
          </a:p>
          <a:p>
            <a:r>
              <a:rPr lang="en-GB" smtClean="0"/>
              <a:t>Work pace - increasing the working time without interruptions due to hand </a:t>
            </a:r>
            <a:r>
              <a:rPr lang="en-GB" smtClean="0"/>
              <a:t>fatigue</a:t>
            </a:r>
            <a:endParaRPr lang="en-GB" smtClean="0"/>
          </a:p>
          <a:p>
            <a:r>
              <a:rPr lang="en-GB" smtClean="0"/>
              <a:t> Developing the habits of drawing </a:t>
            </a:r>
            <a:r>
              <a:rPr lang="en-GB" smtClean="0"/>
              <a:t>shapes</a:t>
            </a:r>
            <a:endParaRPr lang="en-GB" smtClean="0"/>
          </a:p>
          <a:p>
            <a:endParaRPr lang="pl-PL" dirty="0" smtClean="0"/>
          </a:p>
        </p:txBody>
      </p:sp>
    </p:spTree>
    <p:extLst>
      <p:ext uri="{BB962C8B-B14F-4D97-AF65-F5344CB8AC3E}">
        <p14:creationId xmlns="" xmlns:p14="http://schemas.microsoft.com/office/powerpoint/2010/main" val="28138923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35560" y="260648"/>
            <a:ext cx="6748483" cy="602434"/>
          </a:xfrm>
        </p:spPr>
        <p:txBody>
          <a:bodyPr/>
          <a:lstStyle/>
          <a:p>
            <a:pPr algn="ctr"/>
            <a:r>
              <a:rPr lang="pl-PL" dirty="0" err="1" smtClean="0"/>
              <a:t>Why</a:t>
            </a:r>
            <a:r>
              <a:rPr lang="pl-PL" dirty="0" smtClean="0"/>
              <a:t> </a:t>
            </a:r>
            <a:r>
              <a:rPr lang="pl-PL" dirty="0" err="1" smtClean="0"/>
              <a:t>hand</a:t>
            </a:r>
            <a:r>
              <a:rPr lang="pl-PL" dirty="0" smtClean="0"/>
              <a:t> </a:t>
            </a:r>
            <a:r>
              <a:rPr lang="pl-PL" dirty="0" err="1" smtClean="0"/>
              <a:t>therapy</a:t>
            </a:r>
            <a:r>
              <a:rPr lang="pl-PL" dirty="0" smtClean="0"/>
              <a:t>?? </a:t>
            </a:r>
            <a:endParaRPr lang="pl-PL" dirty="0"/>
          </a:p>
        </p:txBody>
      </p:sp>
      <p:sp>
        <p:nvSpPr>
          <p:cNvPr id="3" name="Symbol zastępczy zawartości 2"/>
          <p:cNvSpPr>
            <a:spLocks noGrp="1"/>
          </p:cNvSpPr>
          <p:nvPr>
            <p:ph idx="1"/>
          </p:nvPr>
        </p:nvSpPr>
        <p:spPr>
          <a:xfrm>
            <a:off x="335360" y="1196753"/>
            <a:ext cx="11449272" cy="3935318"/>
          </a:xfrm>
        </p:spPr>
        <p:txBody>
          <a:bodyPr>
            <a:normAutofit/>
          </a:bodyPr>
          <a:lstStyle/>
          <a:p>
            <a:r>
              <a:rPr lang="en-GB" sz="1800" dirty="0" smtClean="0"/>
              <a:t>When we think about  childhood of an average kid some 15-20 years ago, we see the following picture: </a:t>
            </a:r>
          </a:p>
          <a:p>
            <a:r>
              <a:rPr lang="en-GB" sz="1800" dirty="0" smtClean="0"/>
              <a:t>Children dug in the sand, mud,  played jump rope a tag or had fun hide and seek.</a:t>
            </a:r>
          </a:p>
          <a:p>
            <a:r>
              <a:rPr lang="en-GB" sz="1800" dirty="0" smtClean="0"/>
              <a:t> At home, they draw a lot, cut out - in other words, they </a:t>
            </a:r>
            <a:r>
              <a:rPr lang="en-GB" sz="1800" b="1" dirty="0" smtClean="0"/>
              <a:t>used the fingers of their entire hand </a:t>
            </a:r>
            <a:r>
              <a:rPr lang="en-GB" sz="1800" dirty="0" smtClean="0"/>
              <a:t>during these activities! </a:t>
            </a:r>
          </a:p>
          <a:p>
            <a:r>
              <a:rPr lang="en-GB" sz="1800" dirty="0" smtClean="0"/>
              <a:t> Today’s situation -  some single players of </a:t>
            </a:r>
            <a:r>
              <a:rPr lang="en-GB" sz="1800" dirty="0" err="1" smtClean="0"/>
              <a:t>smartphones</a:t>
            </a:r>
            <a:r>
              <a:rPr lang="en-GB" sz="1800" dirty="0" smtClean="0"/>
              <a:t>, tablets, etc. </a:t>
            </a:r>
            <a:r>
              <a:rPr lang="en-GB" sz="1800" b="1" dirty="0" smtClean="0"/>
              <a:t>What finger do they usually use? </a:t>
            </a:r>
            <a:endParaRPr lang="pl-PL" sz="1800" b="1" dirty="0" smtClean="0"/>
          </a:p>
          <a:p>
            <a:pPr>
              <a:buNone/>
            </a:pPr>
            <a:r>
              <a:rPr lang="pl-PL" sz="1800" b="1" dirty="0" smtClean="0"/>
              <a:t>      </a:t>
            </a:r>
            <a:r>
              <a:rPr lang="en-GB" sz="1800" b="1" dirty="0" smtClean="0"/>
              <a:t> A thumb and an index finger!</a:t>
            </a:r>
          </a:p>
          <a:p>
            <a:endParaRPr lang="pl-PL" sz="1800" dirty="0"/>
          </a:p>
        </p:txBody>
      </p:sp>
    </p:spTree>
    <p:extLst>
      <p:ext uri="{BB962C8B-B14F-4D97-AF65-F5344CB8AC3E}">
        <p14:creationId xmlns="" xmlns:p14="http://schemas.microsoft.com/office/powerpoint/2010/main" val="23544868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35560" y="332656"/>
            <a:ext cx="6748483" cy="515144"/>
          </a:xfrm>
        </p:spPr>
        <p:txBody>
          <a:bodyPr>
            <a:normAutofit fontScale="90000"/>
          </a:bodyPr>
          <a:lstStyle/>
          <a:p>
            <a:pPr algn="ctr"/>
            <a:r>
              <a:rPr lang="pl-PL" dirty="0" err="1" smtClean="0"/>
              <a:t>Why</a:t>
            </a:r>
            <a:r>
              <a:rPr lang="pl-PL" dirty="0" smtClean="0"/>
              <a:t> </a:t>
            </a:r>
            <a:r>
              <a:rPr lang="pl-PL" dirty="0" err="1" smtClean="0"/>
              <a:t>hand</a:t>
            </a:r>
            <a:r>
              <a:rPr lang="pl-PL" dirty="0" smtClean="0"/>
              <a:t> </a:t>
            </a:r>
            <a:r>
              <a:rPr lang="pl-PL" dirty="0" err="1" smtClean="0"/>
              <a:t>therapy</a:t>
            </a:r>
            <a:r>
              <a:rPr lang="pl-PL" dirty="0" smtClean="0"/>
              <a:t>? </a:t>
            </a:r>
            <a:endParaRPr lang="pl-PL" dirty="0"/>
          </a:p>
        </p:txBody>
      </p:sp>
      <p:sp>
        <p:nvSpPr>
          <p:cNvPr id="3" name="Symbol zastępczy zawartości 2"/>
          <p:cNvSpPr>
            <a:spLocks noGrp="1"/>
          </p:cNvSpPr>
          <p:nvPr>
            <p:ph idx="1"/>
          </p:nvPr>
        </p:nvSpPr>
        <p:spPr>
          <a:xfrm>
            <a:off x="263352" y="1124745"/>
            <a:ext cx="11928648" cy="2448271"/>
          </a:xfrm>
        </p:spPr>
        <p:txBody>
          <a:bodyPr>
            <a:noAutofit/>
          </a:bodyPr>
          <a:lstStyle/>
          <a:p>
            <a:r>
              <a:rPr lang="en-GB" sz="1800" dirty="0" smtClean="0"/>
              <a:t>What we should be concerned about? They lack experiences in using the hand and fingers  </a:t>
            </a:r>
            <a:r>
              <a:rPr lang="en-GB" sz="1800" dirty="0" err="1" smtClean="0"/>
              <a:t>inluences</a:t>
            </a:r>
            <a:r>
              <a:rPr lang="en-GB" sz="1800" dirty="0" smtClean="0"/>
              <a:t>  children’s school maturity  not in the field of writing. </a:t>
            </a:r>
          </a:p>
          <a:p>
            <a:r>
              <a:rPr lang="en-GB" sz="1800" dirty="0" smtClean="0"/>
              <a:t>If  children do not train their arm in an appropriate and early age, then at school, when they have to write a lot,   they will be more </a:t>
            </a:r>
            <a:r>
              <a:rPr lang="en-GB" sz="1800" dirty="0" err="1" smtClean="0"/>
              <a:t>tiried</a:t>
            </a:r>
            <a:r>
              <a:rPr lang="en-GB" sz="1800" dirty="0" smtClean="0"/>
              <a:t> and quickly discouraged, </a:t>
            </a:r>
          </a:p>
          <a:p>
            <a:r>
              <a:rPr lang="en-GB" sz="1800" dirty="0" smtClean="0"/>
              <a:t>The children  will also experience school failures more often, </a:t>
            </a:r>
          </a:p>
          <a:p>
            <a:r>
              <a:rPr lang="en-GB" sz="1800" dirty="0" smtClean="0"/>
              <a:t>I t is the beginning of a vicious cycle: unwillingness to learn, avoiding school, avoiding failure, etc.</a:t>
            </a:r>
          </a:p>
          <a:p>
            <a:pPr>
              <a:buNone/>
            </a:pPr>
            <a:endParaRPr lang="pl-PL" sz="1800" dirty="0"/>
          </a:p>
        </p:txBody>
      </p:sp>
    </p:spTree>
    <p:extLst>
      <p:ext uri="{BB962C8B-B14F-4D97-AF65-F5344CB8AC3E}">
        <p14:creationId xmlns="" xmlns:p14="http://schemas.microsoft.com/office/powerpoint/2010/main" val="5429270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3968" y="147490"/>
            <a:ext cx="4429156" cy="852618"/>
          </a:xfrm>
        </p:spPr>
        <p:txBody>
          <a:bodyPr>
            <a:normAutofit fontScale="90000"/>
          </a:bodyPr>
          <a:lstStyle/>
          <a:p>
            <a:r>
              <a:rPr lang="pl-PL" b="1" dirty="0" err="1" smtClean="0"/>
              <a:t>Hand</a:t>
            </a:r>
            <a:r>
              <a:rPr lang="pl-PL" b="1" dirty="0" smtClean="0"/>
              <a:t> </a:t>
            </a:r>
            <a:r>
              <a:rPr lang="pl-PL" b="1" dirty="0" err="1" smtClean="0"/>
              <a:t>therapy</a:t>
            </a:r>
            <a:r>
              <a:rPr lang="pl-PL" b="1" dirty="0" smtClean="0"/>
              <a:t> </a:t>
            </a:r>
            <a:r>
              <a:rPr lang="pl-PL" b="1" dirty="0" err="1" smtClean="0"/>
              <a:t>objectives</a:t>
            </a:r>
            <a:r>
              <a:rPr lang="pl-PL" b="1" dirty="0" smtClean="0"/>
              <a:t>: </a:t>
            </a:r>
            <a:endParaRPr lang="pl-PL" dirty="0"/>
          </a:p>
        </p:txBody>
      </p:sp>
      <p:sp>
        <p:nvSpPr>
          <p:cNvPr id="3" name="Symbol zastępczy zawartości 2"/>
          <p:cNvSpPr>
            <a:spLocks noGrp="1"/>
          </p:cNvSpPr>
          <p:nvPr>
            <p:ph idx="1"/>
          </p:nvPr>
        </p:nvSpPr>
        <p:spPr>
          <a:xfrm>
            <a:off x="166646" y="1142984"/>
            <a:ext cx="11903434" cy="4495817"/>
          </a:xfrm>
        </p:spPr>
        <p:txBody>
          <a:bodyPr>
            <a:normAutofit/>
          </a:bodyPr>
          <a:lstStyle/>
          <a:p>
            <a:pPr marL="45720" indent="0">
              <a:buNone/>
            </a:pPr>
            <a:r>
              <a:rPr lang="en-GB" dirty="0" smtClean="0"/>
              <a:t> </a:t>
            </a:r>
            <a:r>
              <a:rPr lang="en-GB" b="1" dirty="0" smtClean="0"/>
              <a:t>Teaching and correcting a body posture in various positions and life activities: </a:t>
            </a:r>
          </a:p>
          <a:p>
            <a:pPr marL="45720" indent="0">
              <a:buNone/>
            </a:pPr>
            <a:r>
              <a:rPr lang="en-GB" dirty="0" smtClean="0"/>
              <a:t> Correct posture is crucial in shaping the correct writing ability as well as in effective work, e.g. on a table.</a:t>
            </a:r>
          </a:p>
          <a:p>
            <a:r>
              <a:rPr lang="en-GB" dirty="0" smtClean="0"/>
              <a:t>During  the work at the desk, when standing, moving and lying down.</a:t>
            </a:r>
          </a:p>
          <a:p>
            <a:r>
              <a:rPr lang="en-GB" dirty="0" smtClean="0"/>
              <a:t>We can achieve this through appropriate exercises that </a:t>
            </a:r>
            <a:r>
              <a:rPr lang="en-GB" dirty="0" err="1" smtClean="0"/>
              <a:t>develope</a:t>
            </a:r>
            <a:r>
              <a:rPr lang="en-GB" dirty="0" smtClean="0"/>
              <a:t> the muscles and stabilization of the body and by strengthening the core muscles. </a:t>
            </a:r>
          </a:p>
          <a:p>
            <a:r>
              <a:rPr lang="en-GB" dirty="0" smtClean="0"/>
              <a:t>Correct posture is crucial in shaping the correct writing ability as well as in effective work, e.g. at the desk.</a:t>
            </a:r>
            <a:endParaRPr lang="en-GB" dirty="0"/>
          </a:p>
        </p:txBody>
      </p:sp>
    </p:spTree>
    <p:extLst>
      <p:ext uri="{BB962C8B-B14F-4D97-AF65-F5344CB8AC3E}">
        <p14:creationId xmlns="" xmlns:p14="http://schemas.microsoft.com/office/powerpoint/2010/main" val="13955383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8572" y="147490"/>
            <a:ext cx="4781742" cy="924056"/>
          </a:xfrm>
        </p:spPr>
        <p:txBody>
          <a:bodyPr>
            <a:normAutofit/>
          </a:bodyPr>
          <a:lstStyle/>
          <a:p>
            <a:r>
              <a:rPr lang="pl-PL" b="1" dirty="0" err="1" smtClean="0"/>
              <a:t>Hand</a:t>
            </a:r>
            <a:r>
              <a:rPr lang="pl-PL" b="1" dirty="0" smtClean="0"/>
              <a:t> </a:t>
            </a:r>
            <a:r>
              <a:rPr lang="pl-PL" b="1" dirty="0" err="1" smtClean="0"/>
              <a:t>therapy</a:t>
            </a:r>
            <a:r>
              <a:rPr lang="pl-PL" b="1" dirty="0" smtClean="0"/>
              <a:t> </a:t>
            </a:r>
            <a:r>
              <a:rPr lang="pl-PL" b="1" dirty="0" err="1" smtClean="0"/>
              <a:t>objectives</a:t>
            </a:r>
            <a:r>
              <a:rPr lang="pl-PL" b="1" dirty="0" smtClean="0"/>
              <a:t>: </a:t>
            </a:r>
            <a:endParaRPr lang="pl-PL" dirty="0"/>
          </a:p>
        </p:txBody>
      </p:sp>
      <p:sp>
        <p:nvSpPr>
          <p:cNvPr id="3" name="Symbol zastępczy zawartości 2"/>
          <p:cNvSpPr>
            <a:spLocks noGrp="1"/>
          </p:cNvSpPr>
          <p:nvPr>
            <p:ph idx="1"/>
          </p:nvPr>
        </p:nvSpPr>
        <p:spPr>
          <a:xfrm>
            <a:off x="452398" y="1142984"/>
            <a:ext cx="10211030" cy="4495817"/>
          </a:xfrm>
        </p:spPr>
        <p:txBody>
          <a:bodyPr>
            <a:normAutofit fontScale="92500"/>
          </a:bodyPr>
          <a:lstStyle/>
          <a:p>
            <a:pPr marL="45720" lvl="0" indent="0">
              <a:buNone/>
            </a:pPr>
            <a:endParaRPr lang="pl-PL" b="1" dirty="0" smtClean="0"/>
          </a:p>
          <a:p>
            <a:pPr marL="45720" lvl="0" indent="0">
              <a:buNone/>
            </a:pPr>
            <a:endParaRPr lang="pl-PL" b="1" dirty="0" smtClean="0"/>
          </a:p>
          <a:p>
            <a:pPr marL="45720" lvl="0" indent="0">
              <a:buNone/>
            </a:pPr>
            <a:r>
              <a:rPr lang="en-GB" sz="3200" b="1" dirty="0" smtClean="0"/>
              <a:t>Stimulation of gross motor skills: </a:t>
            </a:r>
            <a:r>
              <a:rPr lang="en-GB" sz="3200" dirty="0" smtClean="0"/>
              <a:t>Without gross motor skills, it is impossible to develop the fine motor skills due to the fact that the child consequently, gradually develops from global movements (with the whole body) to more and more precise, limited only to some part of the body. </a:t>
            </a:r>
          </a:p>
          <a:p>
            <a:pPr marL="45720" lvl="0" indent="0">
              <a:buNone/>
            </a:pPr>
            <a:endParaRPr lang="pl-PL" b="1" dirty="0" smtClean="0"/>
          </a:p>
          <a:p>
            <a:pPr marL="45720" lvl="0" indent="0">
              <a:buNone/>
            </a:pPr>
            <a:r>
              <a:rPr lang="pl-PL" dirty="0"/>
              <a:t/>
            </a:r>
            <a:br>
              <a:rPr lang="pl-PL" dirty="0"/>
            </a:br>
            <a:endParaRPr lang="pl-PL" dirty="0"/>
          </a:p>
        </p:txBody>
      </p:sp>
    </p:spTree>
    <p:extLst>
      <p:ext uri="{BB962C8B-B14F-4D97-AF65-F5344CB8AC3E}">
        <p14:creationId xmlns="" xmlns:p14="http://schemas.microsoft.com/office/powerpoint/2010/main" val="1937632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8572" y="147490"/>
            <a:ext cx="4424552" cy="924056"/>
          </a:xfrm>
        </p:spPr>
        <p:txBody>
          <a:bodyPr>
            <a:normAutofit fontScale="90000"/>
          </a:bodyPr>
          <a:lstStyle/>
          <a:p>
            <a:r>
              <a:rPr lang="pl-PL" b="1" dirty="0" err="1" smtClean="0"/>
              <a:t>Hand</a:t>
            </a:r>
            <a:r>
              <a:rPr lang="pl-PL" b="1" dirty="0" smtClean="0"/>
              <a:t> </a:t>
            </a:r>
            <a:r>
              <a:rPr lang="pl-PL" b="1" dirty="0" err="1" smtClean="0"/>
              <a:t>therapy</a:t>
            </a:r>
            <a:r>
              <a:rPr lang="pl-PL" b="1" dirty="0" smtClean="0"/>
              <a:t> </a:t>
            </a:r>
            <a:r>
              <a:rPr lang="pl-PL" b="1" dirty="0" err="1" smtClean="0"/>
              <a:t>objectives</a:t>
            </a:r>
            <a:r>
              <a:rPr lang="pl-PL" b="1" dirty="0" smtClean="0"/>
              <a:t>:</a:t>
            </a:r>
            <a:endParaRPr lang="pl-PL" dirty="0"/>
          </a:p>
        </p:txBody>
      </p:sp>
      <p:sp>
        <p:nvSpPr>
          <p:cNvPr id="3" name="Symbol zastępczy zawartości 2"/>
          <p:cNvSpPr>
            <a:spLocks noGrp="1"/>
          </p:cNvSpPr>
          <p:nvPr>
            <p:ph idx="1"/>
          </p:nvPr>
        </p:nvSpPr>
        <p:spPr>
          <a:xfrm>
            <a:off x="595274" y="1285860"/>
            <a:ext cx="10068154" cy="4352941"/>
          </a:xfrm>
        </p:spPr>
        <p:txBody>
          <a:bodyPr>
            <a:normAutofit/>
          </a:bodyPr>
          <a:lstStyle/>
          <a:p>
            <a:pPr marL="45720" lvl="0" indent="0">
              <a:buNone/>
            </a:pPr>
            <a:r>
              <a:rPr lang="en-US" b="1" dirty="0" smtClean="0"/>
              <a:t>Developing hand-eye coordination:</a:t>
            </a:r>
            <a:endParaRPr lang="pl-PL" dirty="0" smtClean="0"/>
          </a:p>
          <a:p>
            <a:pPr marL="45720" lvl="0" indent="0">
              <a:buNone/>
            </a:pPr>
            <a:r>
              <a:rPr lang="en-US" dirty="0" smtClean="0"/>
              <a:t>Efficient performance of almost all activities depends on well-developed eye-hand coordination. </a:t>
            </a:r>
            <a:endParaRPr lang="pl-PL" b="1" dirty="0" smtClean="0"/>
          </a:p>
          <a:p>
            <a:r>
              <a:rPr lang="en-US" dirty="0" smtClean="0"/>
              <a:t>Eye-hand coordination is the ability to harmonize the movements of the eyeballs with the movements of the entire body or one of its parts</a:t>
            </a:r>
            <a:r>
              <a:rPr lang="pl-PL" dirty="0" smtClean="0"/>
              <a:t>.</a:t>
            </a:r>
            <a:endParaRPr lang="pl-PL" b="1" dirty="0" smtClean="0"/>
          </a:p>
          <a:p>
            <a:r>
              <a:rPr lang="en-US" dirty="0" smtClean="0"/>
              <a:t>When a person with a normally functioning visual apparatus reaches for an object, his hand directs his gaze. When a person runs, jumps, kicks a ball or avoids an obstacle, the sense of sight also controls the movements of the legs. </a:t>
            </a:r>
            <a:endParaRPr lang="pl-PL" dirty="0" smtClean="0"/>
          </a:p>
          <a:p>
            <a:pPr lvl="0"/>
            <a:r>
              <a:rPr lang="en-US" dirty="0" smtClean="0"/>
              <a:t>Efficient performance of almost all activities depends on well-developed eye-hand coordination. </a:t>
            </a:r>
            <a:r>
              <a:rPr lang="pl-PL" dirty="0"/>
              <a:t/>
            </a:r>
            <a:br>
              <a:rPr lang="pl-PL" dirty="0"/>
            </a:br>
            <a:endParaRPr lang="pl-PL" dirty="0"/>
          </a:p>
        </p:txBody>
      </p:sp>
    </p:spTree>
    <p:extLst>
      <p:ext uri="{BB962C8B-B14F-4D97-AF65-F5344CB8AC3E}">
        <p14:creationId xmlns="" xmlns:p14="http://schemas.microsoft.com/office/powerpoint/2010/main" val="26456252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8572" y="147490"/>
            <a:ext cx="4567428" cy="1138370"/>
          </a:xfrm>
        </p:spPr>
        <p:txBody>
          <a:bodyPr>
            <a:normAutofit/>
          </a:bodyPr>
          <a:lstStyle/>
          <a:p>
            <a:r>
              <a:rPr lang="pl-PL" b="1" dirty="0" err="1" smtClean="0"/>
              <a:t>Hand</a:t>
            </a:r>
            <a:r>
              <a:rPr lang="pl-PL" b="1" dirty="0" smtClean="0"/>
              <a:t> </a:t>
            </a:r>
            <a:r>
              <a:rPr lang="pl-PL" b="1" dirty="0" err="1" smtClean="0"/>
              <a:t>therapy</a:t>
            </a:r>
            <a:r>
              <a:rPr lang="pl-PL" b="1" dirty="0" smtClean="0"/>
              <a:t> </a:t>
            </a:r>
            <a:r>
              <a:rPr lang="pl-PL" b="1" dirty="0" err="1" smtClean="0"/>
              <a:t>objectives</a:t>
            </a:r>
            <a:r>
              <a:rPr lang="pl-PL" b="1" dirty="0" smtClean="0"/>
              <a:t>:</a:t>
            </a:r>
            <a:endParaRPr lang="pl-PL" dirty="0"/>
          </a:p>
        </p:txBody>
      </p:sp>
      <p:sp>
        <p:nvSpPr>
          <p:cNvPr id="3" name="Symbol zastępczy zawartości 2"/>
          <p:cNvSpPr>
            <a:spLocks noGrp="1"/>
          </p:cNvSpPr>
          <p:nvPr>
            <p:ph idx="1"/>
          </p:nvPr>
        </p:nvSpPr>
        <p:spPr>
          <a:xfrm>
            <a:off x="309522" y="1357298"/>
            <a:ext cx="10353906" cy="4281503"/>
          </a:xfrm>
        </p:spPr>
        <p:txBody>
          <a:bodyPr>
            <a:normAutofit/>
          </a:bodyPr>
          <a:lstStyle/>
          <a:p>
            <a:pPr marL="45720" lvl="0" indent="0">
              <a:buNone/>
            </a:pPr>
            <a:r>
              <a:rPr lang="en-GB" b="1" dirty="0" smtClean="0"/>
              <a:t>Developing orientation in the body schema and space: </a:t>
            </a:r>
          </a:p>
          <a:p>
            <a:pPr marL="45720" lvl="0" indent="0">
              <a:buNone/>
            </a:pPr>
            <a:r>
              <a:rPr lang="en-GB" dirty="0" smtClean="0"/>
              <a:t>The orientation in the body schema and the ability to distinguish directions and sides (from the child's point of view and from the point of view of another person) as well as the position of objects in space have an impact on the natural spatial organization of activities.</a:t>
            </a:r>
          </a:p>
          <a:p>
            <a:pPr marL="45720" lvl="0" indent="0">
              <a:buNone/>
            </a:pPr>
            <a:r>
              <a:rPr lang="en-GB" dirty="0" smtClean="0"/>
              <a:t> </a:t>
            </a:r>
            <a:r>
              <a:rPr lang="en-GB" b="1" dirty="0" smtClean="0"/>
              <a:t>Developing and increasing self-service independence for students with SEN </a:t>
            </a:r>
          </a:p>
          <a:p>
            <a:pPr marL="45720" lvl="0" indent="0">
              <a:buNone/>
            </a:pPr>
            <a:r>
              <a:rPr lang="en-GB" b="1" dirty="0" smtClean="0"/>
              <a:t>Stimulating the development of </a:t>
            </a:r>
            <a:r>
              <a:rPr lang="en-GB" b="1" dirty="0" err="1" smtClean="0"/>
              <a:t>graphomotorics</a:t>
            </a:r>
            <a:r>
              <a:rPr lang="en-GB" b="1" dirty="0" smtClean="0"/>
              <a:t> - fine motor skills - precise movements of fingers and hands</a:t>
            </a:r>
            <a:endParaRPr lang="en-GB" b="1" dirty="0"/>
          </a:p>
        </p:txBody>
      </p:sp>
    </p:spTree>
    <p:extLst>
      <p:ext uri="{BB962C8B-B14F-4D97-AF65-F5344CB8AC3E}">
        <p14:creationId xmlns="" xmlns:p14="http://schemas.microsoft.com/office/powerpoint/2010/main" val="3738553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zieci — przyjaciele 16: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13246691_TF03896101.potx" id="{5919F2E4-5F62-4A7E-8033-E00480503DFE}" vid="{D0D7CAC2-5056-439F-BC97-A60914550756}"/>
    </a:ext>
  </a:extLst>
</a:theme>
</file>

<file path=ppt/theme/theme2.xml><?xml version="1.0" encoding="utf-8"?>
<a:theme xmlns:a="http://schemas.openxmlformats.org/drawingml/2006/main" name="Motyw pakietu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15C6C-6BB6-4DB6-B7D6-7F14EAB2CC5C}">
  <ds:schemaRefs>
    <ds:schemaRef ds:uri="http://www.w3.org/XML/1998/namespace"/>
    <ds:schemaRef ds:uri="http://schemas.microsoft.com/office/2006/documentManagement/types"/>
    <ds:schemaRef ds:uri="40262f94-9f35-4ac3-9a90-690165a166b7"/>
    <ds:schemaRef ds:uri="http://schemas.microsoft.com/office/2006/metadata/properties"/>
    <ds:schemaRef ds:uri="http://purl.org/dc/dcmitype/"/>
    <ds:schemaRef ds:uri="http://schemas.microsoft.com/office/infopath/2007/PartnerControls"/>
    <ds:schemaRef ds:uri="http://schemas.openxmlformats.org/package/2006/metadata/core-properties"/>
    <ds:schemaRef ds:uri="a4f35948-e619-41b3-aa29-22878b09cfd2"/>
    <ds:schemaRef ds:uri="http://purl.org/dc/terms/"/>
    <ds:schemaRef ds:uri="http://purl.org/dc/elements/1.1/"/>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Prezentacja związana z edukacją dzieci w wieku szkolnym, album (panoramiczna)</Template>
  <TotalTime>524</TotalTime>
  <Words>2179</Words>
  <Application>Microsoft Office PowerPoint</Application>
  <PresentationFormat>Niestandardowy</PresentationFormat>
  <Paragraphs>200</Paragraphs>
  <Slides>39</Slides>
  <Notes>8</Notes>
  <HiddenSlides>0</HiddenSlides>
  <MMClips>0</MMClips>
  <ScaleCrop>false</ScaleCrop>
  <HeadingPairs>
    <vt:vector size="4" baseType="variant">
      <vt:variant>
        <vt:lpstr>Motyw</vt:lpstr>
      </vt:variant>
      <vt:variant>
        <vt:i4>1</vt:i4>
      </vt:variant>
      <vt:variant>
        <vt:lpstr>Tytuły slajdów</vt:lpstr>
      </vt:variant>
      <vt:variant>
        <vt:i4>39</vt:i4>
      </vt:variant>
    </vt:vector>
  </HeadingPairs>
  <TitlesOfParts>
    <vt:vector size="40" baseType="lpstr">
      <vt:lpstr>Dzieci — przyjaciele 16:9</vt:lpstr>
      <vt:lpstr>Hand therapy as a tool to support the proper development of children’s and adolescents’ manual and graphomotor skills. ©</vt:lpstr>
      <vt:lpstr>What is Hand therapy?</vt:lpstr>
      <vt:lpstr>Why hand therapy?</vt:lpstr>
      <vt:lpstr>Why hand therapy?? </vt:lpstr>
      <vt:lpstr>Why hand therapy? </vt:lpstr>
      <vt:lpstr>Hand therapy objectives: </vt:lpstr>
      <vt:lpstr>Hand therapy objectives: </vt:lpstr>
      <vt:lpstr>Hand therapy objectives:</vt:lpstr>
      <vt:lpstr>Hand therapy objectives:</vt:lpstr>
      <vt:lpstr>Hand therapy objectives: </vt:lpstr>
      <vt:lpstr>Hand therapy objectives:</vt:lpstr>
      <vt:lpstr>Hand therapy objectives</vt:lpstr>
      <vt:lpstr>Work areas in hand therapy</vt:lpstr>
      <vt:lpstr>Plannig of the work in classes</vt:lpstr>
      <vt:lpstr>Stages of work during classes in hand therapy  and their goals.</vt:lpstr>
      <vt:lpstr>Stages of work during classes in hand therapy and their goals.</vt:lpstr>
      <vt:lpstr>Stages of work during classes in hand therapy and their goals.</vt:lpstr>
      <vt:lpstr>Stage 1: Whole body exercises and stimulating underlying sensory systems: proprioception, touch, balance etc.</vt:lpstr>
      <vt:lpstr>Stage 1: Whole body exercises and stimulating underlying sensory systems: proprioception, touch, balance etc.</vt:lpstr>
      <vt:lpstr>Stage 2: Swing exercises - i.e. engaging the entire hand from the shoulder girdle to the forearm</vt:lpstr>
      <vt:lpstr>Slajd 21</vt:lpstr>
      <vt:lpstr>Slajd 22</vt:lpstr>
      <vt:lpstr>The key to the smooth functioning of the hand, and therefore its mobility, are efficient joints:</vt:lpstr>
      <vt:lpstr>The key to the smooth functioning of the hand, and therefore its mobility, are efficient joints::</vt:lpstr>
      <vt:lpstr>Stage 3: Manual, manipulative and precise exercises - improving the forearm, hand and fingers</vt:lpstr>
      <vt:lpstr>Stage 3: Manual, manipulative and precise exercises - improving the forearm, hand and fingers</vt:lpstr>
      <vt:lpstr>Slajd 27</vt:lpstr>
      <vt:lpstr>Hand joints</vt:lpstr>
      <vt:lpstr>Hand joints</vt:lpstr>
      <vt:lpstr>Hand joints</vt:lpstr>
      <vt:lpstr> Stage 4: Graphic exercises</vt:lpstr>
      <vt:lpstr>Stage 4: Graphic exercises</vt:lpstr>
      <vt:lpstr>The way you hold your writing tool by:</vt:lpstr>
      <vt:lpstr>The way you hold your writing tool by:</vt:lpstr>
      <vt:lpstr>Arrangement of hands for graphic works:</vt:lpstr>
      <vt:lpstr>Arrangement of hands for graphic works</vt:lpstr>
      <vt:lpstr>Slajd 37</vt:lpstr>
      <vt:lpstr>Slajd 38</vt:lpstr>
      <vt:lpstr>Graphic exercises - what do we need to remember?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Układ Tytuł</dc:title>
  <dc:creator>Użytkownik systemu Windows</dc:creator>
  <cp:lastModifiedBy>Monika Pecak</cp:lastModifiedBy>
  <cp:revision>82</cp:revision>
  <dcterms:created xsi:type="dcterms:W3CDTF">2020-05-12T08:31:05Z</dcterms:created>
  <dcterms:modified xsi:type="dcterms:W3CDTF">2021-05-31T20:57:49Z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